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7" r:id="rId4"/>
    <p:sldMasterId id="2147483678" r:id="rId5"/>
    <p:sldMasterId id="2147483679" r:id="rId6"/>
    <p:sldMasterId id="214748368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Lst>
  <p:sldSz cy="6858000" cx="12192000"/>
  <p:notesSz cx="6858000" cy="9144000"/>
  <p:embeddedFontLst>
    <p:embeddedFont>
      <p:font typeface="Proxima Nova"/>
      <p:regular r:id="rId101"/>
      <p:bold r:id="rId102"/>
      <p:italic r:id="rId103"/>
      <p:boldItalic r:id="rId104"/>
    </p:embeddedFont>
    <p:embeddedFont>
      <p:font typeface="Inconsolata"/>
      <p:regular r:id="rId105"/>
      <p:bold r:id="rId106"/>
    </p:embeddedFont>
    <p:embeddedFont>
      <p:font typeface="Maven Pro"/>
      <p:regular r:id="rId107"/>
      <p:bold r:id="rId108"/>
    </p:embeddedFont>
    <p:embeddedFont>
      <p:font typeface="Montserrat Light"/>
      <p:regular r:id="rId109"/>
      <p:bold r:id="rId110"/>
      <p:italic r:id="rId111"/>
      <p:boldItalic r:id="rId112"/>
    </p:embeddedFont>
    <p:embeddedFont>
      <p:font typeface="Maven Pro Regular"/>
      <p:regular r:id="rId113"/>
      <p:bold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E4A9681-E2B6-44AA-BE23-03FD48015CC2}">
  <a:tblStyle styleId="{9E4A9681-E2B6-44AA-BE23-03FD48015CC2}"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font" Target="fonts/MavenPro-regular.fntdata"/><Relationship Id="rId106" Type="http://schemas.openxmlformats.org/officeDocument/2006/relationships/font" Target="fonts/Inconsolata-bold.fntdata"/><Relationship Id="rId105" Type="http://schemas.openxmlformats.org/officeDocument/2006/relationships/font" Target="fonts/Inconsolata-regular.fntdata"/><Relationship Id="rId104" Type="http://schemas.openxmlformats.org/officeDocument/2006/relationships/font" Target="fonts/ProximaNova-boldItalic.fntdata"/><Relationship Id="rId109" Type="http://schemas.openxmlformats.org/officeDocument/2006/relationships/font" Target="fonts/MontserratLight-regular.fntdata"/><Relationship Id="rId108" Type="http://schemas.openxmlformats.org/officeDocument/2006/relationships/font" Target="fonts/MavenPro-bold.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ProximaNova-italic.fntdata"/><Relationship Id="rId102" Type="http://schemas.openxmlformats.org/officeDocument/2006/relationships/font" Target="fonts/ProximaNova-bold.fntdata"/><Relationship Id="rId101" Type="http://schemas.openxmlformats.org/officeDocument/2006/relationships/font" Target="fonts/ProximaNova-regular.fntdata"/><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5" Type="http://schemas.openxmlformats.org/officeDocument/2006/relationships/slide" Target="slides/slide7.xml"/><Relationship Id="rId110" Type="http://schemas.openxmlformats.org/officeDocument/2006/relationships/font" Target="fonts/MontserratLight-bold.fntdata"/><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font" Target="fonts/MavenProRegular-bold.fntdata"/><Relationship Id="rId18" Type="http://schemas.openxmlformats.org/officeDocument/2006/relationships/slide" Target="slides/slide10.xml"/><Relationship Id="rId113" Type="http://schemas.openxmlformats.org/officeDocument/2006/relationships/font" Target="fonts/MavenProRegular-regular.fntdata"/><Relationship Id="rId112" Type="http://schemas.openxmlformats.org/officeDocument/2006/relationships/font" Target="fonts/MontserratLight-boldItalic.fntdata"/><Relationship Id="rId111" Type="http://schemas.openxmlformats.org/officeDocument/2006/relationships/font" Target="fonts/MontserratLight-italic.fntdata"/><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g6ec2c438ae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6ec2c438ae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0" name="Google Shape;890;g6ec2c438ae_0_2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6ec2c438ae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6ec2c438ae_0_2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8" name="Google Shape;898;g6ec2c438ae_0_2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g6ec2c438ae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6ec2c438ae_0_2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g6ec2c438ae_0_2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6ec2c438ae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6ec2c438ae_0_3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g6ec2c438ae_0_3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g6ecb0b6ed2_0_6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g6ecb0b6ed2_0_6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Google Shape;939;g6ecb0b6ed2_0_6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 name="Google Shape;940;g6ecb0b6ed2_0_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6ecb0b6ed2_0_6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g6ecb0b6ed2_0_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6" name="Google Shape;95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Google Shape;961;g6ecb0b6ed2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6ecb0b6ed2_0_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6eee959d3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6eee959d32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6ec2c438ae_0_15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6ec2c438ae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6f14fe68b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6f14fe68b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3" name="Google Shape;983;g6f14fe68b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g6f09b03270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1" name="Google Shape;991;g6f09b03270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g52b9f5171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52b9f51710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g6f09b03270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6f09b03270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4" name="Google Shape;1014;g6f09b03270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52b9f5171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52b9f51710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g6ecb0b6ed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6ecb0b6ed2_0_3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6f09b03270_0_2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g6f09b03270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Google Shape;1053;g52c467139d_0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g52c467139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52b9f5171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52b9f51710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2" name="Shape 1072"/>
        <p:cNvGrpSpPr/>
        <p:nvPr/>
      </p:nvGrpSpPr>
      <p:grpSpPr>
        <a:xfrm>
          <a:off x="0" y="0"/>
          <a:ext cx="0" cy="0"/>
          <a:chOff x="0" y="0"/>
          <a:chExt cx="0" cy="0"/>
        </a:xfrm>
      </p:grpSpPr>
      <p:sp>
        <p:nvSpPr>
          <p:cNvPr id="1073" name="Google Shape;1073;g52b9f51710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52b9f51710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5" name="Google Shape;1075;g52b9f51710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6ec2c438ae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g6ec2c438ae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6ecb0b6ed2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6ecb0b6ed2_0_3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g6ecb0b6ed2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6ecb0b6ed2_0_3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1" name="Shape 1101"/>
        <p:cNvGrpSpPr/>
        <p:nvPr/>
      </p:nvGrpSpPr>
      <p:grpSpPr>
        <a:xfrm>
          <a:off x="0" y="0"/>
          <a:ext cx="0" cy="0"/>
          <a:chOff x="0" y="0"/>
          <a:chExt cx="0" cy="0"/>
        </a:xfrm>
      </p:grpSpPr>
      <p:sp>
        <p:nvSpPr>
          <p:cNvPr id="1102" name="Google Shape;1102;g6f2068ecef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6f2068ecef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4" name="Google Shape;1104;g6f2068ecef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g6f09b0327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6f09b03270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g6ecb0b6ed2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6ecb0b6ed2_0_3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6ecb0b6ed2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6ecb0b6ed2_0_3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Google Shape;1139;g6f09b03270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6f09b03270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1" name="Google Shape;1141;g6f09b03270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g6ecb0b6ed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6ecb0b6ed2_0_4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8" name="Google Shape;115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g6ecb0b6ed2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6ecb0b6ed2_0_4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6ed10eee6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g6ed10eee6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Google Shape;1174;g6ecb0b6ed2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6ecb0b6ed2_0_4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g6f09b0327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6f09b03270_0_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Google Shape;1192;g6f09b03270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6f09b03270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g6f09b03270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g6fd2c2e93a_1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6fd2c2e93a_1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3" name="Google Shape;1203;g6fd2c2e93a_1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6f09b03270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6f09b03270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2" name="Google Shape;1212;g6f09b03270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Google Shape;1224;g6f09b03270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6f09b03270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6" name="Google Shape;1226;g6f09b03270_0_1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1" name="Shape 1231"/>
        <p:cNvGrpSpPr/>
        <p:nvPr/>
      </p:nvGrpSpPr>
      <p:grpSpPr>
        <a:xfrm>
          <a:off x="0" y="0"/>
          <a:ext cx="0" cy="0"/>
          <a:chOff x="0" y="0"/>
          <a:chExt cx="0" cy="0"/>
        </a:xfrm>
      </p:grpSpPr>
      <p:sp>
        <p:nvSpPr>
          <p:cNvPr id="1232" name="Google Shape;1232;g6f09b0327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6f09b03270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0" name="Shape 1240"/>
        <p:cNvGrpSpPr/>
        <p:nvPr/>
      </p:nvGrpSpPr>
      <p:grpSpPr>
        <a:xfrm>
          <a:off x="0" y="0"/>
          <a:ext cx="0" cy="0"/>
          <a:chOff x="0" y="0"/>
          <a:chExt cx="0" cy="0"/>
        </a:xfrm>
      </p:grpSpPr>
      <p:sp>
        <p:nvSpPr>
          <p:cNvPr id="1241" name="Google Shape;1241;g6f09b03270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6f09b03270_0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3" name="Google Shape;1243;g6f09b03270_0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2" name="Shape 1252"/>
        <p:cNvGrpSpPr/>
        <p:nvPr/>
      </p:nvGrpSpPr>
      <p:grpSpPr>
        <a:xfrm>
          <a:off x="0" y="0"/>
          <a:ext cx="0" cy="0"/>
          <a:chOff x="0" y="0"/>
          <a:chExt cx="0" cy="0"/>
        </a:xfrm>
      </p:grpSpPr>
      <p:sp>
        <p:nvSpPr>
          <p:cNvPr id="1253" name="Google Shape;1253;g6f0b9751d4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6f0b9751d4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5" name="Google Shape;1255;g6f0b9751d4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Google Shape;1264;g6f2068ecef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6f2068ecef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6" name="Google Shape;1266;g6f2068ecef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6fd2c2e93a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6fd2c2e93a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g6fd2c2e93a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6f2068ecef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6f2068ecef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7" name="Google Shape;1277;g6f2068ecef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Google Shape;1286;g6ed750b68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6ed750b68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8" name="Google Shape;1288;g6ed750b68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7" name="Shape 1297"/>
        <p:cNvGrpSpPr/>
        <p:nvPr/>
      </p:nvGrpSpPr>
      <p:grpSpPr>
        <a:xfrm>
          <a:off x="0" y="0"/>
          <a:ext cx="0" cy="0"/>
          <a:chOff x="0" y="0"/>
          <a:chExt cx="0" cy="0"/>
        </a:xfrm>
      </p:grpSpPr>
      <p:sp>
        <p:nvSpPr>
          <p:cNvPr id="1298" name="Google Shape;1298;g6f0b9751d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6f0b9751d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0" name="Google Shape;1300;g6f0b9751d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7" name="Shape 1307"/>
        <p:cNvGrpSpPr/>
        <p:nvPr/>
      </p:nvGrpSpPr>
      <p:grpSpPr>
        <a:xfrm>
          <a:off x="0" y="0"/>
          <a:ext cx="0" cy="0"/>
          <a:chOff x="0" y="0"/>
          <a:chExt cx="0" cy="0"/>
        </a:xfrm>
      </p:grpSpPr>
      <p:sp>
        <p:nvSpPr>
          <p:cNvPr id="1308" name="Google Shape;1308;g6fd2c2e93a_0_7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6fd2c2e93a_0_7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0" name="Google Shape;1310;g6fd2c2e93a_0_7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g6fd2c2e93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6fd2c2e93a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3" name="Google Shape;1323;g6fd2c2e93a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9" name="Shape 1329"/>
        <p:cNvGrpSpPr/>
        <p:nvPr/>
      </p:nvGrpSpPr>
      <p:grpSpPr>
        <a:xfrm>
          <a:off x="0" y="0"/>
          <a:ext cx="0" cy="0"/>
          <a:chOff x="0" y="0"/>
          <a:chExt cx="0" cy="0"/>
        </a:xfrm>
      </p:grpSpPr>
      <p:sp>
        <p:nvSpPr>
          <p:cNvPr id="1330" name="Google Shape;1330;g6fd2c2e93a_1_1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g6fd2c2e93a_1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Google Shape;1341;g6fd2c2e93a_1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6fd2c2e93a_1_1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g6fd2c2e93a_1_1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2" name="Shape 1352"/>
        <p:cNvGrpSpPr/>
        <p:nvPr/>
      </p:nvGrpSpPr>
      <p:grpSpPr>
        <a:xfrm>
          <a:off x="0" y="0"/>
          <a:ext cx="0" cy="0"/>
          <a:chOff x="0" y="0"/>
          <a:chExt cx="0" cy="0"/>
        </a:xfrm>
      </p:grpSpPr>
      <p:sp>
        <p:nvSpPr>
          <p:cNvPr id="1353" name="Google Shape;1353;g6ecb0b6ed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6ecb0b6ed2_0_4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0" name="Shape 1360"/>
        <p:cNvGrpSpPr/>
        <p:nvPr/>
      </p:nvGrpSpPr>
      <p:grpSpPr>
        <a:xfrm>
          <a:off x="0" y="0"/>
          <a:ext cx="0" cy="0"/>
          <a:chOff x="0" y="0"/>
          <a:chExt cx="0" cy="0"/>
        </a:xfrm>
      </p:grpSpPr>
      <p:sp>
        <p:nvSpPr>
          <p:cNvPr id="1361" name="Google Shape;1361;g6ecb0b6ed2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6ecb0b6ed2_0_4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Google Shape;1373;g6f0b9751d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6f0b9751d4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Google Shape;1383;g6fd2c2e93a_1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6fd2c2e93a_1_1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5" name="Google Shape;1385;g6fd2c2e93a_1_1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3" name="Shape 1393"/>
        <p:cNvGrpSpPr/>
        <p:nvPr/>
      </p:nvGrpSpPr>
      <p:grpSpPr>
        <a:xfrm>
          <a:off x="0" y="0"/>
          <a:ext cx="0" cy="0"/>
          <a:chOff x="0" y="0"/>
          <a:chExt cx="0" cy="0"/>
        </a:xfrm>
      </p:grpSpPr>
      <p:sp>
        <p:nvSpPr>
          <p:cNvPr id="1394" name="Google Shape;1394;g6fd2c2e93a_1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6fd2c2e93a_1_1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6" name="Google Shape;1396;g6fd2c2e93a_1_1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1" name="Shape 1401"/>
        <p:cNvGrpSpPr/>
        <p:nvPr/>
      </p:nvGrpSpPr>
      <p:grpSpPr>
        <a:xfrm>
          <a:off x="0" y="0"/>
          <a:ext cx="0" cy="0"/>
          <a:chOff x="0" y="0"/>
          <a:chExt cx="0" cy="0"/>
        </a:xfrm>
      </p:grpSpPr>
      <p:sp>
        <p:nvSpPr>
          <p:cNvPr id="1402" name="Google Shape;1402;g6fd2c2e93a_1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6fd2c2e93a_1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4" name="Google Shape;1404;g6fd2c2e93a_1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8" name="Shape 1408"/>
        <p:cNvGrpSpPr/>
        <p:nvPr/>
      </p:nvGrpSpPr>
      <p:grpSpPr>
        <a:xfrm>
          <a:off x="0" y="0"/>
          <a:ext cx="0" cy="0"/>
          <a:chOff x="0" y="0"/>
          <a:chExt cx="0" cy="0"/>
        </a:xfrm>
      </p:grpSpPr>
      <p:sp>
        <p:nvSpPr>
          <p:cNvPr id="1409" name="Google Shape;1409;g6fd2c2e93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6fd2c2e93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1" name="Google Shape;1411;g6fd2c2e93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7" name="Shape 1417"/>
        <p:cNvGrpSpPr/>
        <p:nvPr/>
      </p:nvGrpSpPr>
      <p:grpSpPr>
        <a:xfrm>
          <a:off x="0" y="0"/>
          <a:ext cx="0" cy="0"/>
          <a:chOff x="0" y="0"/>
          <a:chExt cx="0" cy="0"/>
        </a:xfrm>
      </p:grpSpPr>
      <p:sp>
        <p:nvSpPr>
          <p:cNvPr id="1418" name="Google Shape;1418;g6ecb0b6ed2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6ecb0b6ed2_0_4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5" name="Shape 1425"/>
        <p:cNvGrpSpPr/>
        <p:nvPr/>
      </p:nvGrpSpPr>
      <p:grpSpPr>
        <a:xfrm>
          <a:off x="0" y="0"/>
          <a:ext cx="0" cy="0"/>
          <a:chOff x="0" y="0"/>
          <a:chExt cx="0" cy="0"/>
        </a:xfrm>
      </p:grpSpPr>
      <p:sp>
        <p:nvSpPr>
          <p:cNvPr id="1426" name="Google Shape;1426;g6ecb0b6ed2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6ecb0b6ed2_0_4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3" name="Shape 1433"/>
        <p:cNvGrpSpPr/>
        <p:nvPr/>
      </p:nvGrpSpPr>
      <p:grpSpPr>
        <a:xfrm>
          <a:off x="0" y="0"/>
          <a:ext cx="0" cy="0"/>
          <a:chOff x="0" y="0"/>
          <a:chExt cx="0" cy="0"/>
        </a:xfrm>
      </p:grpSpPr>
      <p:sp>
        <p:nvSpPr>
          <p:cNvPr id="1434" name="Google Shape;1434;g6f0b9751d4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6f0b9751d4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6" name="Google Shape;1436;g6f0b9751d4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2" name="Shape 1442"/>
        <p:cNvGrpSpPr/>
        <p:nvPr/>
      </p:nvGrpSpPr>
      <p:grpSpPr>
        <a:xfrm>
          <a:off x="0" y="0"/>
          <a:ext cx="0" cy="0"/>
          <a:chOff x="0" y="0"/>
          <a:chExt cx="0" cy="0"/>
        </a:xfrm>
      </p:grpSpPr>
      <p:sp>
        <p:nvSpPr>
          <p:cNvPr id="1443" name="Google Shape;1443;g6f0b9751d4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6f0b9751d4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5" name="Google Shape;1445;g6f0b9751d4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3" name="Shape 1453"/>
        <p:cNvGrpSpPr/>
        <p:nvPr/>
      </p:nvGrpSpPr>
      <p:grpSpPr>
        <a:xfrm>
          <a:off x="0" y="0"/>
          <a:ext cx="0" cy="0"/>
          <a:chOff x="0" y="0"/>
          <a:chExt cx="0" cy="0"/>
        </a:xfrm>
      </p:grpSpPr>
      <p:sp>
        <p:nvSpPr>
          <p:cNvPr id="1454" name="Google Shape;1454;g6ecef16fc8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5" name="Google Shape;1455;g6ecef16fc8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1" name="Shape 1461"/>
        <p:cNvGrpSpPr/>
        <p:nvPr/>
      </p:nvGrpSpPr>
      <p:grpSpPr>
        <a:xfrm>
          <a:off x="0" y="0"/>
          <a:ext cx="0" cy="0"/>
          <a:chOff x="0" y="0"/>
          <a:chExt cx="0" cy="0"/>
        </a:xfrm>
      </p:grpSpPr>
      <p:sp>
        <p:nvSpPr>
          <p:cNvPr id="1462" name="Google Shape;1462;g6f0b9751d4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6f0b9751d4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4" name="Google Shape;1464;g6f0b9751d4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0" name="Shape 1470"/>
        <p:cNvGrpSpPr/>
        <p:nvPr/>
      </p:nvGrpSpPr>
      <p:grpSpPr>
        <a:xfrm>
          <a:off x="0" y="0"/>
          <a:ext cx="0" cy="0"/>
          <a:chOff x="0" y="0"/>
          <a:chExt cx="0" cy="0"/>
        </a:xfrm>
      </p:grpSpPr>
      <p:sp>
        <p:nvSpPr>
          <p:cNvPr id="1471" name="Google Shape;1471;g6f0b9751d4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6f0b9751d4_0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3" name="Google Shape;1473;g6f0b9751d4_0_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9" name="Shape 1479"/>
        <p:cNvGrpSpPr/>
        <p:nvPr/>
      </p:nvGrpSpPr>
      <p:grpSpPr>
        <a:xfrm>
          <a:off x="0" y="0"/>
          <a:ext cx="0" cy="0"/>
          <a:chOff x="0" y="0"/>
          <a:chExt cx="0" cy="0"/>
        </a:xfrm>
      </p:grpSpPr>
      <p:sp>
        <p:nvSpPr>
          <p:cNvPr id="1480" name="Google Shape;1480;g6f0b9751d4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6f0b9751d4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g6f0b9751d4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8" name="Shape 1488"/>
        <p:cNvGrpSpPr/>
        <p:nvPr/>
      </p:nvGrpSpPr>
      <p:grpSpPr>
        <a:xfrm>
          <a:off x="0" y="0"/>
          <a:ext cx="0" cy="0"/>
          <a:chOff x="0" y="0"/>
          <a:chExt cx="0" cy="0"/>
        </a:xfrm>
      </p:grpSpPr>
      <p:sp>
        <p:nvSpPr>
          <p:cNvPr id="1489" name="Google Shape;1489;g6fd2c2e93a_1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6fd2c2e93a_1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1" name="Google Shape;1491;g6fd2c2e93a_1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7" name="Shape 1497"/>
        <p:cNvGrpSpPr/>
        <p:nvPr/>
      </p:nvGrpSpPr>
      <p:grpSpPr>
        <a:xfrm>
          <a:off x="0" y="0"/>
          <a:ext cx="0" cy="0"/>
          <a:chOff x="0" y="0"/>
          <a:chExt cx="0" cy="0"/>
        </a:xfrm>
      </p:grpSpPr>
      <p:sp>
        <p:nvSpPr>
          <p:cNvPr id="1498" name="Google Shape;1498;g6fd2c2e93a_1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6fd2c2e93a_1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0" name="Google Shape;1500;g6fd2c2e93a_1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6fd2c2e93a_1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6fd2c2e93a_1_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2" name="Google Shape;1512;g6fd2c2e93a_1_1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1" name="Shape 1521"/>
        <p:cNvGrpSpPr/>
        <p:nvPr/>
      </p:nvGrpSpPr>
      <p:grpSpPr>
        <a:xfrm>
          <a:off x="0" y="0"/>
          <a:ext cx="0" cy="0"/>
          <a:chOff x="0" y="0"/>
          <a:chExt cx="0" cy="0"/>
        </a:xfrm>
      </p:grpSpPr>
      <p:sp>
        <p:nvSpPr>
          <p:cNvPr id="1522" name="Google Shape;1522;g6fd2c2e93a_1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6fd2c2e93a_1_2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4" name="Google Shape;1524;g6fd2c2e93a_1_2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1" name="Shape 1531"/>
        <p:cNvGrpSpPr/>
        <p:nvPr/>
      </p:nvGrpSpPr>
      <p:grpSpPr>
        <a:xfrm>
          <a:off x="0" y="0"/>
          <a:ext cx="0" cy="0"/>
          <a:chOff x="0" y="0"/>
          <a:chExt cx="0" cy="0"/>
        </a:xfrm>
      </p:grpSpPr>
      <p:sp>
        <p:nvSpPr>
          <p:cNvPr id="1532" name="Google Shape;1532;g6fd2c2e93a_1_10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g6fd2c2e93a_1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0" name="Shape 1540"/>
        <p:cNvGrpSpPr/>
        <p:nvPr/>
      </p:nvGrpSpPr>
      <p:grpSpPr>
        <a:xfrm>
          <a:off x="0" y="0"/>
          <a:ext cx="0" cy="0"/>
          <a:chOff x="0" y="0"/>
          <a:chExt cx="0" cy="0"/>
        </a:xfrm>
      </p:grpSpPr>
      <p:sp>
        <p:nvSpPr>
          <p:cNvPr id="1541" name="Google Shape;1541;g6fd2c2e93a_1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6fd2c2e93a_1_2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3" name="Google Shape;1543;g6fd2c2e93a_1_2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0" name="Shape 1550"/>
        <p:cNvGrpSpPr/>
        <p:nvPr/>
      </p:nvGrpSpPr>
      <p:grpSpPr>
        <a:xfrm>
          <a:off x="0" y="0"/>
          <a:ext cx="0" cy="0"/>
          <a:chOff x="0" y="0"/>
          <a:chExt cx="0" cy="0"/>
        </a:xfrm>
      </p:grpSpPr>
      <p:sp>
        <p:nvSpPr>
          <p:cNvPr id="1551" name="Google Shape;1551;g6fd2c2e93a_1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6fd2c2e93a_1_2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3" name="Google Shape;1553;g6fd2c2e93a_1_2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6" name="Shape 1556"/>
        <p:cNvGrpSpPr/>
        <p:nvPr/>
      </p:nvGrpSpPr>
      <p:grpSpPr>
        <a:xfrm>
          <a:off x="0" y="0"/>
          <a:ext cx="0" cy="0"/>
          <a:chOff x="0" y="0"/>
          <a:chExt cx="0" cy="0"/>
        </a:xfrm>
      </p:grpSpPr>
      <p:sp>
        <p:nvSpPr>
          <p:cNvPr id="1557" name="Google Shape;1557;g6f2f77b98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6f2f77b98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9" name="Google Shape;1559;g6f2f77b98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g6ec2c438ae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6ec2c438ae_0_3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0" name="Google Shape;870;g6ec2c438ae_0_3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7" name="Shape 1567"/>
        <p:cNvGrpSpPr/>
        <p:nvPr/>
      </p:nvGrpSpPr>
      <p:grpSpPr>
        <a:xfrm>
          <a:off x="0" y="0"/>
          <a:ext cx="0" cy="0"/>
          <a:chOff x="0" y="0"/>
          <a:chExt cx="0" cy="0"/>
        </a:xfrm>
      </p:grpSpPr>
      <p:sp>
        <p:nvSpPr>
          <p:cNvPr id="1568" name="Google Shape;1568;g6f2f77b98c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6f2f77b98c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0" name="Google Shape;1570;g6f2f77b98c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8" name="Shape 1578"/>
        <p:cNvGrpSpPr/>
        <p:nvPr/>
      </p:nvGrpSpPr>
      <p:grpSpPr>
        <a:xfrm>
          <a:off x="0" y="0"/>
          <a:ext cx="0" cy="0"/>
          <a:chOff x="0" y="0"/>
          <a:chExt cx="0" cy="0"/>
        </a:xfrm>
      </p:grpSpPr>
      <p:sp>
        <p:nvSpPr>
          <p:cNvPr id="1579" name="Google Shape;1579;g6fd2c2e93a_1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6fd2c2e93a_1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1" name="Google Shape;1581;g6fd2c2e93a_1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4" name="Shape 1584"/>
        <p:cNvGrpSpPr/>
        <p:nvPr/>
      </p:nvGrpSpPr>
      <p:grpSpPr>
        <a:xfrm>
          <a:off x="0" y="0"/>
          <a:ext cx="0" cy="0"/>
          <a:chOff x="0" y="0"/>
          <a:chExt cx="0" cy="0"/>
        </a:xfrm>
      </p:grpSpPr>
      <p:sp>
        <p:nvSpPr>
          <p:cNvPr id="1585" name="Google Shape;1585;g6ecb0b6ed2_0_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g6ecb0b6ed2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3" name="Shape 1593"/>
        <p:cNvGrpSpPr/>
        <p:nvPr/>
      </p:nvGrpSpPr>
      <p:grpSpPr>
        <a:xfrm>
          <a:off x="0" y="0"/>
          <a:ext cx="0" cy="0"/>
          <a:chOff x="0" y="0"/>
          <a:chExt cx="0" cy="0"/>
        </a:xfrm>
      </p:grpSpPr>
      <p:sp>
        <p:nvSpPr>
          <p:cNvPr id="1594" name="Google Shape;1594;g6ecb0b6ed2_0_2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g6ecb0b6ed2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1" name="Shape 1601"/>
        <p:cNvGrpSpPr/>
        <p:nvPr/>
      </p:nvGrpSpPr>
      <p:grpSpPr>
        <a:xfrm>
          <a:off x="0" y="0"/>
          <a:ext cx="0" cy="0"/>
          <a:chOff x="0" y="0"/>
          <a:chExt cx="0" cy="0"/>
        </a:xfrm>
      </p:grpSpPr>
      <p:sp>
        <p:nvSpPr>
          <p:cNvPr id="1602" name="Google Shape;1602;g6ecb0b6ed2_0_2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g6ecb0b6ed2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0" name="Shape 1610"/>
        <p:cNvGrpSpPr/>
        <p:nvPr/>
      </p:nvGrpSpPr>
      <p:grpSpPr>
        <a:xfrm>
          <a:off x="0" y="0"/>
          <a:ext cx="0" cy="0"/>
          <a:chOff x="0" y="0"/>
          <a:chExt cx="0" cy="0"/>
        </a:xfrm>
      </p:grpSpPr>
      <p:sp>
        <p:nvSpPr>
          <p:cNvPr id="1611" name="Google Shape;1611;g6ecb0b6ed2_0_5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g6ecb0b6ed2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9" name="Shape 1619"/>
        <p:cNvGrpSpPr/>
        <p:nvPr/>
      </p:nvGrpSpPr>
      <p:grpSpPr>
        <a:xfrm>
          <a:off x="0" y="0"/>
          <a:ext cx="0" cy="0"/>
          <a:chOff x="0" y="0"/>
          <a:chExt cx="0" cy="0"/>
        </a:xfrm>
      </p:grpSpPr>
      <p:sp>
        <p:nvSpPr>
          <p:cNvPr id="1620" name="Google Shape;1620;g6ecb0b6ed2_0_7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g6ecb0b6ed2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7" name="Shape 1627"/>
        <p:cNvGrpSpPr/>
        <p:nvPr/>
      </p:nvGrpSpPr>
      <p:grpSpPr>
        <a:xfrm>
          <a:off x="0" y="0"/>
          <a:ext cx="0" cy="0"/>
          <a:chOff x="0" y="0"/>
          <a:chExt cx="0" cy="0"/>
        </a:xfrm>
      </p:grpSpPr>
      <p:sp>
        <p:nvSpPr>
          <p:cNvPr id="1628" name="Google Shape;1628;g6ecb0b6ed2_0_8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g6ecb0b6ed2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6" name="Shape 1636"/>
        <p:cNvGrpSpPr/>
        <p:nvPr/>
      </p:nvGrpSpPr>
      <p:grpSpPr>
        <a:xfrm>
          <a:off x="0" y="0"/>
          <a:ext cx="0" cy="0"/>
          <a:chOff x="0" y="0"/>
          <a:chExt cx="0" cy="0"/>
        </a:xfrm>
      </p:grpSpPr>
      <p:sp>
        <p:nvSpPr>
          <p:cNvPr id="1637" name="Google Shape;1637;g6ecb0b6ed2_0_9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g6ecb0b6ed2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3" name="Shape 1643"/>
        <p:cNvGrpSpPr/>
        <p:nvPr/>
      </p:nvGrpSpPr>
      <p:grpSpPr>
        <a:xfrm>
          <a:off x="0" y="0"/>
          <a:ext cx="0" cy="0"/>
          <a:chOff x="0" y="0"/>
          <a:chExt cx="0" cy="0"/>
        </a:xfrm>
      </p:grpSpPr>
      <p:sp>
        <p:nvSpPr>
          <p:cNvPr id="1644" name="Google Shape;1644;g6ecb0b6ed2_0_11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g6ecb0b6ed2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g6ec2c438ae_0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6ec2c438ae_0_2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g6ec2c438ae_0_2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Google Shape;1653;g6ec2c438ae_0_3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4" name="Google Shape;1654;g6ec2c438ae_0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8" name="Shape 1658"/>
        <p:cNvGrpSpPr/>
        <p:nvPr/>
      </p:nvGrpSpPr>
      <p:grpSpPr>
        <a:xfrm>
          <a:off x="0" y="0"/>
          <a:ext cx="0" cy="0"/>
          <a:chOff x="0" y="0"/>
          <a:chExt cx="0" cy="0"/>
        </a:xfrm>
      </p:grpSpPr>
      <p:sp>
        <p:nvSpPr>
          <p:cNvPr id="1659" name="Google Shape;165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0" name="Google Shape;166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2" name="Shape 1662"/>
        <p:cNvGrpSpPr/>
        <p:nvPr/>
      </p:nvGrpSpPr>
      <p:grpSpPr>
        <a:xfrm>
          <a:off x="0" y="0"/>
          <a:ext cx="0" cy="0"/>
          <a:chOff x="0" y="0"/>
          <a:chExt cx="0" cy="0"/>
        </a:xfrm>
      </p:grpSpPr>
      <p:sp>
        <p:nvSpPr>
          <p:cNvPr id="1663" name="Google Shape;166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4" name="Google Shape;166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1">
  <p:cSld name="Cover1">
    <p:bg>
      <p:bgPr>
        <a:solidFill>
          <a:srgbClr val="61C5E5"/>
        </a:solidFill>
      </p:bgPr>
    </p:bg>
    <p:spTree>
      <p:nvGrpSpPr>
        <p:cNvPr id="34" name="Shape 34"/>
        <p:cNvGrpSpPr/>
        <p:nvPr/>
      </p:nvGrpSpPr>
      <p:grpSpPr>
        <a:xfrm>
          <a:off x="0" y="0"/>
          <a:ext cx="0" cy="0"/>
          <a:chOff x="0" y="0"/>
          <a:chExt cx="0" cy="0"/>
        </a:xfrm>
      </p:grpSpPr>
      <p:pic>
        <p:nvPicPr>
          <p:cNvPr id="35" name="Google Shape;35;p2"/>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sp>
        <p:nvSpPr>
          <p:cNvPr id="36" name="Google Shape;36;p2"/>
          <p:cNvSpPr/>
          <p:nvPr/>
        </p:nvSpPr>
        <p:spPr>
          <a:xfrm>
            <a:off x="5087888" y="3861048"/>
            <a:ext cx="4007466" cy="52322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2800">
                <a:solidFill>
                  <a:srgbClr val="FFFFFF"/>
                </a:solidFill>
                <a:latin typeface="Maven Pro Regular"/>
                <a:ea typeface="Maven Pro Regular"/>
                <a:cs typeface="Maven Pro Regular"/>
                <a:sym typeface="Maven Pro Regular"/>
              </a:rPr>
              <a:t>Agile Delivery Center</a:t>
            </a:r>
            <a:endParaRPr sz="2800">
              <a:solidFill>
                <a:srgbClr val="000000"/>
              </a:solidFill>
              <a:latin typeface="Maven Pro Regular"/>
              <a:ea typeface="Maven Pro Regular"/>
              <a:cs typeface="Maven Pro Regular"/>
              <a:sym typeface="Maven Pro Regul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spTree>
      <p:nvGrpSpPr>
        <p:cNvPr id="97" name="Shape 97"/>
        <p:cNvGrpSpPr/>
        <p:nvPr/>
      </p:nvGrpSpPr>
      <p:grpSpPr>
        <a:xfrm>
          <a:off x="0" y="0"/>
          <a:ext cx="0" cy="0"/>
          <a:chOff x="0" y="0"/>
          <a:chExt cx="0" cy="0"/>
        </a:xfrm>
      </p:grpSpPr>
      <p:sp>
        <p:nvSpPr>
          <p:cNvPr id="98" name="Google Shape;98;p13"/>
          <p:cNvSpPr/>
          <p:nvPr/>
        </p:nvSpPr>
        <p:spPr>
          <a:xfrm flipH="1" rot="10800000">
            <a:off x="9912424" y="4645410"/>
            <a:ext cx="1964459" cy="1908882"/>
          </a:xfrm>
          <a:prstGeom prst="teardrop">
            <a:avLst>
              <a:gd fmla="val 100000" name="adj"/>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99" name="Google Shape;99;p13"/>
          <p:cNvSpPr/>
          <p:nvPr>
            <p:ph idx="2" type="pic"/>
          </p:nvPr>
        </p:nvSpPr>
        <p:spPr>
          <a:xfrm>
            <a:off x="10272465" y="4993724"/>
            <a:ext cx="1248024" cy="1315001"/>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 name="Google Shape;100;p13"/>
          <p:cNvSpPr txBox="1"/>
          <p:nvPr>
            <p:ph idx="1" type="body"/>
          </p:nvPr>
        </p:nvSpPr>
        <p:spPr>
          <a:xfrm>
            <a:off x="911225" y="1916113"/>
            <a:ext cx="3024188" cy="43926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13"/>
          <p:cNvSpPr txBox="1"/>
          <p:nvPr>
            <p:ph idx="3" type="body"/>
          </p:nvPr>
        </p:nvSpPr>
        <p:spPr>
          <a:xfrm>
            <a:off x="4203511" y="1897307"/>
            <a:ext cx="4124738" cy="441141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 name="Google Shape;102;p13"/>
          <p:cNvSpPr/>
          <p:nvPr>
            <p:ph idx="4" type="pic"/>
          </p:nvPr>
        </p:nvSpPr>
        <p:spPr>
          <a:xfrm>
            <a:off x="8544272" y="1897063"/>
            <a:ext cx="3384203" cy="2540000"/>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 name="Google Shape;103;p13"/>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4" name="Google Shape;104;p13"/>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ustom Layout">
  <p:cSld name="2_Custom Layout">
    <p:spTree>
      <p:nvGrpSpPr>
        <p:cNvPr id="105" name="Shape 105"/>
        <p:cNvGrpSpPr/>
        <p:nvPr/>
      </p:nvGrpSpPr>
      <p:grpSpPr>
        <a:xfrm>
          <a:off x="0" y="0"/>
          <a:ext cx="0" cy="0"/>
          <a:chOff x="0" y="0"/>
          <a:chExt cx="0" cy="0"/>
        </a:xfrm>
      </p:grpSpPr>
      <p:sp>
        <p:nvSpPr>
          <p:cNvPr id="106" name="Google Shape;106;p14"/>
          <p:cNvSpPr/>
          <p:nvPr/>
        </p:nvSpPr>
        <p:spPr>
          <a:xfrm flipH="1" rot="10800000">
            <a:off x="10344473" y="5065236"/>
            <a:ext cx="1532410" cy="1489056"/>
          </a:xfrm>
          <a:prstGeom prst="teardrop">
            <a:avLst>
              <a:gd fmla="val 100000" name="adj"/>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107" name="Google Shape;107;p14"/>
          <p:cNvSpPr/>
          <p:nvPr>
            <p:ph idx="2" type="pic"/>
          </p:nvPr>
        </p:nvSpPr>
        <p:spPr>
          <a:xfrm>
            <a:off x="10633075" y="5373688"/>
            <a:ext cx="887413" cy="935037"/>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 name="Google Shape;108;p14"/>
          <p:cNvSpPr txBox="1"/>
          <p:nvPr>
            <p:ph idx="1" type="body"/>
          </p:nvPr>
        </p:nvSpPr>
        <p:spPr>
          <a:xfrm>
            <a:off x="4915225" y="957983"/>
            <a:ext cx="3024188" cy="549535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 name="Google Shape;109;p14"/>
          <p:cNvSpPr txBox="1"/>
          <p:nvPr>
            <p:ph idx="3" type="body"/>
          </p:nvPr>
        </p:nvSpPr>
        <p:spPr>
          <a:xfrm>
            <a:off x="8183723" y="986952"/>
            <a:ext cx="3024188" cy="546638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 name="Google Shape;110;p14"/>
          <p:cNvSpPr/>
          <p:nvPr>
            <p:ph idx="4" type="pic"/>
          </p:nvPr>
        </p:nvSpPr>
        <p:spPr>
          <a:xfrm>
            <a:off x="833088" y="1957263"/>
            <a:ext cx="3769559" cy="4597030"/>
          </a:xfrm>
          <a:prstGeom prst="rect">
            <a:avLst/>
          </a:prstGeom>
          <a:noFill/>
          <a:ln>
            <a:noFill/>
          </a:ln>
        </p:spPr>
        <p:txBody>
          <a:bodyPr anchorCtr="0" anchor="t" bIns="45700" lIns="91425" spcFirstLastPara="1" rIns="91425" wrap="square" tIns="45700">
            <a:noAutofit/>
          </a:bodyPr>
          <a:lstStyle>
            <a:lvl1pPr lvl="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 name="Google Shape;111;p14"/>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2" name="Google Shape;112;p14"/>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Custom Layout">
  <p:cSld name="9_Custom Layout">
    <p:spTree>
      <p:nvGrpSpPr>
        <p:cNvPr id="113" name="Shape 113"/>
        <p:cNvGrpSpPr/>
        <p:nvPr/>
      </p:nvGrpSpPr>
      <p:grpSpPr>
        <a:xfrm>
          <a:off x="0" y="0"/>
          <a:ext cx="0" cy="0"/>
          <a:chOff x="0" y="0"/>
          <a:chExt cx="0" cy="0"/>
        </a:xfrm>
      </p:grpSpPr>
      <p:sp>
        <p:nvSpPr>
          <p:cNvPr id="114" name="Google Shape;114;p15"/>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5" name="Google Shape;115;p15"/>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116" name="Google Shape;116;p15"/>
          <p:cNvGrpSpPr/>
          <p:nvPr/>
        </p:nvGrpSpPr>
        <p:grpSpPr>
          <a:xfrm>
            <a:off x="1199456" y="1484784"/>
            <a:ext cx="9866387" cy="4499756"/>
            <a:chOff x="1167830" y="1529120"/>
            <a:chExt cx="9866387" cy="4499756"/>
          </a:xfrm>
        </p:grpSpPr>
        <p:sp>
          <p:nvSpPr>
            <p:cNvPr id="117" name="Google Shape;117;p15"/>
            <p:cNvSpPr/>
            <p:nvPr/>
          </p:nvSpPr>
          <p:spPr>
            <a:xfrm>
              <a:off x="1167830" y="2465299"/>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15"/>
            <p:cNvSpPr/>
            <p:nvPr/>
          </p:nvSpPr>
          <p:spPr>
            <a:xfrm>
              <a:off x="4655840" y="2500583"/>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15"/>
            <p:cNvSpPr/>
            <p:nvPr/>
          </p:nvSpPr>
          <p:spPr>
            <a:xfrm>
              <a:off x="8070007" y="2500583"/>
              <a:ext cx="296421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15"/>
            <p:cNvSpPr/>
            <p:nvPr/>
          </p:nvSpPr>
          <p:spPr>
            <a:xfrm>
              <a:off x="8513760"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15"/>
            <p:cNvSpPr/>
            <p:nvPr/>
          </p:nvSpPr>
          <p:spPr>
            <a:xfrm>
              <a:off x="5087888"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15"/>
            <p:cNvSpPr/>
            <p:nvPr/>
          </p:nvSpPr>
          <p:spPr>
            <a:xfrm>
              <a:off x="1703512" y="1529120"/>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800">
                <a:solidFill>
                  <a:schemeClr val="lt1"/>
                </a:solidFill>
                <a:latin typeface="Calibri"/>
                <a:ea typeface="Calibri"/>
                <a:cs typeface="Calibri"/>
                <a:sym typeface="Calibri"/>
              </a:endParaRPr>
            </a:p>
          </p:txBody>
        </p:sp>
        <p:cxnSp>
          <p:nvCxnSpPr>
            <p:cNvPr id="123" name="Google Shape;123;p15"/>
            <p:cNvCxnSpPr/>
            <p:nvPr/>
          </p:nvCxnSpPr>
          <p:spPr>
            <a:xfrm>
              <a:off x="1946733" y="4424412"/>
              <a:ext cx="1445892" cy="0"/>
            </a:xfrm>
            <a:prstGeom prst="straightConnector1">
              <a:avLst/>
            </a:prstGeom>
            <a:solidFill>
              <a:schemeClr val="dk1"/>
            </a:solidFill>
            <a:ln cap="flat" cmpd="sng" w="47625">
              <a:solidFill>
                <a:srgbClr val="ABD298"/>
              </a:solidFill>
              <a:prstDash val="solid"/>
              <a:round/>
              <a:headEnd len="sm" w="sm" type="none"/>
              <a:tailEnd len="sm" w="sm" type="none"/>
            </a:ln>
          </p:spPr>
        </p:cxnSp>
        <p:cxnSp>
          <p:nvCxnSpPr>
            <p:cNvPr id="124" name="Google Shape;124;p15"/>
            <p:cNvCxnSpPr/>
            <p:nvPr/>
          </p:nvCxnSpPr>
          <p:spPr>
            <a:xfrm>
              <a:off x="5403117" y="4424412"/>
              <a:ext cx="1445892" cy="0"/>
            </a:xfrm>
            <a:prstGeom prst="straightConnector1">
              <a:avLst/>
            </a:prstGeom>
            <a:solidFill>
              <a:schemeClr val="dk1"/>
            </a:solidFill>
            <a:ln cap="flat" cmpd="sng" w="47625">
              <a:solidFill>
                <a:srgbClr val="60C5E5"/>
              </a:solidFill>
              <a:prstDash val="solid"/>
              <a:round/>
              <a:headEnd len="sm" w="sm" type="none"/>
              <a:tailEnd len="sm" w="sm" type="none"/>
            </a:ln>
          </p:spPr>
        </p:cxnSp>
        <p:cxnSp>
          <p:nvCxnSpPr>
            <p:cNvPr id="125" name="Google Shape;125;p15"/>
            <p:cNvCxnSpPr/>
            <p:nvPr/>
          </p:nvCxnSpPr>
          <p:spPr>
            <a:xfrm>
              <a:off x="8828990" y="4424412"/>
              <a:ext cx="1445892" cy="0"/>
            </a:xfrm>
            <a:prstGeom prst="straightConnector1">
              <a:avLst/>
            </a:prstGeom>
            <a:solidFill>
              <a:schemeClr val="dk1"/>
            </a:solidFill>
            <a:ln cap="flat" cmpd="sng" w="47625">
              <a:solidFill>
                <a:srgbClr val="7F7F7F"/>
              </a:solidFill>
              <a:prstDash val="solid"/>
              <a:round/>
              <a:headEnd len="sm" w="sm" type="none"/>
              <a:tailEnd len="sm" w="sm" type="none"/>
            </a:ln>
          </p:spPr>
        </p:cxnSp>
      </p:grpSp>
      <p:sp>
        <p:nvSpPr>
          <p:cNvPr id="126" name="Google Shape;126;p15"/>
          <p:cNvSpPr txBox="1"/>
          <p:nvPr>
            <p:ph idx="1" type="body"/>
          </p:nvPr>
        </p:nvSpPr>
        <p:spPr>
          <a:xfrm>
            <a:off x="1313136" y="3671687"/>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 name="Google Shape;127;p15"/>
          <p:cNvSpPr txBox="1"/>
          <p:nvPr>
            <p:ph idx="2" type="body"/>
          </p:nvPr>
        </p:nvSpPr>
        <p:spPr>
          <a:xfrm>
            <a:off x="1313135" y="4613571"/>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 name="Google Shape;128;p15"/>
          <p:cNvSpPr txBox="1"/>
          <p:nvPr>
            <p:ph idx="3" type="body"/>
          </p:nvPr>
        </p:nvSpPr>
        <p:spPr>
          <a:xfrm>
            <a:off x="4803400" y="3671687"/>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 name="Google Shape;129;p15"/>
          <p:cNvSpPr txBox="1"/>
          <p:nvPr>
            <p:ph idx="4" type="body"/>
          </p:nvPr>
        </p:nvSpPr>
        <p:spPr>
          <a:xfrm>
            <a:off x="4803399" y="4613571"/>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 name="Google Shape;130;p15"/>
          <p:cNvSpPr txBox="1"/>
          <p:nvPr>
            <p:ph idx="5" type="body"/>
          </p:nvPr>
        </p:nvSpPr>
        <p:spPr>
          <a:xfrm>
            <a:off x="8220882" y="3670135"/>
            <a:ext cx="273128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 name="Google Shape;131;p15"/>
          <p:cNvSpPr txBox="1"/>
          <p:nvPr>
            <p:ph idx="6" type="body"/>
          </p:nvPr>
        </p:nvSpPr>
        <p:spPr>
          <a:xfrm>
            <a:off x="8220881" y="4612019"/>
            <a:ext cx="273128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 name="Google Shape;132;p15"/>
          <p:cNvSpPr txBox="1"/>
          <p:nvPr>
            <p:ph idx="7" type="body"/>
          </p:nvPr>
        </p:nvSpPr>
        <p:spPr>
          <a:xfrm>
            <a:off x="2221723"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 name="Google Shape;133;p15"/>
          <p:cNvSpPr txBox="1"/>
          <p:nvPr>
            <p:ph idx="8" type="body"/>
          </p:nvPr>
        </p:nvSpPr>
        <p:spPr>
          <a:xfrm>
            <a:off x="5617274"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 name="Google Shape;134;p15"/>
          <p:cNvSpPr txBox="1"/>
          <p:nvPr>
            <p:ph idx="9" type="body"/>
          </p:nvPr>
        </p:nvSpPr>
        <p:spPr>
          <a:xfrm>
            <a:off x="9031796" y="2283508"/>
            <a:ext cx="1103531" cy="58375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55000"/>
              </a:lnSpc>
              <a:spcBef>
                <a:spcPts val="0"/>
              </a:spcBef>
              <a:spcAft>
                <a:spcPts val="0"/>
              </a:spcAft>
              <a:buClr>
                <a:schemeClr val="lt1"/>
              </a:buClr>
              <a:buSzPts val="4000"/>
              <a:buFont typeface="Arial"/>
              <a:buNone/>
              <a:defRPr b="1" i="0" sz="4000" u="none" cap="none" strike="noStrike">
                <a:solidFill>
                  <a:schemeClr val="lt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ustom Layout">
  <p:cSld name="3_Custom Layout">
    <p:spTree>
      <p:nvGrpSpPr>
        <p:cNvPr id="135" name="Shape 135"/>
        <p:cNvGrpSpPr/>
        <p:nvPr/>
      </p:nvGrpSpPr>
      <p:grpSpPr>
        <a:xfrm>
          <a:off x="0" y="0"/>
          <a:ext cx="0" cy="0"/>
          <a:chOff x="0" y="0"/>
          <a:chExt cx="0" cy="0"/>
        </a:xfrm>
      </p:grpSpPr>
      <p:sp>
        <p:nvSpPr>
          <p:cNvPr id="136" name="Google Shape;136;p16"/>
          <p:cNvSpPr txBox="1"/>
          <p:nvPr>
            <p:ph idx="1" type="body"/>
          </p:nvPr>
        </p:nvSpPr>
        <p:spPr>
          <a:xfrm>
            <a:off x="6992110" y="1890799"/>
            <a:ext cx="3599780"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 name="Google Shape;137;p16"/>
          <p:cNvSpPr txBox="1"/>
          <p:nvPr>
            <p:ph idx="2" type="body"/>
          </p:nvPr>
        </p:nvSpPr>
        <p:spPr>
          <a:xfrm>
            <a:off x="6996971" y="3023382"/>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138" name="Google Shape;138;p16"/>
          <p:cNvGrpSpPr/>
          <p:nvPr/>
        </p:nvGrpSpPr>
        <p:grpSpPr>
          <a:xfrm>
            <a:off x="718668" y="2060848"/>
            <a:ext cx="5104282" cy="4234272"/>
            <a:chOff x="4998" y="1683"/>
            <a:chExt cx="5820" cy="4828"/>
          </a:xfrm>
        </p:grpSpPr>
        <p:grpSp>
          <p:nvGrpSpPr>
            <p:cNvPr id="139" name="Google Shape;139;p16"/>
            <p:cNvGrpSpPr/>
            <p:nvPr/>
          </p:nvGrpSpPr>
          <p:grpSpPr>
            <a:xfrm>
              <a:off x="4998" y="1683"/>
              <a:ext cx="5820" cy="4828"/>
              <a:chOff x="4998" y="1683"/>
              <a:chExt cx="5820" cy="4828"/>
            </a:xfrm>
          </p:grpSpPr>
          <p:sp>
            <p:nvSpPr>
              <p:cNvPr id="140" name="Google Shape;140;p16"/>
              <p:cNvSpPr/>
              <p:nvPr/>
            </p:nvSpPr>
            <p:spPr>
              <a:xfrm>
                <a:off x="4998" y="2969"/>
                <a:ext cx="5820" cy="3363"/>
              </a:xfrm>
              <a:custGeom>
                <a:rect b="b" l="l" r="r" t="t"/>
                <a:pathLst>
                  <a:path extrusionOk="0" h="1428" w="2469">
                    <a:moveTo>
                      <a:pt x="83" y="449"/>
                    </a:moveTo>
                    <a:cubicBezTo>
                      <a:pt x="83" y="449"/>
                      <a:pt x="0" y="494"/>
                      <a:pt x="83" y="540"/>
                    </a:cubicBezTo>
                    <a:cubicBezTo>
                      <a:pt x="1565" y="1389"/>
                      <a:pt x="1565" y="1389"/>
                      <a:pt x="1565" y="1389"/>
                    </a:cubicBezTo>
                    <a:cubicBezTo>
                      <a:pt x="1565" y="1389"/>
                      <a:pt x="1619" y="1428"/>
                      <a:pt x="1692" y="1384"/>
                    </a:cubicBezTo>
                    <a:cubicBezTo>
                      <a:pt x="1765" y="1341"/>
                      <a:pt x="2415" y="965"/>
                      <a:pt x="2415" y="965"/>
                    </a:cubicBezTo>
                    <a:cubicBezTo>
                      <a:pt x="2415" y="965"/>
                      <a:pt x="2469" y="933"/>
                      <a:pt x="2412" y="896"/>
                    </a:cubicBezTo>
                    <a:cubicBezTo>
                      <a:pt x="2356" y="859"/>
                      <a:pt x="909" y="26"/>
                      <a:pt x="909" y="26"/>
                    </a:cubicBezTo>
                    <a:cubicBezTo>
                      <a:pt x="909" y="26"/>
                      <a:pt x="863" y="0"/>
                      <a:pt x="815" y="30"/>
                    </a:cubicBezTo>
                    <a:lnTo>
                      <a:pt x="83" y="449"/>
                    </a:lnTo>
                    <a:close/>
                  </a:path>
                </a:pathLst>
              </a:custGeom>
              <a:solidFill>
                <a:srgbClr val="60C5E5"/>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1" name="Google Shape;141;p16"/>
              <p:cNvSpPr/>
              <p:nvPr/>
            </p:nvSpPr>
            <p:spPr>
              <a:xfrm>
                <a:off x="5100" y="4156"/>
                <a:ext cx="5643" cy="2355"/>
              </a:xfrm>
              <a:custGeom>
                <a:rect b="b" l="l" r="r" t="t"/>
                <a:pathLst>
                  <a:path extrusionOk="0" h="1000" w="2394">
                    <a:moveTo>
                      <a:pt x="2393" y="426"/>
                    </a:moveTo>
                    <a:cubicBezTo>
                      <a:pt x="2394" y="447"/>
                      <a:pt x="2371" y="461"/>
                      <a:pt x="2371" y="461"/>
                    </a:cubicBezTo>
                    <a:cubicBezTo>
                      <a:pt x="2371" y="461"/>
                      <a:pt x="1722" y="837"/>
                      <a:pt x="1649" y="880"/>
                    </a:cubicBezTo>
                    <a:cubicBezTo>
                      <a:pt x="1576" y="924"/>
                      <a:pt x="1522" y="885"/>
                      <a:pt x="1522" y="885"/>
                    </a:cubicBezTo>
                    <a:cubicBezTo>
                      <a:pt x="38" y="36"/>
                      <a:pt x="38" y="36"/>
                      <a:pt x="38" y="36"/>
                    </a:cubicBezTo>
                    <a:cubicBezTo>
                      <a:pt x="15" y="24"/>
                      <a:pt x="4" y="11"/>
                      <a:pt x="0" y="0"/>
                    </a:cubicBezTo>
                    <a:cubicBezTo>
                      <a:pt x="0" y="62"/>
                      <a:pt x="0" y="62"/>
                      <a:pt x="0" y="62"/>
                    </a:cubicBezTo>
                    <a:cubicBezTo>
                      <a:pt x="0" y="62"/>
                      <a:pt x="1" y="86"/>
                      <a:pt x="26" y="103"/>
                    </a:cubicBezTo>
                    <a:cubicBezTo>
                      <a:pt x="51" y="120"/>
                      <a:pt x="1516" y="965"/>
                      <a:pt x="1516" y="965"/>
                    </a:cubicBezTo>
                    <a:cubicBezTo>
                      <a:pt x="1516" y="965"/>
                      <a:pt x="1575" y="1000"/>
                      <a:pt x="1643" y="960"/>
                    </a:cubicBezTo>
                    <a:cubicBezTo>
                      <a:pt x="2364" y="544"/>
                      <a:pt x="2364" y="544"/>
                      <a:pt x="2364" y="544"/>
                    </a:cubicBezTo>
                    <a:cubicBezTo>
                      <a:pt x="2364" y="544"/>
                      <a:pt x="2392" y="526"/>
                      <a:pt x="2392" y="493"/>
                    </a:cubicBezTo>
                    <a:cubicBezTo>
                      <a:pt x="2392" y="426"/>
                      <a:pt x="2392" y="426"/>
                      <a:pt x="2392" y="426"/>
                    </a:cubicBezTo>
                    <a:lnTo>
                      <a:pt x="2393" y="426"/>
                    </a:lnTo>
                    <a:close/>
                  </a:path>
                </a:pathLst>
              </a:custGeom>
              <a:solidFill>
                <a:srgbClr val="ABD298"/>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2" name="Google Shape;142;p16"/>
              <p:cNvSpPr/>
              <p:nvPr/>
            </p:nvSpPr>
            <p:spPr>
              <a:xfrm>
                <a:off x="5418" y="3200"/>
                <a:ext cx="4790" cy="2762"/>
              </a:xfrm>
              <a:custGeom>
                <a:rect b="b" l="l" r="r" t="t"/>
                <a:pathLst>
                  <a:path extrusionOk="0" h="2762" w="4790">
                    <a:moveTo>
                      <a:pt x="4790" y="1726"/>
                    </a:moveTo>
                    <a:lnTo>
                      <a:pt x="2998" y="2762"/>
                    </a:lnTo>
                    <a:lnTo>
                      <a:pt x="0" y="1036"/>
                    </a:lnTo>
                    <a:lnTo>
                      <a:pt x="1780" y="0"/>
                    </a:lnTo>
                    <a:lnTo>
                      <a:pt x="4790" y="172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3" name="Google Shape;143;p16"/>
              <p:cNvSpPr/>
              <p:nvPr/>
            </p:nvSpPr>
            <p:spPr>
              <a:xfrm>
                <a:off x="9418" y="5451"/>
                <a:ext cx="403" cy="250"/>
              </a:xfrm>
              <a:prstGeom prst="ellipse">
                <a:avLst/>
              </a:pr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4" name="Google Shape;144;p16"/>
              <p:cNvSpPr/>
              <p:nvPr/>
            </p:nvSpPr>
            <p:spPr>
              <a:xfrm>
                <a:off x="5418" y="3982"/>
                <a:ext cx="955" cy="560"/>
              </a:xfrm>
              <a:custGeom>
                <a:rect b="b" l="l" r="r" t="t"/>
                <a:pathLst>
                  <a:path extrusionOk="0" h="560" w="955">
                    <a:moveTo>
                      <a:pt x="533" y="560"/>
                    </a:moveTo>
                    <a:lnTo>
                      <a:pt x="955" y="315"/>
                    </a:lnTo>
                    <a:lnTo>
                      <a:pt x="436" y="0"/>
                    </a:lnTo>
                    <a:lnTo>
                      <a:pt x="0" y="254"/>
                    </a:lnTo>
                    <a:lnTo>
                      <a:pt x="533" y="56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5" name="Google Shape;145;p16"/>
              <p:cNvSpPr/>
              <p:nvPr/>
            </p:nvSpPr>
            <p:spPr>
              <a:xfrm>
                <a:off x="6384" y="4528"/>
                <a:ext cx="1070" cy="636"/>
              </a:xfrm>
              <a:custGeom>
                <a:rect b="b" l="l" r="r" t="t"/>
                <a:pathLst>
                  <a:path extrusionOk="0" h="636" w="1070">
                    <a:moveTo>
                      <a:pt x="646" y="636"/>
                    </a:moveTo>
                    <a:lnTo>
                      <a:pt x="1070" y="388"/>
                    </a:lnTo>
                    <a:lnTo>
                      <a:pt x="439" y="0"/>
                    </a:lnTo>
                    <a:lnTo>
                      <a:pt x="0" y="264"/>
                    </a:lnTo>
                    <a:lnTo>
                      <a:pt x="646" y="63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6" name="Google Shape;146;p16"/>
              <p:cNvSpPr/>
              <p:nvPr/>
            </p:nvSpPr>
            <p:spPr>
              <a:xfrm>
                <a:off x="7648" y="3996"/>
                <a:ext cx="976" cy="555"/>
              </a:xfrm>
              <a:custGeom>
                <a:rect b="b" l="l" r="r" t="t"/>
                <a:pathLst>
                  <a:path extrusionOk="0" h="555" w="976">
                    <a:moveTo>
                      <a:pt x="448" y="555"/>
                    </a:moveTo>
                    <a:lnTo>
                      <a:pt x="976" y="242"/>
                    </a:lnTo>
                    <a:lnTo>
                      <a:pt x="511" y="0"/>
                    </a:lnTo>
                    <a:lnTo>
                      <a:pt x="0" y="306"/>
                    </a:lnTo>
                    <a:lnTo>
                      <a:pt x="448" y="5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7" name="Google Shape;147;p16"/>
              <p:cNvSpPr/>
              <p:nvPr/>
            </p:nvSpPr>
            <p:spPr>
              <a:xfrm>
                <a:off x="7054" y="4250"/>
                <a:ext cx="976" cy="575"/>
              </a:xfrm>
              <a:custGeom>
                <a:rect b="b" l="l" r="r" t="t"/>
                <a:pathLst>
                  <a:path extrusionOk="0" h="575" w="976">
                    <a:moveTo>
                      <a:pt x="627" y="575"/>
                    </a:moveTo>
                    <a:lnTo>
                      <a:pt x="976" y="356"/>
                    </a:lnTo>
                    <a:lnTo>
                      <a:pt x="332" y="0"/>
                    </a:lnTo>
                    <a:lnTo>
                      <a:pt x="0" y="212"/>
                    </a:lnTo>
                    <a:lnTo>
                      <a:pt x="627" y="57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8" name="Google Shape;148;p16"/>
              <p:cNvSpPr/>
              <p:nvPr/>
            </p:nvSpPr>
            <p:spPr>
              <a:xfrm>
                <a:off x="7789" y="4655"/>
                <a:ext cx="731" cy="443"/>
              </a:xfrm>
              <a:custGeom>
                <a:rect b="b" l="l" r="r" t="t"/>
                <a:pathLst>
                  <a:path extrusionOk="0" h="443" w="731">
                    <a:moveTo>
                      <a:pt x="212" y="443"/>
                    </a:moveTo>
                    <a:lnTo>
                      <a:pt x="731" y="130"/>
                    </a:lnTo>
                    <a:lnTo>
                      <a:pt x="502" y="0"/>
                    </a:lnTo>
                    <a:lnTo>
                      <a:pt x="0" y="306"/>
                    </a:lnTo>
                    <a:lnTo>
                      <a:pt x="212" y="4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49" name="Google Shape;149;p16"/>
              <p:cNvSpPr/>
              <p:nvPr/>
            </p:nvSpPr>
            <p:spPr>
              <a:xfrm>
                <a:off x="6252" y="3704"/>
                <a:ext cx="1118" cy="640"/>
              </a:xfrm>
              <a:custGeom>
                <a:rect b="b" l="l" r="r" t="t"/>
                <a:pathLst>
                  <a:path extrusionOk="0" h="640" w="1118">
                    <a:moveTo>
                      <a:pt x="561" y="640"/>
                    </a:moveTo>
                    <a:lnTo>
                      <a:pt x="1118" y="308"/>
                    </a:lnTo>
                    <a:lnTo>
                      <a:pt x="578" y="0"/>
                    </a:lnTo>
                    <a:lnTo>
                      <a:pt x="0" y="315"/>
                    </a:lnTo>
                    <a:lnTo>
                      <a:pt x="561" y="64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0" name="Google Shape;150;p16"/>
              <p:cNvSpPr/>
              <p:nvPr/>
            </p:nvSpPr>
            <p:spPr>
              <a:xfrm>
                <a:off x="6754" y="3200"/>
                <a:ext cx="979" cy="579"/>
              </a:xfrm>
              <a:custGeom>
                <a:rect b="b" l="l" r="r" t="t"/>
                <a:pathLst>
                  <a:path extrusionOk="0" h="579" w="979">
                    <a:moveTo>
                      <a:pt x="540" y="579"/>
                    </a:moveTo>
                    <a:lnTo>
                      <a:pt x="979" y="306"/>
                    </a:lnTo>
                    <a:lnTo>
                      <a:pt x="444" y="0"/>
                    </a:lnTo>
                    <a:lnTo>
                      <a:pt x="0" y="266"/>
                    </a:lnTo>
                    <a:lnTo>
                      <a:pt x="540" y="57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1" name="Google Shape;151;p16"/>
              <p:cNvSpPr/>
              <p:nvPr/>
            </p:nvSpPr>
            <p:spPr>
              <a:xfrm>
                <a:off x="7348" y="3539"/>
                <a:ext cx="979" cy="579"/>
              </a:xfrm>
              <a:custGeom>
                <a:rect b="b" l="l" r="r" t="t"/>
                <a:pathLst>
                  <a:path extrusionOk="0" h="579" w="979">
                    <a:moveTo>
                      <a:pt x="540" y="579"/>
                    </a:moveTo>
                    <a:lnTo>
                      <a:pt x="979" y="306"/>
                    </a:lnTo>
                    <a:lnTo>
                      <a:pt x="443" y="0"/>
                    </a:lnTo>
                    <a:lnTo>
                      <a:pt x="0" y="266"/>
                    </a:lnTo>
                    <a:lnTo>
                      <a:pt x="540" y="57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2" name="Google Shape;152;p16"/>
              <p:cNvSpPr/>
              <p:nvPr/>
            </p:nvSpPr>
            <p:spPr>
              <a:xfrm>
                <a:off x="7117" y="4975"/>
                <a:ext cx="1419" cy="815"/>
              </a:xfrm>
              <a:custGeom>
                <a:rect b="b" l="l" r="r" t="t"/>
                <a:pathLst>
                  <a:path extrusionOk="0" h="815" w="1419">
                    <a:moveTo>
                      <a:pt x="0" y="241"/>
                    </a:moveTo>
                    <a:lnTo>
                      <a:pt x="429" y="0"/>
                    </a:lnTo>
                    <a:lnTo>
                      <a:pt x="1419" y="566"/>
                    </a:lnTo>
                    <a:lnTo>
                      <a:pt x="1002" y="815"/>
                    </a:lnTo>
                    <a:lnTo>
                      <a:pt x="0" y="24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3" name="Google Shape;153;p16"/>
              <p:cNvSpPr/>
              <p:nvPr/>
            </p:nvSpPr>
            <p:spPr>
              <a:xfrm>
                <a:off x="9161" y="4634"/>
                <a:ext cx="1047" cy="612"/>
              </a:xfrm>
              <a:custGeom>
                <a:rect b="b" l="l" r="r" t="t"/>
                <a:pathLst>
                  <a:path extrusionOk="0" h="612" w="1047">
                    <a:moveTo>
                      <a:pt x="495" y="612"/>
                    </a:moveTo>
                    <a:lnTo>
                      <a:pt x="0" y="320"/>
                    </a:lnTo>
                    <a:lnTo>
                      <a:pt x="535" y="0"/>
                    </a:lnTo>
                    <a:lnTo>
                      <a:pt x="1047" y="292"/>
                    </a:lnTo>
                    <a:lnTo>
                      <a:pt x="495" y="61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4" name="Google Shape;154;p16"/>
              <p:cNvSpPr/>
              <p:nvPr/>
            </p:nvSpPr>
            <p:spPr>
              <a:xfrm>
                <a:off x="8470" y="4231"/>
                <a:ext cx="1118" cy="667"/>
              </a:xfrm>
              <a:custGeom>
                <a:rect b="b" l="l" r="r" t="t"/>
                <a:pathLst>
                  <a:path extrusionOk="0" h="667" w="1118">
                    <a:moveTo>
                      <a:pt x="1118" y="337"/>
                    </a:moveTo>
                    <a:lnTo>
                      <a:pt x="594" y="667"/>
                    </a:lnTo>
                    <a:lnTo>
                      <a:pt x="0" y="325"/>
                    </a:lnTo>
                    <a:lnTo>
                      <a:pt x="526" y="0"/>
                    </a:lnTo>
                    <a:lnTo>
                      <a:pt x="1118" y="33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5" name="Google Shape;155;p16"/>
              <p:cNvSpPr/>
              <p:nvPr/>
            </p:nvSpPr>
            <p:spPr>
              <a:xfrm>
                <a:off x="7165" y="1914"/>
                <a:ext cx="122" cy="1733"/>
              </a:xfrm>
              <a:custGeom>
                <a:rect b="b" l="l" r="r" t="t"/>
                <a:pathLst>
                  <a:path extrusionOk="0" h="1733" w="122">
                    <a:moveTo>
                      <a:pt x="122" y="0"/>
                    </a:moveTo>
                    <a:lnTo>
                      <a:pt x="0" y="66"/>
                    </a:lnTo>
                    <a:lnTo>
                      <a:pt x="0" y="1733"/>
                    </a:lnTo>
                    <a:lnTo>
                      <a:pt x="122" y="1667"/>
                    </a:lnTo>
                    <a:lnTo>
                      <a:pt x="12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6" name="Google Shape;156;p16"/>
              <p:cNvSpPr/>
              <p:nvPr/>
            </p:nvSpPr>
            <p:spPr>
              <a:xfrm>
                <a:off x="7287" y="1914"/>
                <a:ext cx="123" cy="1733"/>
              </a:xfrm>
              <a:custGeom>
                <a:rect b="b" l="l" r="r" t="t"/>
                <a:pathLst>
                  <a:path extrusionOk="0" h="1733" w="123">
                    <a:moveTo>
                      <a:pt x="0" y="0"/>
                    </a:moveTo>
                    <a:lnTo>
                      <a:pt x="123" y="66"/>
                    </a:lnTo>
                    <a:lnTo>
                      <a:pt x="123" y="1733"/>
                    </a:lnTo>
                    <a:lnTo>
                      <a:pt x="0" y="166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7" name="Google Shape;157;p16"/>
              <p:cNvSpPr/>
              <p:nvPr/>
            </p:nvSpPr>
            <p:spPr>
              <a:xfrm>
                <a:off x="7410" y="1914"/>
                <a:ext cx="122" cy="1733"/>
              </a:xfrm>
              <a:custGeom>
                <a:rect b="b" l="l" r="r" t="t"/>
                <a:pathLst>
                  <a:path extrusionOk="0" h="1733" w="122">
                    <a:moveTo>
                      <a:pt x="122" y="0"/>
                    </a:moveTo>
                    <a:lnTo>
                      <a:pt x="0" y="66"/>
                    </a:lnTo>
                    <a:lnTo>
                      <a:pt x="0" y="1733"/>
                    </a:lnTo>
                    <a:lnTo>
                      <a:pt x="122" y="1667"/>
                    </a:lnTo>
                    <a:lnTo>
                      <a:pt x="12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8" name="Google Shape;158;p16"/>
              <p:cNvSpPr/>
              <p:nvPr/>
            </p:nvSpPr>
            <p:spPr>
              <a:xfrm>
                <a:off x="6976" y="1876"/>
                <a:ext cx="189" cy="1771"/>
              </a:xfrm>
              <a:custGeom>
                <a:rect b="b" l="l" r="r" t="t"/>
                <a:pathLst>
                  <a:path extrusionOk="0" h="1771" w="189">
                    <a:moveTo>
                      <a:pt x="0" y="0"/>
                    </a:moveTo>
                    <a:lnTo>
                      <a:pt x="189" y="104"/>
                    </a:lnTo>
                    <a:lnTo>
                      <a:pt x="189" y="1771"/>
                    </a:lnTo>
                    <a:lnTo>
                      <a:pt x="0" y="166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59" name="Google Shape;159;p16"/>
              <p:cNvSpPr/>
              <p:nvPr/>
            </p:nvSpPr>
            <p:spPr>
              <a:xfrm>
                <a:off x="6995" y="1926"/>
                <a:ext cx="38" cy="1618"/>
              </a:xfrm>
              <a:custGeom>
                <a:rect b="b" l="l" r="r" t="t"/>
                <a:pathLst>
                  <a:path extrusionOk="0" h="1618" w="38">
                    <a:moveTo>
                      <a:pt x="0" y="0"/>
                    </a:moveTo>
                    <a:lnTo>
                      <a:pt x="38" y="23"/>
                    </a:lnTo>
                    <a:lnTo>
                      <a:pt x="38" y="1618"/>
                    </a:lnTo>
                    <a:lnTo>
                      <a:pt x="0" y="15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0" name="Google Shape;160;p16"/>
              <p:cNvSpPr/>
              <p:nvPr/>
            </p:nvSpPr>
            <p:spPr>
              <a:xfrm>
                <a:off x="7051" y="1963"/>
                <a:ext cx="38" cy="1618"/>
              </a:xfrm>
              <a:custGeom>
                <a:rect b="b" l="l" r="r" t="t"/>
                <a:pathLst>
                  <a:path extrusionOk="0" h="1618" w="38">
                    <a:moveTo>
                      <a:pt x="0" y="0"/>
                    </a:moveTo>
                    <a:lnTo>
                      <a:pt x="38" y="24"/>
                    </a:lnTo>
                    <a:lnTo>
                      <a:pt x="38" y="1618"/>
                    </a:lnTo>
                    <a:lnTo>
                      <a:pt x="0" y="1595"/>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1" name="Google Shape;161;p16"/>
              <p:cNvSpPr/>
              <p:nvPr/>
            </p:nvSpPr>
            <p:spPr>
              <a:xfrm>
                <a:off x="7108" y="1992"/>
                <a:ext cx="38" cy="1617"/>
              </a:xfrm>
              <a:custGeom>
                <a:rect b="b" l="l" r="r" t="t"/>
                <a:pathLst>
                  <a:path extrusionOk="0" h="1617" w="38">
                    <a:moveTo>
                      <a:pt x="0" y="0"/>
                    </a:moveTo>
                    <a:lnTo>
                      <a:pt x="38" y="23"/>
                    </a:lnTo>
                    <a:lnTo>
                      <a:pt x="38" y="1617"/>
                    </a:lnTo>
                    <a:lnTo>
                      <a:pt x="0" y="15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2" name="Google Shape;162;p16"/>
              <p:cNvSpPr/>
              <p:nvPr/>
            </p:nvSpPr>
            <p:spPr>
              <a:xfrm>
                <a:off x="6985" y="1808"/>
                <a:ext cx="312" cy="172"/>
              </a:xfrm>
              <a:custGeom>
                <a:rect b="b" l="l" r="r" t="t"/>
                <a:pathLst>
                  <a:path extrusionOk="0" h="172" w="312">
                    <a:moveTo>
                      <a:pt x="0" y="68"/>
                    </a:moveTo>
                    <a:lnTo>
                      <a:pt x="118" y="0"/>
                    </a:lnTo>
                    <a:lnTo>
                      <a:pt x="312" y="106"/>
                    </a:lnTo>
                    <a:lnTo>
                      <a:pt x="189" y="172"/>
                    </a:lnTo>
                    <a:lnTo>
                      <a:pt x="0" y="6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3" name="Google Shape;163;p16"/>
              <p:cNvSpPr/>
              <p:nvPr/>
            </p:nvSpPr>
            <p:spPr>
              <a:xfrm>
                <a:off x="7002" y="1683"/>
                <a:ext cx="540" cy="294"/>
              </a:xfrm>
              <a:custGeom>
                <a:rect b="b" l="l" r="r" t="t"/>
                <a:pathLst>
                  <a:path extrusionOk="0" h="294" w="540">
                    <a:moveTo>
                      <a:pt x="540" y="231"/>
                    </a:moveTo>
                    <a:lnTo>
                      <a:pt x="127" y="0"/>
                    </a:lnTo>
                    <a:lnTo>
                      <a:pt x="0" y="68"/>
                    </a:lnTo>
                    <a:lnTo>
                      <a:pt x="415" y="294"/>
                    </a:lnTo>
                    <a:lnTo>
                      <a:pt x="540" y="23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4" name="Google Shape;164;p16"/>
              <p:cNvSpPr/>
              <p:nvPr/>
            </p:nvSpPr>
            <p:spPr>
              <a:xfrm>
                <a:off x="6995" y="1751"/>
                <a:ext cx="99" cy="113"/>
              </a:xfrm>
              <a:custGeom>
                <a:rect b="b" l="l" r="r" t="t"/>
                <a:pathLst>
                  <a:path extrusionOk="0" h="113" w="99">
                    <a:moveTo>
                      <a:pt x="0" y="0"/>
                    </a:moveTo>
                    <a:lnTo>
                      <a:pt x="0" y="113"/>
                    </a:lnTo>
                    <a:lnTo>
                      <a:pt x="99" y="5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5" name="Google Shape;165;p16"/>
              <p:cNvSpPr/>
              <p:nvPr/>
            </p:nvSpPr>
            <p:spPr>
              <a:xfrm>
                <a:off x="5590" y="3332"/>
                <a:ext cx="358" cy="1106"/>
              </a:xfrm>
              <a:custGeom>
                <a:rect b="b" l="l" r="r" t="t"/>
                <a:pathLst>
                  <a:path extrusionOk="0" h="1106" w="358">
                    <a:moveTo>
                      <a:pt x="358" y="1106"/>
                    </a:moveTo>
                    <a:lnTo>
                      <a:pt x="0" y="902"/>
                    </a:lnTo>
                    <a:lnTo>
                      <a:pt x="0" y="0"/>
                    </a:lnTo>
                    <a:lnTo>
                      <a:pt x="358" y="204"/>
                    </a:lnTo>
                    <a:lnTo>
                      <a:pt x="358" y="1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6" name="Google Shape;166;p16"/>
              <p:cNvSpPr/>
              <p:nvPr/>
            </p:nvSpPr>
            <p:spPr>
              <a:xfrm>
                <a:off x="5948" y="3395"/>
                <a:ext cx="227" cy="1043"/>
              </a:xfrm>
              <a:custGeom>
                <a:rect b="b" l="l" r="r" t="t"/>
                <a:pathLst>
                  <a:path extrusionOk="0" h="1043" w="227">
                    <a:moveTo>
                      <a:pt x="0" y="1043"/>
                    </a:moveTo>
                    <a:lnTo>
                      <a:pt x="227" y="902"/>
                    </a:lnTo>
                    <a:lnTo>
                      <a:pt x="227" y="0"/>
                    </a:lnTo>
                    <a:lnTo>
                      <a:pt x="0" y="141"/>
                    </a:lnTo>
                    <a:lnTo>
                      <a:pt x="0" y="10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7" name="Google Shape;167;p16"/>
              <p:cNvSpPr/>
              <p:nvPr/>
            </p:nvSpPr>
            <p:spPr>
              <a:xfrm>
                <a:off x="5977" y="4170"/>
                <a:ext cx="169" cy="198"/>
              </a:xfrm>
              <a:custGeom>
                <a:rect b="b" l="l" r="r" t="t"/>
                <a:pathLst>
                  <a:path extrusionOk="0" h="198" w="169">
                    <a:moveTo>
                      <a:pt x="0" y="198"/>
                    </a:moveTo>
                    <a:lnTo>
                      <a:pt x="169" y="89"/>
                    </a:lnTo>
                    <a:lnTo>
                      <a:pt x="169" y="0"/>
                    </a:lnTo>
                    <a:lnTo>
                      <a:pt x="0" y="108"/>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8" name="Google Shape;168;p16"/>
              <p:cNvSpPr/>
              <p:nvPr/>
            </p:nvSpPr>
            <p:spPr>
              <a:xfrm>
                <a:off x="5977" y="4029"/>
                <a:ext cx="169" cy="197"/>
              </a:xfrm>
              <a:custGeom>
                <a:rect b="b" l="l" r="r" t="t"/>
                <a:pathLst>
                  <a:path extrusionOk="0" h="197" w="169">
                    <a:moveTo>
                      <a:pt x="0" y="197"/>
                    </a:moveTo>
                    <a:lnTo>
                      <a:pt x="169" y="89"/>
                    </a:lnTo>
                    <a:lnTo>
                      <a:pt x="169" y="0"/>
                    </a:lnTo>
                    <a:lnTo>
                      <a:pt x="0" y="108"/>
                    </a:lnTo>
                    <a:lnTo>
                      <a:pt x="0" y="19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69" name="Google Shape;169;p16"/>
              <p:cNvSpPr/>
              <p:nvPr/>
            </p:nvSpPr>
            <p:spPr>
              <a:xfrm>
                <a:off x="5977" y="3887"/>
                <a:ext cx="169" cy="198"/>
              </a:xfrm>
              <a:custGeom>
                <a:rect b="b" l="l" r="r" t="t"/>
                <a:pathLst>
                  <a:path extrusionOk="0" h="198" w="169">
                    <a:moveTo>
                      <a:pt x="0" y="198"/>
                    </a:moveTo>
                    <a:lnTo>
                      <a:pt x="169" y="90"/>
                    </a:lnTo>
                    <a:lnTo>
                      <a:pt x="169" y="0"/>
                    </a:lnTo>
                    <a:lnTo>
                      <a:pt x="0" y="111"/>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0" name="Google Shape;170;p16"/>
              <p:cNvSpPr/>
              <p:nvPr/>
            </p:nvSpPr>
            <p:spPr>
              <a:xfrm>
                <a:off x="5977" y="3746"/>
                <a:ext cx="169" cy="198"/>
              </a:xfrm>
              <a:custGeom>
                <a:rect b="b" l="l" r="r" t="t"/>
                <a:pathLst>
                  <a:path extrusionOk="0" h="198" w="169">
                    <a:moveTo>
                      <a:pt x="0" y="198"/>
                    </a:moveTo>
                    <a:lnTo>
                      <a:pt x="169" y="90"/>
                    </a:lnTo>
                    <a:lnTo>
                      <a:pt x="169" y="0"/>
                    </a:lnTo>
                    <a:lnTo>
                      <a:pt x="0" y="111"/>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1" name="Google Shape;171;p16"/>
              <p:cNvSpPr/>
              <p:nvPr/>
            </p:nvSpPr>
            <p:spPr>
              <a:xfrm>
                <a:off x="5977" y="3605"/>
                <a:ext cx="169" cy="198"/>
              </a:xfrm>
              <a:custGeom>
                <a:rect b="b" l="l" r="r" t="t"/>
                <a:pathLst>
                  <a:path extrusionOk="0" h="198" w="169">
                    <a:moveTo>
                      <a:pt x="0" y="198"/>
                    </a:moveTo>
                    <a:lnTo>
                      <a:pt x="169" y="89"/>
                    </a:lnTo>
                    <a:lnTo>
                      <a:pt x="169" y="0"/>
                    </a:lnTo>
                    <a:lnTo>
                      <a:pt x="0" y="110"/>
                    </a:lnTo>
                    <a:lnTo>
                      <a:pt x="0" y="19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2" name="Google Shape;172;p16"/>
              <p:cNvSpPr/>
              <p:nvPr/>
            </p:nvSpPr>
            <p:spPr>
              <a:xfrm>
                <a:off x="5977" y="3466"/>
                <a:ext cx="169" cy="195"/>
              </a:xfrm>
              <a:custGeom>
                <a:rect b="b" l="l" r="r" t="t"/>
                <a:pathLst>
                  <a:path extrusionOk="0" h="195" w="169">
                    <a:moveTo>
                      <a:pt x="0" y="195"/>
                    </a:moveTo>
                    <a:lnTo>
                      <a:pt x="169" y="87"/>
                    </a:lnTo>
                    <a:lnTo>
                      <a:pt x="169" y="0"/>
                    </a:lnTo>
                    <a:lnTo>
                      <a:pt x="0" y="108"/>
                    </a:lnTo>
                    <a:lnTo>
                      <a:pt x="0" y="19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3" name="Google Shape;173;p16"/>
              <p:cNvSpPr/>
              <p:nvPr/>
            </p:nvSpPr>
            <p:spPr>
              <a:xfrm>
                <a:off x="5595" y="3193"/>
                <a:ext cx="584" cy="343"/>
              </a:xfrm>
              <a:custGeom>
                <a:rect b="b" l="l" r="r" t="t"/>
                <a:pathLst>
                  <a:path extrusionOk="0" h="343" w="584">
                    <a:moveTo>
                      <a:pt x="0" y="139"/>
                    </a:moveTo>
                    <a:lnTo>
                      <a:pt x="247" y="0"/>
                    </a:lnTo>
                    <a:lnTo>
                      <a:pt x="584" y="202"/>
                    </a:lnTo>
                    <a:lnTo>
                      <a:pt x="358" y="343"/>
                    </a:lnTo>
                    <a:lnTo>
                      <a:pt x="0" y="13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4" name="Google Shape;174;p16"/>
              <p:cNvSpPr/>
              <p:nvPr/>
            </p:nvSpPr>
            <p:spPr>
              <a:xfrm>
                <a:off x="5779" y="3167"/>
                <a:ext cx="75" cy="148"/>
              </a:xfrm>
              <a:custGeom>
                <a:rect b="b" l="l" r="r" t="t"/>
                <a:pathLst>
                  <a:path extrusionOk="0" h="148" w="75">
                    <a:moveTo>
                      <a:pt x="75" y="148"/>
                    </a:moveTo>
                    <a:lnTo>
                      <a:pt x="0" y="106"/>
                    </a:lnTo>
                    <a:lnTo>
                      <a:pt x="0" y="0"/>
                    </a:lnTo>
                    <a:lnTo>
                      <a:pt x="75" y="44"/>
                    </a:lnTo>
                    <a:lnTo>
                      <a:pt x="75" y="1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5" name="Google Shape;175;p16"/>
              <p:cNvSpPr/>
              <p:nvPr/>
            </p:nvSpPr>
            <p:spPr>
              <a:xfrm>
                <a:off x="5854" y="3181"/>
                <a:ext cx="38" cy="134"/>
              </a:xfrm>
              <a:custGeom>
                <a:rect b="b" l="l" r="r" t="t"/>
                <a:pathLst>
                  <a:path extrusionOk="0" h="134" w="38">
                    <a:moveTo>
                      <a:pt x="0" y="134"/>
                    </a:moveTo>
                    <a:lnTo>
                      <a:pt x="38" y="103"/>
                    </a:lnTo>
                    <a:lnTo>
                      <a:pt x="38" y="0"/>
                    </a:lnTo>
                    <a:lnTo>
                      <a:pt x="0" y="30"/>
                    </a:lnTo>
                    <a:lnTo>
                      <a:pt x="0" y="13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6" name="Google Shape;176;p16"/>
              <p:cNvSpPr/>
              <p:nvPr/>
            </p:nvSpPr>
            <p:spPr>
              <a:xfrm>
                <a:off x="5783" y="3143"/>
                <a:ext cx="113" cy="68"/>
              </a:xfrm>
              <a:custGeom>
                <a:rect b="b" l="l" r="r" t="t"/>
                <a:pathLst>
                  <a:path extrusionOk="0" h="68" w="113">
                    <a:moveTo>
                      <a:pt x="0" y="24"/>
                    </a:moveTo>
                    <a:lnTo>
                      <a:pt x="45" y="0"/>
                    </a:lnTo>
                    <a:lnTo>
                      <a:pt x="113" y="38"/>
                    </a:lnTo>
                    <a:lnTo>
                      <a:pt x="76" y="68"/>
                    </a:lnTo>
                    <a:lnTo>
                      <a:pt x="0" y="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7" name="Google Shape;177;p16"/>
              <p:cNvSpPr/>
              <p:nvPr/>
            </p:nvSpPr>
            <p:spPr>
              <a:xfrm>
                <a:off x="5713" y="3233"/>
                <a:ext cx="75" cy="148"/>
              </a:xfrm>
              <a:custGeom>
                <a:rect b="b" l="l" r="r" t="t"/>
                <a:pathLst>
                  <a:path extrusionOk="0" h="148" w="75">
                    <a:moveTo>
                      <a:pt x="75" y="148"/>
                    </a:moveTo>
                    <a:lnTo>
                      <a:pt x="0" y="106"/>
                    </a:lnTo>
                    <a:lnTo>
                      <a:pt x="0" y="0"/>
                    </a:lnTo>
                    <a:lnTo>
                      <a:pt x="75" y="44"/>
                    </a:lnTo>
                    <a:lnTo>
                      <a:pt x="75" y="1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8" name="Google Shape;178;p16"/>
              <p:cNvSpPr/>
              <p:nvPr/>
            </p:nvSpPr>
            <p:spPr>
              <a:xfrm>
                <a:off x="5788" y="3247"/>
                <a:ext cx="38" cy="134"/>
              </a:xfrm>
              <a:custGeom>
                <a:rect b="b" l="l" r="r" t="t"/>
                <a:pathLst>
                  <a:path extrusionOk="0" h="134" w="38">
                    <a:moveTo>
                      <a:pt x="0" y="134"/>
                    </a:moveTo>
                    <a:lnTo>
                      <a:pt x="38" y="103"/>
                    </a:lnTo>
                    <a:lnTo>
                      <a:pt x="38" y="0"/>
                    </a:lnTo>
                    <a:lnTo>
                      <a:pt x="0" y="30"/>
                    </a:lnTo>
                    <a:lnTo>
                      <a:pt x="0" y="13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79" name="Google Shape;179;p16"/>
              <p:cNvSpPr/>
              <p:nvPr/>
            </p:nvSpPr>
            <p:spPr>
              <a:xfrm>
                <a:off x="5717" y="3209"/>
                <a:ext cx="113" cy="68"/>
              </a:xfrm>
              <a:custGeom>
                <a:rect b="b" l="l" r="r" t="t"/>
                <a:pathLst>
                  <a:path extrusionOk="0" h="68" w="113">
                    <a:moveTo>
                      <a:pt x="0" y="24"/>
                    </a:moveTo>
                    <a:lnTo>
                      <a:pt x="45" y="0"/>
                    </a:lnTo>
                    <a:lnTo>
                      <a:pt x="113" y="38"/>
                    </a:lnTo>
                    <a:lnTo>
                      <a:pt x="76" y="68"/>
                    </a:lnTo>
                    <a:lnTo>
                      <a:pt x="0" y="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0" name="Google Shape;180;p16"/>
              <p:cNvSpPr/>
              <p:nvPr/>
            </p:nvSpPr>
            <p:spPr>
              <a:xfrm>
                <a:off x="8701" y="3581"/>
                <a:ext cx="170" cy="980"/>
              </a:xfrm>
              <a:custGeom>
                <a:rect b="b" l="l" r="r" t="t"/>
                <a:pathLst>
                  <a:path extrusionOk="0" h="980" w="170">
                    <a:moveTo>
                      <a:pt x="170" y="980"/>
                    </a:moveTo>
                    <a:lnTo>
                      <a:pt x="0" y="881"/>
                    </a:lnTo>
                    <a:lnTo>
                      <a:pt x="0" y="0"/>
                    </a:lnTo>
                    <a:lnTo>
                      <a:pt x="90" y="118"/>
                    </a:lnTo>
                    <a:lnTo>
                      <a:pt x="88" y="337"/>
                    </a:lnTo>
                    <a:lnTo>
                      <a:pt x="170" y="391"/>
                    </a:lnTo>
                    <a:lnTo>
                      <a:pt x="170" y="98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1" name="Google Shape;181;p16"/>
              <p:cNvSpPr/>
              <p:nvPr/>
            </p:nvSpPr>
            <p:spPr>
              <a:xfrm>
                <a:off x="8871" y="3193"/>
                <a:ext cx="151" cy="1368"/>
              </a:xfrm>
              <a:custGeom>
                <a:rect b="b" l="l" r="r" t="t"/>
                <a:pathLst>
                  <a:path extrusionOk="0" h="1368" w="151">
                    <a:moveTo>
                      <a:pt x="151" y="0"/>
                    </a:moveTo>
                    <a:lnTo>
                      <a:pt x="87" y="35"/>
                    </a:lnTo>
                    <a:lnTo>
                      <a:pt x="87" y="659"/>
                    </a:lnTo>
                    <a:lnTo>
                      <a:pt x="0" y="779"/>
                    </a:lnTo>
                    <a:lnTo>
                      <a:pt x="0" y="1368"/>
                    </a:lnTo>
                    <a:lnTo>
                      <a:pt x="151" y="1276"/>
                    </a:lnTo>
                    <a:lnTo>
                      <a:pt x="15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2" name="Google Shape;182;p16"/>
              <p:cNvSpPr/>
              <p:nvPr/>
            </p:nvSpPr>
            <p:spPr>
              <a:xfrm>
                <a:off x="8871" y="3117"/>
                <a:ext cx="87" cy="735"/>
              </a:xfrm>
              <a:custGeom>
                <a:rect b="b" l="l" r="r" t="t"/>
                <a:pathLst>
                  <a:path extrusionOk="0" h="735" w="87">
                    <a:moveTo>
                      <a:pt x="0" y="0"/>
                    </a:moveTo>
                    <a:lnTo>
                      <a:pt x="87" y="111"/>
                    </a:lnTo>
                    <a:lnTo>
                      <a:pt x="87" y="735"/>
                    </a:lnTo>
                    <a:lnTo>
                      <a:pt x="0" y="693"/>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3" name="Google Shape;183;p16"/>
              <p:cNvSpPr/>
              <p:nvPr/>
            </p:nvSpPr>
            <p:spPr>
              <a:xfrm>
                <a:off x="8789" y="3652"/>
                <a:ext cx="82" cy="266"/>
              </a:xfrm>
              <a:custGeom>
                <a:rect b="b" l="l" r="r" t="t"/>
                <a:pathLst>
                  <a:path extrusionOk="0" h="266" w="82">
                    <a:moveTo>
                      <a:pt x="2" y="47"/>
                    </a:moveTo>
                    <a:lnTo>
                      <a:pt x="82" y="0"/>
                    </a:lnTo>
                    <a:lnTo>
                      <a:pt x="82" y="160"/>
                    </a:lnTo>
                    <a:lnTo>
                      <a:pt x="0" y="266"/>
                    </a:lnTo>
                    <a:lnTo>
                      <a:pt x="2" y="4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4" name="Google Shape;184;p16"/>
              <p:cNvSpPr/>
              <p:nvPr/>
            </p:nvSpPr>
            <p:spPr>
              <a:xfrm>
                <a:off x="8786" y="3362"/>
                <a:ext cx="85" cy="290"/>
              </a:xfrm>
              <a:custGeom>
                <a:rect b="b" l="l" r="r" t="t"/>
                <a:pathLst>
                  <a:path extrusionOk="0" h="290" w="85">
                    <a:moveTo>
                      <a:pt x="0" y="0"/>
                    </a:moveTo>
                    <a:lnTo>
                      <a:pt x="0" y="172"/>
                    </a:lnTo>
                    <a:lnTo>
                      <a:pt x="85" y="290"/>
                    </a:lnTo>
                    <a:lnTo>
                      <a:pt x="85" y="6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5" name="Google Shape;185;p16"/>
              <p:cNvSpPr/>
              <p:nvPr/>
            </p:nvSpPr>
            <p:spPr>
              <a:xfrm>
                <a:off x="8706" y="3534"/>
                <a:ext cx="170" cy="165"/>
              </a:xfrm>
              <a:custGeom>
                <a:rect b="b" l="l" r="r" t="t"/>
                <a:pathLst>
                  <a:path extrusionOk="0" h="165" w="170">
                    <a:moveTo>
                      <a:pt x="0" y="47"/>
                    </a:moveTo>
                    <a:lnTo>
                      <a:pt x="85" y="0"/>
                    </a:lnTo>
                    <a:lnTo>
                      <a:pt x="170" y="118"/>
                    </a:lnTo>
                    <a:lnTo>
                      <a:pt x="87" y="165"/>
                    </a:lnTo>
                    <a:lnTo>
                      <a:pt x="0" y="47"/>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6" name="Google Shape;186;p16"/>
              <p:cNvSpPr/>
              <p:nvPr/>
            </p:nvSpPr>
            <p:spPr>
              <a:xfrm>
                <a:off x="8784" y="3249"/>
                <a:ext cx="87" cy="181"/>
              </a:xfrm>
              <a:custGeom>
                <a:rect b="b" l="l" r="r" t="t"/>
                <a:pathLst>
                  <a:path extrusionOk="0" h="181" w="87">
                    <a:moveTo>
                      <a:pt x="0" y="113"/>
                    </a:moveTo>
                    <a:lnTo>
                      <a:pt x="87" y="0"/>
                    </a:lnTo>
                    <a:lnTo>
                      <a:pt x="87" y="181"/>
                    </a:lnTo>
                    <a:lnTo>
                      <a:pt x="0" y="11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7" name="Google Shape;187;p16"/>
              <p:cNvSpPr/>
              <p:nvPr/>
            </p:nvSpPr>
            <p:spPr>
              <a:xfrm>
                <a:off x="8876" y="3075"/>
                <a:ext cx="151" cy="153"/>
              </a:xfrm>
              <a:custGeom>
                <a:rect b="b" l="l" r="r" t="t"/>
                <a:pathLst>
                  <a:path extrusionOk="0" h="153" w="151">
                    <a:moveTo>
                      <a:pt x="0" y="42"/>
                    </a:moveTo>
                    <a:lnTo>
                      <a:pt x="68" y="0"/>
                    </a:lnTo>
                    <a:lnTo>
                      <a:pt x="151" y="118"/>
                    </a:lnTo>
                    <a:lnTo>
                      <a:pt x="85" y="153"/>
                    </a:lnTo>
                    <a:lnTo>
                      <a:pt x="0" y="4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8" name="Google Shape;188;p16"/>
              <p:cNvSpPr/>
              <p:nvPr/>
            </p:nvSpPr>
            <p:spPr>
              <a:xfrm>
                <a:off x="8793" y="3810"/>
                <a:ext cx="170" cy="162"/>
              </a:xfrm>
              <a:custGeom>
                <a:rect b="b" l="l" r="r" t="t"/>
                <a:pathLst>
                  <a:path extrusionOk="0" h="162" w="170">
                    <a:moveTo>
                      <a:pt x="83" y="162"/>
                    </a:moveTo>
                    <a:lnTo>
                      <a:pt x="170" y="42"/>
                    </a:lnTo>
                    <a:lnTo>
                      <a:pt x="83" y="0"/>
                    </a:lnTo>
                    <a:lnTo>
                      <a:pt x="0" y="108"/>
                    </a:lnTo>
                    <a:lnTo>
                      <a:pt x="83" y="1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89" name="Google Shape;189;p16"/>
              <p:cNvSpPr/>
              <p:nvPr/>
            </p:nvSpPr>
            <p:spPr>
              <a:xfrm>
                <a:off x="9215" y="3661"/>
                <a:ext cx="109" cy="1048"/>
              </a:xfrm>
              <a:custGeom>
                <a:rect b="b" l="l" r="r" t="t"/>
                <a:pathLst>
                  <a:path extrusionOk="0" h="1048" w="109">
                    <a:moveTo>
                      <a:pt x="5" y="1048"/>
                    </a:moveTo>
                    <a:lnTo>
                      <a:pt x="0" y="59"/>
                    </a:lnTo>
                    <a:lnTo>
                      <a:pt x="109" y="0"/>
                    </a:lnTo>
                    <a:lnTo>
                      <a:pt x="109" y="989"/>
                    </a:lnTo>
                    <a:lnTo>
                      <a:pt x="5" y="104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0" name="Google Shape;190;p16"/>
              <p:cNvSpPr/>
              <p:nvPr/>
            </p:nvSpPr>
            <p:spPr>
              <a:xfrm>
                <a:off x="9078" y="3544"/>
                <a:ext cx="140" cy="1165"/>
              </a:xfrm>
              <a:custGeom>
                <a:rect b="b" l="l" r="r" t="t"/>
                <a:pathLst>
                  <a:path extrusionOk="0" h="1165" w="140">
                    <a:moveTo>
                      <a:pt x="0" y="0"/>
                    </a:moveTo>
                    <a:lnTo>
                      <a:pt x="137" y="176"/>
                    </a:lnTo>
                    <a:lnTo>
                      <a:pt x="140" y="1165"/>
                    </a:lnTo>
                    <a:lnTo>
                      <a:pt x="0" y="1085"/>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1" name="Google Shape;191;p16"/>
              <p:cNvSpPr/>
              <p:nvPr/>
            </p:nvSpPr>
            <p:spPr>
              <a:xfrm>
                <a:off x="9083" y="3478"/>
                <a:ext cx="245" cy="242"/>
              </a:xfrm>
              <a:custGeom>
                <a:rect b="b" l="l" r="r" t="t"/>
                <a:pathLst>
                  <a:path extrusionOk="0" h="242" w="245">
                    <a:moveTo>
                      <a:pt x="0" y="66"/>
                    </a:moveTo>
                    <a:lnTo>
                      <a:pt x="104" y="0"/>
                    </a:lnTo>
                    <a:lnTo>
                      <a:pt x="245" y="183"/>
                    </a:lnTo>
                    <a:lnTo>
                      <a:pt x="135" y="242"/>
                    </a:lnTo>
                    <a:lnTo>
                      <a:pt x="0" y="6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2" name="Google Shape;192;p16"/>
              <p:cNvSpPr/>
              <p:nvPr/>
            </p:nvSpPr>
            <p:spPr>
              <a:xfrm>
                <a:off x="6571" y="2797"/>
                <a:ext cx="235" cy="1359"/>
              </a:xfrm>
              <a:custGeom>
                <a:rect b="b" l="l" r="r" t="t"/>
                <a:pathLst>
                  <a:path extrusionOk="0" h="1359" w="235">
                    <a:moveTo>
                      <a:pt x="235" y="1359"/>
                    </a:moveTo>
                    <a:lnTo>
                      <a:pt x="0" y="1222"/>
                    </a:lnTo>
                    <a:lnTo>
                      <a:pt x="0" y="0"/>
                    </a:lnTo>
                    <a:lnTo>
                      <a:pt x="122" y="165"/>
                    </a:lnTo>
                    <a:lnTo>
                      <a:pt x="120" y="469"/>
                    </a:lnTo>
                    <a:lnTo>
                      <a:pt x="235" y="544"/>
                    </a:lnTo>
                    <a:lnTo>
                      <a:pt x="235" y="135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3" name="Google Shape;193;p16"/>
              <p:cNvSpPr/>
              <p:nvPr/>
            </p:nvSpPr>
            <p:spPr>
              <a:xfrm>
                <a:off x="6806" y="2260"/>
                <a:ext cx="208" cy="1896"/>
              </a:xfrm>
              <a:custGeom>
                <a:rect b="b" l="l" r="r" t="t"/>
                <a:pathLst>
                  <a:path extrusionOk="0" h="1896" w="208">
                    <a:moveTo>
                      <a:pt x="208" y="0"/>
                    </a:moveTo>
                    <a:lnTo>
                      <a:pt x="118" y="49"/>
                    </a:lnTo>
                    <a:lnTo>
                      <a:pt x="123" y="914"/>
                    </a:lnTo>
                    <a:lnTo>
                      <a:pt x="0" y="1081"/>
                    </a:lnTo>
                    <a:lnTo>
                      <a:pt x="0" y="1896"/>
                    </a:lnTo>
                    <a:lnTo>
                      <a:pt x="208" y="1769"/>
                    </a:lnTo>
                    <a:lnTo>
                      <a:pt x="20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4" name="Google Shape;194;p16"/>
              <p:cNvSpPr/>
              <p:nvPr/>
            </p:nvSpPr>
            <p:spPr>
              <a:xfrm>
                <a:off x="6806" y="2156"/>
                <a:ext cx="123" cy="1018"/>
              </a:xfrm>
              <a:custGeom>
                <a:rect b="b" l="l" r="r" t="t"/>
                <a:pathLst>
                  <a:path extrusionOk="0" h="1018" w="123">
                    <a:moveTo>
                      <a:pt x="0" y="0"/>
                    </a:moveTo>
                    <a:lnTo>
                      <a:pt x="120" y="153"/>
                    </a:lnTo>
                    <a:lnTo>
                      <a:pt x="123" y="1018"/>
                    </a:lnTo>
                    <a:lnTo>
                      <a:pt x="0" y="96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5" name="Google Shape;195;p16"/>
              <p:cNvSpPr/>
              <p:nvPr/>
            </p:nvSpPr>
            <p:spPr>
              <a:xfrm>
                <a:off x="6691" y="2896"/>
                <a:ext cx="115" cy="370"/>
              </a:xfrm>
              <a:custGeom>
                <a:rect b="b" l="l" r="r" t="t"/>
                <a:pathLst>
                  <a:path extrusionOk="0" h="370" w="115">
                    <a:moveTo>
                      <a:pt x="2" y="66"/>
                    </a:moveTo>
                    <a:lnTo>
                      <a:pt x="115" y="0"/>
                    </a:lnTo>
                    <a:lnTo>
                      <a:pt x="115" y="221"/>
                    </a:lnTo>
                    <a:lnTo>
                      <a:pt x="0" y="370"/>
                    </a:lnTo>
                    <a:lnTo>
                      <a:pt x="2" y="6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6" name="Google Shape;196;p16"/>
              <p:cNvSpPr/>
              <p:nvPr/>
            </p:nvSpPr>
            <p:spPr>
              <a:xfrm>
                <a:off x="6684" y="2493"/>
                <a:ext cx="122" cy="403"/>
              </a:xfrm>
              <a:custGeom>
                <a:rect b="b" l="l" r="r" t="t"/>
                <a:pathLst>
                  <a:path extrusionOk="0" h="403" w="122">
                    <a:moveTo>
                      <a:pt x="0" y="0"/>
                    </a:moveTo>
                    <a:lnTo>
                      <a:pt x="0" y="240"/>
                    </a:lnTo>
                    <a:lnTo>
                      <a:pt x="122" y="403"/>
                    </a:lnTo>
                    <a:lnTo>
                      <a:pt x="122" y="94"/>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7" name="Google Shape;197;p16"/>
              <p:cNvSpPr/>
              <p:nvPr/>
            </p:nvSpPr>
            <p:spPr>
              <a:xfrm>
                <a:off x="6575" y="2733"/>
                <a:ext cx="236" cy="229"/>
              </a:xfrm>
              <a:custGeom>
                <a:rect b="b" l="l" r="r" t="t"/>
                <a:pathLst>
                  <a:path extrusionOk="0" h="229" w="236">
                    <a:moveTo>
                      <a:pt x="0" y="64"/>
                    </a:moveTo>
                    <a:lnTo>
                      <a:pt x="118" y="0"/>
                    </a:lnTo>
                    <a:lnTo>
                      <a:pt x="236" y="163"/>
                    </a:lnTo>
                    <a:lnTo>
                      <a:pt x="120" y="229"/>
                    </a:lnTo>
                    <a:lnTo>
                      <a:pt x="0" y="6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8" name="Google Shape;198;p16"/>
              <p:cNvSpPr/>
              <p:nvPr/>
            </p:nvSpPr>
            <p:spPr>
              <a:xfrm>
                <a:off x="6686" y="2340"/>
                <a:ext cx="120" cy="247"/>
              </a:xfrm>
              <a:custGeom>
                <a:rect b="b" l="l" r="r" t="t"/>
                <a:pathLst>
                  <a:path extrusionOk="0" h="247" w="120">
                    <a:moveTo>
                      <a:pt x="0" y="153"/>
                    </a:moveTo>
                    <a:lnTo>
                      <a:pt x="120" y="0"/>
                    </a:lnTo>
                    <a:lnTo>
                      <a:pt x="120" y="247"/>
                    </a:lnTo>
                    <a:lnTo>
                      <a:pt x="0" y="15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99" name="Google Shape;199;p16"/>
              <p:cNvSpPr/>
              <p:nvPr/>
            </p:nvSpPr>
            <p:spPr>
              <a:xfrm>
                <a:off x="6811" y="2098"/>
                <a:ext cx="207" cy="211"/>
              </a:xfrm>
              <a:custGeom>
                <a:rect b="b" l="l" r="r" t="t"/>
                <a:pathLst>
                  <a:path extrusionOk="0" h="211" w="207">
                    <a:moveTo>
                      <a:pt x="0" y="58"/>
                    </a:moveTo>
                    <a:lnTo>
                      <a:pt x="94" y="0"/>
                    </a:lnTo>
                    <a:lnTo>
                      <a:pt x="207" y="162"/>
                    </a:lnTo>
                    <a:lnTo>
                      <a:pt x="118" y="211"/>
                    </a:lnTo>
                    <a:lnTo>
                      <a:pt x="0" y="5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0" name="Google Shape;200;p16"/>
              <p:cNvSpPr/>
              <p:nvPr/>
            </p:nvSpPr>
            <p:spPr>
              <a:xfrm>
                <a:off x="6695" y="3117"/>
                <a:ext cx="236" cy="224"/>
              </a:xfrm>
              <a:custGeom>
                <a:rect b="b" l="l" r="r" t="t"/>
                <a:pathLst>
                  <a:path extrusionOk="0" h="224" w="236">
                    <a:moveTo>
                      <a:pt x="116" y="224"/>
                    </a:moveTo>
                    <a:lnTo>
                      <a:pt x="236" y="57"/>
                    </a:lnTo>
                    <a:lnTo>
                      <a:pt x="116" y="0"/>
                    </a:lnTo>
                    <a:lnTo>
                      <a:pt x="0" y="149"/>
                    </a:lnTo>
                    <a:lnTo>
                      <a:pt x="116" y="22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1" name="Google Shape;201;p16"/>
              <p:cNvSpPr/>
              <p:nvPr/>
            </p:nvSpPr>
            <p:spPr>
              <a:xfrm>
                <a:off x="8169" y="4961"/>
                <a:ext cx="1131" cy="655"/>
              </a:xfrm>
              <a:custGeom>
                <a:rect b="b" l="l" r="r" t="t"/>
                <a:pathLst>
                  <a:path extrusionOk="0" h="655" w="1131">
                    <a:moveTo>
                      <a:pt x="848" y="655"/>
                    </a:moveTo>
                    <a:lnTo>
                      <a:pt x="0" y="158"/>
                    </a:lnTo>
                    <a:lnTo>
                      <a:pt x="259" y="0"/>
                    </a:lnTo>
                    <a:lnTo>
                      <a:pt x="1131" y="492"/>
                    </a:lnTo>
                    <a:lnTo>
                      <a:pt x="848" y="6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2" name="Google Shape;202;p16"/>
              <p:cNvSpPr/>
              <p:nvPr/>
            </p:nvSpPr>
            <p:spPr>
              <a:xfrm>
                <a:off x="6137" y="4403"/>
                <a:ext cx="587" cy="337"/>
              </a:xfrm>
              <a:custGeom>
                <a:rect b="b" l="l" r="r" t="t"/>
                <a:pathLst>
                  <a:path extrusionOk="0" h="337" w="587">
                    <a:moveTo>
                      <a:pt x="0" y="245"/>
                    </a:moveTo>
                    <a:lnTo>
                      <a:pt x="434" y="0"/>
                    </a:lnTo>
                    <a:lnTo>
                      <a:pt x="587" y="83"/>
                    </a:lnTo>
                    <a:lnTo>
                      <a:pt x="158" y="337"/>
                    </a:lnTo>
                    <a:lnTo>
                      <a:pt x="0" y="24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3" name="Google Shape;203;p16"/>
              <p:cNvSpPr/>
              <p:nvPr/>
            </p:nvSpPr>
            <p:spPr>
              <a:xfrm>
                <a:off x="6910" y="4080"/>
                <a:ext cx="311" cy="961"/>
              </a:xfrm>
              <a:custGeom>
                <a:rect b="b" l="l" r="r" t="t"/>
                <a:pathLst>
                  <a:path extrusionOk="0" h="961" w="311">
                    <a:moveTo>
                      <a:pt x="311" y="0"/>
                    </a:moveTo>
                    <a:lnTo>
                      <a:pt x="0" y="179"/>
                    </a:lnTo>
                    <a:lnTo>
                      <a:pt x="0" y="961"/>
                    </a:lnTo>
                    <a:lnTo>
                      <a:pt x="311" y="782"/>
                    </a:lnTo>
                    <a:lnTo>
                      <a:pt x="31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4" name="Google Shape;204;p16"/>
              <p:cNvSpPr/>
              <p:nvPr/>
            </p:nvSpPr>
            <p:spPr>
              <a:xfrm>
                <a:off x="6589" y="4080"/>
                <a:ext cx="321" cy="961"/>
              </a:xfrm>
              <a:custGeom>
                <a:rect b="b" l="l" r="r" t="t"/>
                <a:pathLst>
                  <a:path extrusionOk="0" h="961" w="321">
                    <a:moveTo>
                      <a:pt x="0" y="0"/>
                    </a:moveTo>
                    <a:lnTo>
                      <a:pt x="321" y="179"/>
                    </a:lnTo>
                    <a:lnTo>
                      <a:pt x="321" y="961"/>
                    </a:lnTo>
                    <a:lnTo>
                      <a:pt x="0" y="78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5" name="Google Shape;205;p16"/>
              <p:cNvSpPr/>
              <p:nvPr/>
            </p:nvSpPr>
            <p:spPr>
              <a:xfrm>
                <a:off x="6599" y="3897"/>
                <a:ext cx="632" cy="362"/>
              </a:xfrm>
              <a:custGeom>
                <a:rect b="b" l="l" r="r" t="t"/>
                <a:pathLst>
                  <a:path extrusionOk="0" h="362" w="632">
                    <a:moveTo>
                      <a:pt x="0" y="183"/>
                    </a:moveTo>
                    <a:lnTo>
                      <a:pt x="313" y="0"/>
                    </a:lnTo>
                    <a:lnTo>
                      <a:pt x="632" y="183"/>
                    </a:lnTo>
                    <a:lnTo>
                      <a:pt x="320" y="362"/>
                    </a:lnTo>
                    <a:lnTo>
                      <a:pt x="0" y="18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6" name="Google Shape;206;p16"/>
              <p:cNvSpPr/>
              <p:nvPr/>
            </p:nvSpPr>
            <p:spPr>
              <a:xfrm>
                <a:off x="6910" y="4778"/>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7" name="Google Shape;207;p16"/>
              <p:cNvSpPr/>
              <p:nvPr/>
            </p:nvSpPr>
            <p:spPr>
              <a:xfrm>
                <a:off x="6910" y="4693"/>
                <a:ext cx="273" cy="198"/>
              </a:xfrm>
              <a:custGeom>
                <a:rect b="b" l="l" r="r" t="t"/>
                <a:pathLst>
                  <a:path extrusionOk="0" h="198" w="273">
                    <a:moveTo>
                      <a:pt x="273" y="0"/>
                    </a:moveTo>
                    <a:lnTo>
                      <a:pt x="0" y="160"/>
                    </a:lnTo>
                    <a:lnTo>
                      <a:pt x="0" y="198"/>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8" name="Google Shape;208;p16"/>
              <p:cNvSpPr/>
              <p:nvPr/>
            </p:nvSpPr>
            <p:spPr>
              <a:xfrm>
                <a:off x="6910" y="4608"/>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09" name="Google Shape;209;p16"/>
              <p:cNvSpPr/>
              <p:nvPr/>
            </p:nvSpPr>
            <p:spPr>
              <a:xfrm>
                <a:off x="6910" y="4523"/>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0" name="Google Shape;210;p16"/>
              <p:cNvSpPr/>
              <p:nvPr/>
            </p:nvSpPr>
            <p:spPr>
              <a:xfrm>
                <a:off x="6910" y="4438"/>
                <a:ext cx="273" cy="198"/>
              </a:xfrm>
              <a:custGeom>
                <a:rect b="b" l="l" r="r" t="t"/>
                <a:pathLst>
                  <a:path extrusionOk="0" h="198" w="273">
                    <a:moveTo>
                      <a:pt x="273" y="0"/>
                    </a:moveTo>
                    <a:lnTo>
                      <a:pt x="0" y="161"/>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1" name="Google Shape;211;p16"/>
              <p:cNvSpPr/>
              <p:nvPr/>
            </p:nvSpPr>
            <p:spPr>
              <a:xfrm>
                <a:off x="6910" y="4354"/>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2" name="Google Shape;212;p16"/>
              <p:cNvSpPr/>
              <p:nvPr/>
            </p:nvSpPr>
            <p:spPr>
              <a:xfrm>
                <a:off x="6910" y="4269"/>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3" name="Google Shape;213;p16"/>
              <p:cNvSpPr/>
              <p:nvPr/>
            </p:nvSpPr>
            <p:spPr>
              <a:xfrm>
                <a:off x="6910" y="4184"/>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4" name="Google Shape;214;p16"/>
              <p:cNvSpPr/>
              <p:nvPr/>
            </p:nvSpPr>
            <p:spPr>
              <a:xfrm>
                <a:off x="6637" y="4778"/>
                <a:ext cx="273" cy="197"/>
              </a:xfrm>
              <a:custGeom>
                <a:rect b="b" l="l" r="r" t="t"/>
                <a:pathLst>
                  <a:path extrusionOk="0" h="197" w="273">
                    <a:moveTo>
                      <a:pt x="0" y="0"/>
                    </a:moveTo>
                    <a:lnTo>
                      <a:pt x="273" y="160"/>
                    </a:lnTo>
                    <a:lnTo>
                      <a:pt x="273"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5" name="Google Shape;215;p16"/>
              <p:cNvSpPr/>
              <p:nvPr/>
            </p:nvSpPr>
            <p:spPr>
              <a:xfrm>
                <a:off x="6637" y="4693"/>
                <a:ext cx="273" cy="198"/>
              </a:xfrm>
              <a:custGeom>
                <a:rect b="b" l="l" r="r" t="t"/>
                <a:pathLst>
                  <a:path extrusionOk="0" h="198" w="273">
                    <a:moveTo>
                      <a:pt x="0" y="0"/>
                    </a:moveTo>
                    <a:lnTo>
                      <a:pt x="273" y="160"/>
                    </a:lnTo>
                    <a:lnTo>
                      <a:pt x="273" y="198"/>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6" name="Google Shape;216;p16"/>
              <p:cNvSpPr/>
              <p:nvPr/>
            </p:nvSpPr>
            <p:spPr>
              <a:xfrm>
                <a:off x="6637" y="4608"/>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7" name="Google Shape;217;p16"/>
              <p:cNvSpPr/>
              <p:nvPr/>
            </p:nvSpPr>
            <p:spPr>
              <a:xfrm>
                <a:off x="6637" y="4523"/>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8" name="Google Shape;218;p16"/>
              <p:cNvSpPr/>
              <p:nvPr/>
            </p:nvSpPr>
            <p:spPr>
              <a:xfrm>
                <a:off x="6637" y="4438"/>
                <a:ext cx="273" cy="198"/>
              </a:xfrm>
              <a:custGeom>
                <a:rect b="b" l="l" r="r" t="t"/>
                <a:pathLst>
                  <a:path extrusionOk="0" h="198" w="273">
                    <a:moveTo>
                      <a:pt x="0" y="0"/>
                    </a:moveTo>
                    <a:lnTo>
                      <a:pt x="273" y="161"/>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19" name="Google Shape;219;p16"/>
              <p:cNvSpPr/>
              <p:nvPr/>
            </p:nvSpPr>
            <p:spPr>
              <a:xfrm>
                <a:off x="6637" y="4354"/>
                <a:ext cx="273" cy="197"/>
              </a:xfrm>
              <a:custGeom>
                <a:rect b="b" l="l" r="r" t="t"/>
                <a:pathLst>
                  <a:path extrusionOk="0" h="197" w="273">
                    <a:moveTo>
                      <a:pt x="0" y="0"/>
                    </a:moveTo>
                    <a:lnTo>
                      <a:pt x="273" y="160"/>
                    </a:lnTo>
                    <a:lnTo>
                      <a:pt x="273"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0" name="Google Shape;220;p16"/>
              <p:cNvSpPr/>
              <p:nvPr/>
            </p:nvSpPr>
            <p:spPr>
              <a:xfrm>
                <a:off x="6637" y="4269"/>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1" name="Google Shape;221;p16"/>
              <p:cNvSpPr/>
              <p:nvPr/>
            </p:nvSpPr>
            <p:spPr>
              <a:xfrm>
                <a:off x="6637" y="4184"/>
                <a:ext cx="273" cy="198"/>
              </a:xfrm>
              <a:custGeom>
                <a:rect b="b" l="l" r="r" t="t"/>
                <a:pathLst>
                  <a:path extrusionOk="0" h="198" w="273">
                    <a:moveTo>
                      <a:pt x="0" y="0"/>
                    </a:moveTo>
                    <a:lnTo>
                      <a:pt x="273" y="160"/>
                    </a:lnTo>
                    <a:lnTo>
                      <a:pt x="273"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2" name="Google Shape;222;p16"/>
              <p:cNvSpPr/>
              <p:nvPr/>
            </p:nvSpPr>
            <p:spPr>
              <a:xfrm>
                <a:off x="6910" y="4033"/>
                <a:ext cx="217" cy="179"/>
              </a:xfrm>
              <a:custGeom>
                <a:rect b="b" l="l" r="r" t="t"/>
                <a:pathLst>
                  <a:path extrusionOk="0" h="179" w="217">
                    <a:moveTo>
                      <a:pt x="217" y="0"/>
                    </a:moveTo>
                    <a:lnTo>
                      <a:pt x="0" y="132"/>
                    </a:lnTo>
                    <a:lnTo>
                      <a:pt x="0" y="179"/>
                    </a:lnTo>
                    <a:lnTo>
                      <a:pt x="217" y="47"/>
                    </a:lnTo>
                    <a:lnTo>
                      <a:pt x="21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3" name="Google Shape;223;p16"/>
              <p:cNvSpPr/>
              <p:nvPr/>
            </p:nvSpPr>
            <p:spPr>
              <a:xfrm>
                <a:off x="6910" y="3996"/>
                <a:ext cx="132" cy="122"/>
              </a:xfrm>
              <a:custGeom>
                <a:rect b="b" l="l" r="r" t="t"/>
                <a:pathLst>
                  <a:path extrusionOk="0" h="122" w="132">
                    <a:moveTo>
                      <a:pt x="132" y="0"/>
                    </a:moveTo>
                    <a:lnTo>
                      <a:pt x="0" y="75"/>
                    </a:lnTo>
                    <a:lnTo>
                      <a:pt x="0" y="122"/>
                    </a:lnTo>
                    <a:lnTo>
                      <a:pt x="132" y="47"/>
                    </a:lnTo>
                    <a:lnTo>
                      <a:pt x="13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4" name="Google Shape;224;p16"/>
              <p:cNvSpPr/>
              <p:nvPr/>
            </p:nvSpPr>
            <p:spPr>
              <a:xfrm>
                <a:off x="6910" y="3958"/>
                <a:ext cx="47" cy="75"/>
              </a:xfrm>
              <a:custGeom>
                <a:rect b="b" l="l" r="r" t="t"/>
                <a:pathLst>
                  <a:path extrusionOk="0" h="75" w="47">
                    <a:moveTo>
                      <a:pt x="47" y="0"/>
                    </a:moveTo>
                    <a:lnTo>
                      <a:pt x="0" y="28"/>
                    </a:lnTo>
                    <a:lnTo>
                      <a:pt x="0" y="75"/>
                    </a:lnTo>
                    <a:lnTo>
                      <a:pt x="47" y="47"/>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5" name="Google Shape;225;p16"/>
              <p:cNvSpPr/>
              <p:nvPr/>
            </p:nvSpPr>
            <p:spPr>
              <a:xfrm>
                <a:off x="6863" y="3958"/>
                <a:ext cx="52" cy="75"/>
              </a:xfrm>
              <a:custGeom>
                <a:rect b="b" l="l" r="r" t="t"/>
                <a:pathLst>
                  <a:path extrusionOk="0" h="75" w="52">
                    <a:moveTo>
                      <a:pt x="52" y="75"/>
                    </a:moveTo>
                    <a:lnTo>
                      <a:pt x="0" y="47"/>
                    </a:lnTo>
                    <a:lnTo>
                      <a:pt x="0" y="0"/>
                    </a:lnTo>
                    <a:lnTo>
                      <a:pt x="49" y="28"/>
                    </a:lnTo>
                    <a:lnTo>
                      <a:pt x="52" y="75"/>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6" name="Google Shape;226;p16"/>
              <p:cNvSpPr/>
              <p:nvPr/>
            </p:nvSpPr>
            <p:spPr>
              <a:xfrm>
                <a:off x="6863" y="3958"/>
                <a:ext cx="52" cy="75"/>
              </a:xfrm>
              <a:custGeom>
                <a:rect b="b" l="l" r="r" t="t"/>
                <a:pathLst>
                  <a:path extrusionOk="0" h="75" w="52">
                    <a:moveTo>
                      <a:pt x="52" y="75"/>
                    </a:moveTo>
                    <a:lnTo>
                      <a:pt x="0" y="47"/>
                    </a:lnTo>
                    <a:lnTo>
                      <a:pt x="0" y="0"/>
                    </a:lnTo>
                    <a:lnTo>
                      <a:pt x="49" y="28"/>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7" name="Google Shape;227;p16"/>
              <p:cNvSpPr/>
              <p:nvPr/>
            </p:nvSpPr>
            <p:spPr>
              <a:xfrm>
                <a:off x="6778" y="3996"/>
                <a:ext cx="137" cy="122"/>
              </a:xfrm>
              <a:custGeom>
                <a:rect b="b" l="l" r="r" t="t"/>
                <a:pathLst>
                  <a:path extrusionOk="0" h="122" w="137">
                    <a:moveTo>
                      <a:pt x="137" y="122"/>
                    </a:moveTo>
                    <a:lnTo>
                      <a:pt x="0" y="47"/>
                    </a:lnTo>
                    <a:lnTo>
                      <a:pt x="0" y="0"/>
                    </a:lnTo>
                    <a:lnTo>
                      <a:pt x="134" y="75"/>
                    </a:lnTo>
                    <a:lnTo>
                      <a:pt x="137" y="122"/>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8" name="Google Shape;228;p16"/>
              <p:cNvSpPr/>
              <p:nvPr/>
            </p:nvSpPr>
            <p:spPr>
              <a:xfrm>
                <a:off x="6778" y="3996"/>
                <a:ext cx="137" cy="122"/>
              </a:xfrm>
              <a:custGeom>
                <a:rect b="b" l="l" r="r" t="t"/>
                <a:pathLst>
                  <a:path extrusionOk="0" h="122" w="137">
                    <a:moveTo>
                      <a:pt x="137" y="122"/>
                    </a:moveTo>
                    <a:lnTo>
                      <a:pt x="0" y="47"/>
                    </a:lnTo>
                    <a:lnTo>
                      <a:pt x="0" y="0"/>
                    </a:lnTo>
                    <a:lnTo>
                      <a:pt x="134" y="75"/>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29" name="Google Shape;229;p16"/>
              <p:cNvSpPr/>
              <p:nvPr/>
            </p:nvSpPr>
            <p:spPr>
              <a:xfrm>
                <a:off x="6693" y="4033"/>
                <a:ext cx="217" cy="179"/>
              </a:xfrm>
              <a:custGeom>
                <a:rect b="b" l="l" r="r" t="t"/>
                <a:pathLst>
                  <a:path extrusionOk="0" h="179" w="217">
                    <a:moveTo>
                      <a:pt x="0" y="0"/>
                    </a:moveTo>
                    <a:lnTo>
                      <a:pt x="217" y="132"/>
                    </a:lnTo>
                    <a:lnTo>
                      <a:pt x="217" y="179"/>
                    </a:lnTo>
                    <a:lnTo>
                      <a:pt x="0" y="4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0" name="Google Shape;230;p16"/>
              <p:cNvSpPr/>
              <p:nvPr/>
            </p:nvSpPr>
            <p:spPr>
              <a:xfrm>
                <a:off x="7834" y="3035"/>
                <a:ext cx="311" cy="961"/>
              </a:xfrm>
              <a:custGeom>
                <a:rect b="b" l="l" r="r" t="t"/>
                <a:pathLst>
                  <a:path extrusionOk="0" h="961" w="311">
                    <a:moveTo>
                      <a:pt x="311" y="0"/>
                    </a:moveTo>
                    <a:lnTo>
                      <a:pt x="0" y="179"/>
                    </a:lnTo>
                    <a:lnTo>
                      <a:pt x="0" y="961"/>
                    </a:lnTo>
                    <a:lnTo>
                      <a:pt x="311" y="782"/>
                    </a:lnTo>
                    <a:lnTo>
                      <a:pt x="311"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1" name="Google Shape;231;p16"/>
              <p:cNvSpPr/>
              <p:nvPr/>
            </p:nvSpPr>
            <p:spPr>
              <a:xfrm>
                <a:off x="7513" y="3035"/>
                <a:ext cx="321" cy="961"/>
              </a:xfrm>
              <a:custGeom>
                <a:rect b="b" l="l" r="r" t="t"/>
                <a:pathLst>
                  <a:path extrusionOk="0" h="961" w="321">
                    <a:moveTo>
                      <a:pt x="0" y="0"/>
                    </a:moveTo>
                    <a:lnTo>
                      <a:pt x="321" y="179"/>
                    </a:lnTo>
                    <a:lnTo>
                      <a:pt x="321" y="961"/>
                    </a:lnTo>
                    <a:lnTo>
                      <a:pt x="0" y="78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2" name="Google Shape;232;p16"/>
              <p:cNvSpPr/>
              <p:nvPr/>
            </p:nvSpPr>
            <p:spPr>
              <a:xfrm>
                <a:off x="7523" y="2851"/>
                <a:ext cx="631" cy="363"/>
              </a:xfrm>
              <a:custGeom>
                <a:rect b="b" l="l" r="r" t="t"/>
                <a:pathLst>
                  <a:path extrusionOk="0" h="363" w="631">
                    <a:moveTo>
                      <a:pt x="0" y="184"/>
                    </a:moveTo>
                    <a:lnTo>
                      <a:pt x="313" y="0"/>
                    </a:lnTo>
                    <a:lnTo>
                      <a:pt x="631" y="184"/>
                    </a:lnTo>
                    <a:lnTo>
                      <a:pt x="320" y="363"/>
                    </a:lnTo>
                    <a:lnTo>
                      <a:pt x="0" y="18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3" name="Google Shape;233;p16"/>
              <p:cNvSpPr/>
              <p:nvPr/>
            </p:nvSpPr>
            <p:spPr>
              <a:xfrm>
                <a:off x="7834" y="3732"/>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4" name="Google Shape;234;p16"/>
              <p:cNvSpPr/>
              <p:nvPr/>
            </p:nvSpPr>
            <p:spPr>
              <a:xfrm>
                <a:off x="7834" y="3647"/>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5" name="Google Shape;235;p16"/>
              <p:cNvSpPr/>
              <p:nvPr/>
            </p:nvSpPr>
            <p:spPr>
              <a:xfrm>
                <a:off x="7834" y="3562"/>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6" name="Google Shape;236;p16"/>
              <p:cNvSpPr/>
              <p:nvPr/>
            </p:nvSpPr>
            <p:spPr>
              <a:xfrm>
                <a:off x="7834" y="3478"/>
                <a:ext cx="273" cy="197"/>
              </a:xfrm>
              <a:custGeom>
                <a:rect b="b" l="l" r="r" t="t"/>
                <a:pathLst>
                  <a:path extrusionOk="0" h="197" w="273">
                    <a:moveTo>
                      <a:pt x="273" y="0"/>
                    </a:moveTo>
                    <a:lnTo>
                      <a:pt x="0" y="160"/>
                    </a:lnTo>
                    <a:lnTo>
                      <a:pt x="0" y="197"/>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7" name="Google Shape;237;p16"/>
              <p:cNvSpPr/>
              <p:nvPr/>
            </p:nvSpPr>
            <p:spPr>
              <a:xfrm>
                <a:off x="7834" y="3393"/>
                <a:ext cx="273" cy="198"/>
              </a:xfrm>
              <a:custGeom>
                <a:rect b="b" l="l" r="r" t="t"/>
                <a:pathLst>
                  <a:path extrusionOk="0" h="198" w="273">
                    <a:moveTo>
                      <a:pt x="273" y="0"/>
                    </a:moveTo>
                    <a:lnTo>
                      <a:pt x="0" y="160"/>
                    </a:lnTo>
                    <a:lnTo>
                      <a:pt x="0" y="198"/>
                    </a:lnTo>
                    <a:lnTo>
                      <a:pt x="273" y="37"/>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8" name="Google Shape;238;p16"/>
              <p:cNvSpPr/>
              <p:nvPr/>
            </p:nvSpPr>
            <p:spPr>
              <a:xfrm>
                <a:off x="7834" y="3308"/>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39" name="Google Shape;239;p16"/>
              <p:cNvSpPr/>
              <p:nvPr/>
            </p:nvSpPr>
            <p:spPr>
              <a:xfrm>
                <a:off x="7834" y="3223"/>
                <a:ext cx="273" cy="198"/>
              </a:xfrm>
              <a:custGeom>
                <a:rect b="b" l="l" r="r" t="t"/>
                <a:pathLst>
                  <a:path extrusionOk="0" h="198" w="273">
                    <a:moveTo>
                      <a:pt x="273" y="0"/>
                    </a:moveTo>
                    <a:lnTo>
                      <a:pt x="0" y="160"/>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0" name="Google Shape;240;p16"/>
              <p:cNvSpPr/>
              <p:nvPr/>
            </p:nvSpPr>
            <p:spPr>
              <a:xfrm>
                <a:off x="7834" y="3138"/>
                <a:ext cx="273" cy="198"/>
              </a:xfrm>
              <a:custGeom>
                <a:rect b="b" l="l" r="r" t="t"/>
                <a:pathLst>
                  <a:path extrusionOk="0" h="198" w="273">
                    <a:moveTo>
                      <a:pt x="273" y="0"/>
                    </a:moveTo>
                    <a:lnTo>
                      <a:pt x="0" y="161"/>
                    </a:lnTo>
                    <a:lnTo>
                      <a:pt x="0" y="198"/>
                    </a:lnTo>
                    <a:lnTo>
                      <a:pt x="273" y="38"/>
                    </a:lnTo>
                    <a:lnTo>
                      <a:pt x="273"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1" name="Google Shape;241;p16"/>
              <p:cNvSpPr/>
              <p:nvPr/>
            </p:nvSpPr>
            <p:spPr>
              <a:xfrm>
                <a:off x="7560" y="3732"/>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2" name="Google Shape;242;p16"/>
              <p:cNvSpPr/>
              <p:nvPr/>
            </p:nvSpPr>
            <p:spPr>
              <a:xfrm>
                <a:off x="7560" y="3647"/>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3" name="Google Shape;243;p16"/>
              <p:cNvSpPr/>
              <p:nvPr/>
            </p:nvSpPr>
            <p:spPr>
              <a:xfrm>
                <a:off x="7560" y="3562"/>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4" name="Google Shape;244;p16"/>
              <p:cNvSpPr/>
              <p:nvPr/>
            </p:nvSpPr>
            <p:spPr>
              <a:xfrm>
                <a:off x="7560" y="3478"/>
                <a:ext cx="274" cy="197"/>
              </a:xfrm>
              <a:custGeom>
                <a:rect b="b" l="l" r="r" t="t"/>
                <a:pathLst>
                  <a:path extrusionOk="0" h="197" w="274">
                    <a:moveTo>
                      <a:pt x="0" y="0"/>
                    </a:moveTo>
                    <a:lnTo>
                      <a:pt x="274" y="160"/>
                    </a:lnTo>
                    <a:lnTo>
                      <a:pt x="274" y="197"/>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5" name="Google Shape;245;p16"/>
              <p:cNvSpPr/>
              <p:nvPr/>
            </p:nvSpPr>
            <p:spPr>
              <a:xfrm>
                <a:off x="7560" y="3393"/>
                <a:ext cx="274" cy="198"/>
              </a:xfrm>
              <a:custGeom>
                <a:rect b="b" l="l" r="r" t="t"/>
                <a:pathLst>
                  <a:path extrusionOk="0" h="198" w="274">
                    <a:moveTo>
                      <a:pt x="0" y="0"/>
                    </a:moveTo>
                    <a:lnTo>
                      <a:pt x="274" y="160"/>
                    </a:lnTo>
                    <a:lnTo>
                      <a:pt x="274" y="198"/>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6" name="Google Shape;246;p16"/>
              <p:cNvSpPr/>
              <p:nvPr/>
            </p:nvSpPr>
            <p:spPr>
              <a:xfrm>
                <a:off x="7560" y="3308"/>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7" name="Google Shape;247;p16"/>
              <p:cNvSpPr/>
              <p:nvPr/>
            </p:nvSpPr>
            <p:spPr>
              <a:xfrm>
                <a:off x="7560" y="3223"/>
                <a:ext cx="274" cy="198"/>
              </a:xfrm>
              <a:custGeom>
                <a:rect b="b" l="l" r="r" t="t"/>
                <a:pathLst>
                  <a:path extrusionOk="0" h="198" w="274">
                    <a:moveTo>
                      <a:pt x="0" y="0"/>
                    </a:moveTo>
                    <a:lnTo>
                      <a:pt x="274" y="160"/>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8" name="Google Shape;248;p16"/>
              <p:cNvSpPr/>
              <p:nvPr/>
            </p:nvSpPr>
            <p:spPr>
              <a:xfrm>
                <a:off x="7560" y="3138"/>
                <a:ext cx="274" cy="198"/>
              </a:xfrm>
              <a:custGeom>
                <a:rect b="b" l="l" r="r" t="t"/>
                <a:pathLst>
                  <a:path extrusionOk="0" h="198" w="274">
                    <a:moveTo>
                      <a:pt x="0" y="0"/>
                    </a:moveTo>
                    <a:lnTo>
                      <a:pt x="274" y="161"/>
                    </a:lnTo>
                    <a:lnTo>
                      <a:pt x="274" y="198"/>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49" name="Google Shape;249;p16"/>
              <p:cNvSpPr/>
              <p:nvPr/>
            </p:nvSpPr>
            <p:spPr>
              <a:xfrm>
                <a:off x="7834" y="2988"/>
                <a:ext cx="217" cy="179"/>
              </a:xfrm>
              <a:custGeom>
                <a:rect b="b" l="l" r="r" t="t"/>
                <a:pathLst>
                  <a:path extrusionOk="0" h="179" w="217">
                    <a:moveTo>
                      <a:pt x="217" y="0"/>
                    </a:moveTo>
                    <a:lnTo>
                      <a:pt x="0" y="132"/>
                    </a:lnTo>
                    <a:lnTo>
                      <a:pt x="0" y="179"/>
                    </a:lnTo>
                    <a:lnTo>
                      <a:pt x="217" y="47"/>
                    </a:lnTo>
                    <a:lnTo>
                      <a:pt x="21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0" name="Google Shape;250;p16"/>
              <p:cNvSpPr/>
              <p:nvPr/>
            </p:nvSpPr>
            <p:spPr>
              <a:xfrm>
                <a:off x="7834" y="2950"/>
                <a:ext cx="132" cy="122"/>
              </a:xfrm>
              <a:custGeom>
                <a:rect b="b" l="l" r="r" t="t"/>
                <a:pathLst>
                  <a:path extrusionOk="0" h="122" w="132">
                    <a:moveTo>
                      <a:pt x="132" y="0"/>
                    </a:moveTo>
                    <a:lnTo>
                      <a:pt x="0" y="75"/>
                    </a:lnTo>
                    <a:lnTo>
                      <a:pt x="0" y="122"/>
                    </a:lnTo>
                    <a:lnTo>
                      <a:pt x="132" y="47"/>
                    </a:lnTo>
                    <a:lnTo>
                      <a:pt x="132"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1" name="Google Shape;251;p16"/>
              <p:cNvSpPr/>
              <p:nvPr/>
            </p:nvSpPr>
            <p:spPr>
              <a:xfrm>
                <a:off x="7834" y="2912"/>
                <a:ext cx="47" cy="76"/>
              </a:xfrm>
              <a:custGeom>
                <a:rect b="b" l="l" r="r" t="t"/>
                <a:pathLst>
                  <a:path extrusionOk="0" h="76" w="47">
                    <a:moveTo>
                      <a:pt x="47" y="0"/>
                    </a:moveTo>
                    <a:lnTo>
                      <a:pt x="0" y="29"/>
                    </a:lnTo>
                    <a:lnTo>
                      <a:pt x="0" y="76"/>
                    </a:lnTo>
                    <a:lnTo>
                      <a:pt x="47" y="47"/>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2" name="Google Shape;252;p16"/>
              <p:cNvSpPr/>
              <p:nvPr/>
            </p:nvSpPr>
            <p:spPr>
              <a:xfrm>
                <a:off x="7787" y="2912"/>
                <a:ext cx="52" cy="76"/>
              </a:xfrm>
              <a:custGeom>
                <a:rect b="b" l="l" r="r" t="t"/>
                <a:pathLst>
                  <a:path extrusionOk="0" h="76" w="52">
                    <a:moveTo>
                      <a:pt x="52" y="76"/>
                    </a:moveTo>
                    <a:lnTo>
                      <a:pt x="0" y="47"/>
                    </a:lnTo>
                    <a:lnTo>
                      <a:pt x="0" y="0"/>
                    </a:lnTo>
                    <a:lnTo>
                      <a:pt x="49" y="29"/>
                    </a:lnTo>
                    <a:lnTo>
                      <a:pt x="52" y="76"/>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3" name="Google Shape;253;p16"/>
              <p:cNvSpPr/>
              <p:nvPr/>
            </p:nvSpPr>
            <p:spPr>
              <a:xfrm>
                <a:off x="7787" y="2912"/>
                <a:ext cx="52" cy="76"/>
              </a:xfrm>
              <a:custGeom>
                <a:rect b="b" l="l" r="r" t="t"/>
                <a:pathLst>
                  <a:path extrusionOk="0" h="76" w="52">
                    <a:moveTo>
                      <a:pt x="52" y="76"/>
                    </a:moveTo>
                    <a:lnTo>
                      <a:pt x="0" y="47"/>
                    </a:lnTo>
                    <a:lnTo>
                      <a:pt x="0" y="0"/>
                    </a:lnTo>
                    <a:lnTo>
                      <a:pt x="49" y="29"/>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4" name="Google Shape;254;p16"/>
              <p:cNvSpPr/>
              <p:nvPr/>
            </p:nvSpPr>
            <p:spPr>
              <a:xfrm>
                <a:off x="7702" y="2950"/>
                <a:ext cx="137" cy="122"/>
              </a:xfrm>
              <a:custGeom>
                <a:rect b="b" l="l" r="r" t="t"/>
                <a:pathLst>
                  <a:path extrusionOk="0" h="122" w="137">
                    <a:moveTo>
                      <a:pt x="137" y="122"/>
                    </a:moveTo>
                    <a:lnTo>
                      <a:pt x="0" y="47"/>
                    </a:lnTo>
                    <a:lnTo>
                      <a:pt x="0" y="0"/>
                    </a:lnTo>
                    <a:lnTo>
                      <a:pt x="134" y="75"/>
                    </a:lnTo>
                    <a:lnTo>
                      <a:pt x="137" y="122"/>
                    </a:lnTo>
                    <a:close/>
                  </a:path>
                </a:pathLst>
              </a:custGeom>
              <a:solidFill>
                <a:srgbClr val="FFFFFF"/>
              </a:solidFill>
              <a:ln cap="flat" cmpd="sng" w="9525">
                <a:solidFill>
                  <a:srgbClr val="000000"/>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5" name="Google Shape;255;p16"/>
              <p:cNvSpPr/>
              <p:nvPr/>
            </p:nvSpPr>
            <p:spPr>
              <a:xfrm>
                <a:off x="7702" y="2950"/>
                <a:ext cx="137" cy="122"/>
              </a:xfrm>
              <a:custGeom>
                <a:rect b="b" l="l" r="r" t="t"/>
                <a:pathLst>
                  <a:path extrusionOk="0" h="122" w="137">
                    <a:moveTo>
                      <a:pt x="137" y="122"/>
                    </a:moveTo>
                    <a:lnTo>
                      <a:pt x="0" y="47"/>
                    </a:lnTo>
                    <a:lnTo>
                      <a:pt x="0" y="0"/>
                    </a:lnTo>
                    <a:lnTo>
                      <a:pt x="134" y="75"/>
                    </a:lnTo>
                  </a:path>
                </a:pathLst>
              </a:custGeom>
              <a:noFill/>
              <a:ln cap="flat" cmpd="sng" w="9525">
                <a:solidFill>
                  <a:srgbClr val="5E5E5E"/>
                </a:solidFill>
                <a:prstDash val="solid"/>
                <a:miter lim="800000"/>
                <a:headEnd len="med" w="med" type="none"/>
                <a:tailEnd len="med" w="med"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6" name="Google Shape;256;p16"/>
              <p:cNvSpPr/>
              <p:nvPr/>
            </p:nvSpPr>
            <p:spPr>
              <a:xfrm>
                <a:off x="7617" y="2988"/>
                <a:ext cx="217" cy="179"/>
              </a:xfrm>
              <a:custGeom>
                <a:rect b="b" l="l" r="r" t="t"/>
                <a:pathLst>
                  <a:path extrusionOk="0" h="179" w="217">
                    <a:moveTo>
                      <a:pt x="0" y="0"/>
                    </a:moveTo>
                    <a:lnTo>
                      <a:pt x="217" y="132"/>
                    </a:lnTo>
                    <a:lnTo>
                      <a:pt x="217" y="179"/>
                    </a:lnTo>
                    <a:lnTo>
                      <a:pt x="0" y="4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7" name="Google Shape;257;p16"/>
              <p:cNvSpPr/>
              <p:nvPr/>
            </p:nvSpPr>
            <p:spPr>
              <a:xfrm>
                <a:off x="8447" y="4662"/>
                <a:ext cx="179" cy="568"/>
              </a:xfrm>
              <a:custGeom>
                <a:rect b="b" l="l" r="r" t="t"/>
                <a:pathLst>
                  <a:path extrusionOk="0" h="568" w="179">
                    <a:moveTo>
                      <a:pt x="179" y="0"/>
                    </a:moveTo>
                    <a:lnTo>
                      <a:pt x="0" y="106"/>
                    </a:lnTo>
                    <a:lnTo>
                      <a:pt x="0" y="568"/>
                    </a:lnTo>
                    <a:lnTo>
                      <a:pt x="179" y="462"/>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8" name="Google Shape;258;p16"/>
              <p:cNvSpPr/>
              <p:nvPr/>
            </p:nvSpPr>
            <p:spPr>
              <a:xfrm>
                <a:off x="8475" y="5105"/>
                <a:ext cx="47" cy="80"/>
              </a:xfrm>
              <a:custGeom>
                <a:rect b="b" l="l" r="r" t="t"/>
                <a:pathLst>
                  <a:path extrusionOk="0" h="80" w="47">
                    <a:moveTo>
                      <a:pt x="47" y="0"/>
                    </a:moveTo>
                    <a:lnTo>
                      <a:pt x="0" y="30"/>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59" name="Google Shape;259;p16"/>
              <p:cNvSpPr/>
              <p:nvPr/>
            </p:nvSpPr>
            <p:spPr>
              <a:xfrm>
                <a:off x="8475" y="5015"/>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0" name="Google Shape;260;p16"/>
              <p:cNvSpPr/>
              <p:nvPr/>
            </p:nvSpPr>
            <p:spPr>
              <a:xfrm>
                <a:off x="8475" y="4926"/>
                <a:ext cx="47" cy="78"/>
              </a:xfrm>
              <a:custGeom>
                <a:rect b="b" l="l" r="r" t="t"/>
                <a:pathLst>
                  <a:path extrusionOk="0" h="78" w="47">
                    <a:moveTo>
                      <a:pt x="47" y="0"/>
                    </a:moveTo>
                    <a:lnTo>
                      <a:pt x="0" y="28"/>
                    </a:lnTo>
                    <a:lnTo>
                      <a:pt x="0" y="78"/>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1" name="Google Shape;261;p16"/>
              <p:cNvSpPr/>
              <p:nvPr/>
            </p:nvSpPr>
            <p:spPr>
              <a:xfrm>
                <a:off x="8475" y="4834"/>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2" name="Google Shape;262;p16"/>
              <p:cNvSpPr/>
              <p:nvPr/>
            </p:nvSpPr>
            <p:spPr>
              <a:xfrm>
                <a:off x="8475" y="4745"/>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3" name="Google Shape;263;p16"/>
              <p:cNvSpPr/>
              <p:nvPr/>
            </p:nvSpPr>
            <p:spPr>
              <a:xfrm>
                <a:off x="8550" y="5067"/>
                <a:ext cx="57" cy="80"/>
              </a:xfrm>
              <a:custGeom>
                <a:rect b="b" l="l" r="r" t="t"/>
                <a:pathLst>
                  <a:path extrusionOk="0" h="80" w="57">
                    <a:moveTo>
                      <a:pt x="57" y="0"/>
                    </a:moveTo>
                    <a:lnTo>
                      <a:pt x="0" y="28"/>
                    </a:lnTo>
                    <a:lnTo>
                      <a:pt x="0" y="80"/>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4" name="Google Shape;264;p16"/>
              <p:cNvSpPr/>
              <p:nvPr/>
            </p:nvSpPr>
            <p:spPr>
              <a:xfrm>
                <a:off x="8550" y="4978"/>
                <a:ext cx="57" cy="77"/>
              </a:xfrm>
              <a:custGeom>
                <a:rect b="b" l="l" r="r" t="t"/>
                <a:pathLst>
                  <a:path extrusionOk="0" h="77" w="57">
                    <a:moveTo>
                      <a:pt x="57" y="0"/>
                    </a:moveTo>
                    <a:lnTo>
                      <a:pt x="0" y="28"/>
                    </a:lnTo>
                    <a:lnTo>
                      <a:pt x="0" y="77"/>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5" name="Google Shape;265;p16"/>
              <p:cNvSpPr/>
              <p:nvPr/>
            </p:nvSpPr>
            <p:spPr>
              <a:xfrm>
                <a:off x="8550" y="4886"/>
                <a:ext cx="57" cy="80"/>
              </a:xfrm>
              <a:custGeom>
                <a:rect b="b" l="l" r="r" t="t"/>
                <a:pathLst>
                  <a:path extrusionOk="0" h="80" w="57">
                    <a:moveTo>
                      <a:pt x="57" y="0"/>
                    </a:moveTo>
                    <a:lnTo>
                      <a:pt x="0" y="30"/>
                    </a:lnTo>
                    <a:lnTo>
                      <a:pt x="0" y="80"/>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6" name="Google Shape;266;p16"/>
              <p:cNvSpPr/>
              <p:nvPr/>
            </p:nvSpPr>
            <p:spPr>
              <a:xfrm>
                <a:off x="8550" y="4796"/>
                <a:ext cx="57" cy="78"/>
              </a:xfrm>
              <a:custGeom>
                <a:rect b="b" l="l" r="r" t="t"/>
                <a:pathLst>
                  <a:path extrusionOk="0" h="78" w="57">
                    <a:moveTo>
                      <a:pt x="57" y="0"/>
                    </a:moveTo>
                    <a:lnTo>
                      <a:pt x="0" y="29"/>
                    </a:lnTo>
                    <a:lnTo>
                      <a:pt x="0" y="78"/>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7" name="Google Shape;267;p16"/>
              <p:cNvSpPr/>
              <p:nvPr/>
            </p:nvSpPr>
            <p:spPr>
              <a:xfrm>
                <a:off x="8550" y="4705"/>
                <a:ext cx="57" cy="80"/>
              </a:xfrm>
              <a:custGeom>
                <a:rect b="b" l="l" r="r" t="t"/>
                <a:pathLst>
                  <a:path extrusionOk="0" h="80" w="57">
                    <a:moveTo>
                      <a:pt x="57" y="0"/>
                    </a:moveTo>
                    <a:lnTo>
                      <a:pt x="0" y="30"/>
                    </a:lnTo>
                    <a:lnTo>
                      <a:pt x="0" y="80"/>
                    </a:lnTo>
                    <a:lnTo>
                      <a:pt x="57" y="51"/>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8" name="Google Shape;268;p16"/>
              <p:cNvSpPr/>
              <p:nvPr/>
            </p:nvSpPr>
            <p:spPr>
              <a:xfrm>
                <a:off x="8381" y="5105"/>
                <a:ext cx="47" cy="80"/>
              </a:xfrm>
              <a:custGeom>
                <a:rect b="b" l="l" r="r" t="t"/>
                <a:pathLst>
                  <a:path extrusionOk="0" h="80" w="47">
                    <a:moveTo>
                      <a:pt x="0" y="0"/>
                    </a:moveTo>
                    <a:lnTo>
                      <a:pt x="47" y="30"/>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69" name="Google Shape;269;p16"/>
              <p:cNvSpPr/>
              <p:nvPr/>
            </p:nvSpPr>
            <p:spPr>
              <a:xfrm>
                <a:off x="8381" y="5015"/>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0" name="Google Shape;270;p16"/>
              <p:cNvSpPr/>
              <p:nvPr/>
            </p:nvSpPr>
            <p:spPr>
              <a:xfrm>
                <a:off x="8381" y="4926"/>
                <a:ext cx="47" cy="78"/>
              </a:xfrm>
              <a:custGeom>
                <a:rect b="b" l="l" r="r" t="t"/>
                <a:pathLst>
                  <a:path extrusionOk="0" h="78" w="47">
                    <a:moveTo>
                      <a:pt x="0" y="0"/>
                    </a:moveTo>
                    <a:lnTo>
                      <a:pt x="47" y="28"/>
                    </a:lnTo>
                    <a:lnTo>
                      <a:pt x="47"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1" name="Google Shape;271;p16"/>
              <p:cNvSpPr/>
              <p:nvPr/>
            </p:nvSpPr>
            <p:spPr>
              <a:xfrm>
                <a:off x="8381" y="4834"/>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2" name="Google Shape;272;p16"/>
              <p:cNvSpPr/>
              <p:nvPr/>
            </p:nvSpPr>
            <p:spPr>
              <a:xfrm>
                <a:off x="8381" y="4745"/>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3" name="Google Shape;273;p16"/>
              <p:cNvSpPr/>
              <p:nvPr/>
            </p:nvSpPr>
            <p:spPr>
              <a:xfrm>
                <a:off x="8305" y="5067"/>
                <a:ext cx="47" cy="80"/>
              </a:xfrm>
              <a:custGeom>
                <a:rect b="b" l="l" r="r" t="t"/>
                <a:pathLst>
                  <a:path extrusionOk="0" h="80" w="47">
                    <a:moveTo>
                      <a:pt x="0" y="0"/>
                    </a:moveTo>
                    <a:lnTo>
                      <a:pt x="47" y="28"/>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4" name="Google Shape;274;p16"/>
              <p:cNvSpPr/>
              <p:nvPr/>
            </p:nvSpPr>
            <p:spPr>
              <a:xfrm>
                <a:off x="8305" y="4978"/>
                <a:ext cx="47" cy="77"/>
              </a:xfrm>
              <a:custGeom>
                <a:rect b="b" l="l" r="r" t="t"/>
                <a:pathLst>
                  <a:path extrusionOk="0" h="77" w="47">
                    <a:moveTo>
                      <a:pt x="0" y="0"/>
                    </a:moveTo>
                    <a:lnTo>
                      <a:pt x="47" y="28"/>
                    </a:lnTo>
                    <a:lnTo>
                      <a:pt x="47" y="77"/>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5" name="Google Shape;275;p16"/>
              <p:cNvSpPr/>
              <p:nvPr/>
            </p:nvSpPr>
            <p:spPr>
              <a:xfrm>
                <a:off x="8305" y="4886"/>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6" name="Google Shape;276;p16"/>
              <p:cNvSpPr/>
              <p:nvPr/>
            </p:nvSpPr>
            <p:spPr>
              <a:xfrm>
                <a:off x="8305" y="4796"/>
                <a:ext cx="47" cy="78"/>
              </a:xfrm>
              <a:custGeom>
                <a:rect b="b" l="l" r="r" t="t"/>
                <a:pathLst>
                  <a:path extrusionOk="0" h="78" w="47">
                    <a:moveTo>
                      <a:pt x="0" y="0"/>
                    </a:moveTo>
                    <a:lnTo>
                      <a:pt x="47" y="29"/>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7" name="Google Shape;277;p16"/>
              <p:cNvSpPr/>
              <p:nvPr/>
            </p:nvSpPr>
            <p:spPr>
              <a:xfrm>
                <a:off x="8305" y="4705"/>
                <a:ext cx="47" cy="80"/>
              </a:xfrm>
              <a:custGeom>
                <a:rect b="b" l="l" r="r" t="t"/>
                <a:pathLst>
                  <a:path extrusionOk="0" h="80" w="47">
                    <a:moveTo>
                      <a:pt x="0" y="0"/>
                    </a:moveTo>
                    <a:lnTo>
                      <a:pt x="47" y="30"/>
                    </a:lnTo>
                    <a:lnTo>
                      <a:pt x="47" y="80"/>
                    </a:lnTo>
                    <a:lnTo>
                      <a:pt x="0" y="5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8" name="Google Shape;278;p16"/>
              <p:cNvSpPr/>
              <p:nvPr/>
            </p:nvSpPr>
            <p:spPr>
              <a:xfrm>
                <a:off x="8258" y="4662"/>
                <a:ext cx="189" cy="568"/>
              </a:xfrm>
              <a:custGeom>
                <a:rect b="b" l="l" r="r" t="t"/>
                <a:pathLst>
                  <a:path extrusionOk="0" h="568" w="189">
                    <a:moveTo>
                      <a:pt x="0" y="0"/>
                    </a:moveTo>
                    <a:lnTo>
                      <a:pt x="189" y="106"/>
                    </a:lnTo>
                    <a:lnTo>
                      <a:pt x="189" y="568"/>
                    </a:lnTo>
                    <a:lnTo>
                      <a:pt x="0" y="46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79" name="Google Shape;279;p16"/>
              <p:cNvSpPr/>
              <p:nvPr/>
            </p:nvSpPr>
            <p:spPr>
              <a:xfrm>
                <a:off x="8263" y="4497"/>
                <a:ext cx="191" cy="271"/>
              </a:xfrm>
              <a:custGeom>
                <a:rect b="b" l="l" r="r" t="t"/>
                <a:pathLst>
                  <a:path extrusionOk="0" h="271" w="191">
                    <a:moveTo>
                      <a:pt x="186" y="271"/>
                    </a:moveTo>
                    <a:lnTo>
                      <a:pt x="191" y="0"/>
                    </a:lnTo>
                    <a:lnTo>
                      <a:pt x="0" y="165"/>
                    </a:lnTo>
                    <a:lnTo>
                      <a:pt x="186" y="27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0" name="Google Shape;280;p16"/>
              <p:cNvSpPr/>
              <p:nvPr/>
            </p:nvSpPr>
            <p:spPr>
              <a:xfrm>
                <a:off x="8449" y="4497"/>
                <a:ext cx="186" cy="271"/>
              </a:xfrm>
              <a:custGeom>
                <a:rect b="b" l="l" r="r" t="t"/>
                <a:pathLst>
                  <a:path extrusionOk="0" h="271" w="186">
                    <a:moveTo>
                      <a:pt x="186" y="165"/>
                    </a:moveTo>
                    <a:lnTo>
                      <a:pt x="5" y="0"/>
                    </a:lnTo>
                    <a:lnTo>
                      <a:pt x="0" y="271"/>
                    </a:lnTo>
                    <a:lnTo>
                      <a:pt x="186" y="16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1" name="Google Shape;281;p16"/>
              <p:cNvSpPr/>
              <p:nvPr/>
            </p:nvSpPr>
            <p:spPr>
              <a:xfrm>
                <a:off x="8692" y="4803"/>
                <a:ext cx="179" cy="568"/>
              </a:xfrm>
              <a:custGeom>
                <a:rect b="b" l="l" r="r" t="t"/>
                <a:pathLst>
                  <a:path extrusionOk="0" h="568" w="179">
                    <a:moveTo>
                      <a:pt x="179" y="0"/>
                    </a:moveTo>
                    <a:lnTo>
                      <a:pt x="0" y="106"/>
                    </a:lnTo>
                    <a:lnTo>
                      <a:pt x="0" y="568"/>
                    </a:lnTo>
                    <a:lnTo>
                      <a:pt x="179" y="462"/>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2" name="Google Shape;282;p16"/>
              <p:cNvSpPr/>
              <p:nvPr/>
            </p:nvSpPr>
            <p:spPr>
              <a:xfrm>
                <a:off x="8720" y="5246"/>
                <a:ext cx="47" cy="80"/>
              </a:xfrm>
              <a:custGeom>
                <a:rect b="b" l="l" r="r" t="t"/>
                <a:pathLst>
                  <a:path extrusionOk="0" h="80" w="47">
                    <a:moveTo>
                      <a:pt x="47" y="0"/>
                    </a:moveTo>
                    <a:lnTo>
                      <a:pt x="0" y="31"/>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3" name="Google Shape;283;p16"/>
              <p:cNvSpPr/>
              <p:nvPr/>
            </p:nvSpPr>
            <p:spPr>
              <a:xfrm>
                <a:off x="8720" y="5157"/>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4" name="Google Shape;284;p16"/>
              <p:cNvSpPr/>
              <p:nvPr/>
            </p:nvSpPr>
            <p:spPr>
              <a:xfrm>
                <a:off x="8720" y="5067"/>
                <a:ext cx="47" cy="78"/>
              </a:xfrm>
              <a:custGeom>
                <a:rect b="b" l="l" r="r" t="t"/>
                <a:pathLst>
                  <a:path extrusionOk="0" h="78" w="47">
                    <a:moveTo>
                      <a:pt x="47" y="0"/>
                    </a:moveTo>
                    <a:lnTo>
                      <a:pt x="0" y="28"/>
                    </a:lnTo>
                    <a:lnTo>
                      <a:pt x="0" y="78"/>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5" name="Google Shape;285;p16"/>
              <p:cNvSpPr/>
              <p:nvPr/>
            </p:nvSpPr>
            <p:spPr>
              <a:xfrm>
                <a:off x="8720" y="4975"/>
                <a:ext cx="47" cy="80"/>
              </a:xfrm>
              <a:custGeom>
                <a:rect b="b" l="l" r="r" t="t"/>
                <a:pathLst>
                  <a:path extrusionOk="0" h="80" w="47">
                    <a:moveTo>
                      <a:pt x="47" y="0"/>
                    </a:moveTo>
                    <a:lnTo>
                      <a:pt x="0" y="31"/>
                    </a:lnTo>
                    <a:lnTo>
                      <a:pt x="0" y="80"/>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6" name="Google Shape;286;p16"/>
              <p:cNvSpPr/>
              <p:nvPr/>
            </p:nvSpPr>
            <p:spPr>
              <a:xfrm>
                <a:off x="8720" y="4886"/>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7" name="Google Shape;287;p16"/>
              <p:cNvSpPr/>
              <p:nvPr/>
            </p:nvSpPr>
            <p:spPr>
              <a:xfrm>
                <a:off x="8796" y="5209"/>
                <a:ext cx="56" cy="80"/>
              </a:xfrm>
              <a:custGeom>
                <a:rect b="b" l="l" r="r" t="t"/>
                <a:pathLst>
                  <a:path extrusionOk="0" h="80" w="56">
                    <a:moveTo>
                      <a:pt x="56" y="0"/>
                    </a:moveTo>
                    <a:lnTo>
                      <a:pt x="0" y="28"/>
                    </a:lnTo>
                    <a:lnTo>
                      <a:pt x="0" y="80"/>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8" name="Google Shape;288;p16"/>
              <p:cNvSpPr/>
              <p:nvPr/>
            </p:nvSpPr>
            <p:spPr>
              <a:xfrm>
                <a:off x="8796" y="5119"/>
                <a:ext cx="56" cy="78"/>
              </a:xfrm>
              <a:custGeom>
                <a:rect b="b" l="l" r="r" t="t"/>
                <a:pathLst>
                  <a:path extrusionOk="0" h="78" w="56">
                    <a:moveTo>
                      <a:pt x="56" y="0"/>
                    </a:moveTo>
                    <a:lnTo>
                      <a:pt x="0" y="28"/>
                    </a:lnTo>
                    <a:lnTo>
                      <a:pt x="0" y="78"/>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9" name="Google Shape;289;p16"/>
              <p:cNvSpPr/>
              <p:nvPr/>
            </p:nvSpPr>
            <p:spPr>
              <a:xfrm>
                <a:off x="8796" y="5027"/>
                <a:ext cx="56" cy="80"/>
              </a:xfrm>
              <a:custGeom>
                <a:rect b="b" l="l" r="r" t="t"/>
                <a:pathLst>
                  <a:path extrusionOk="0" h="80" w="56">
                    <a:moveTo>
                      <a:pt x="56" y="0"/>
                    </a:moveTo>
                    <a:lnTo>
                      <a:pt x="0" y="31"/>
                    </a:lnTo>
                    <a:lnTo>
                      <a:pt x="0" y="80"/>
                    </a:lnTo>
                    <a:lnTo>
                      <a:pt x="56" y="50"/>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0" name="Google Shape;290;p16"/>
              <p:cNvSpPr/>
              <p:nvPr/>
            </p:nvSpPr>
            <p:spPr>
              <a:xfrm>
                <a:off x="8796" y="4938"/>
                <a:ext cx="56" cy="77"/>
              </a:xfrm>
              <a:custGeom>
                <a:rect b="b" l="l" r="r" t="t"/>
                <a:pathLst>
                  <a:path extrusionOk="0" h="77" w="56">
                    <a:moveTo>
                      <a:pt x="56" y="0"/>
                    </a:moveTo>
                    <a:lnTo>
                      <a:pt x="0" y="28"/>
                    </a:lnTo>
                    <a:lnTo>
                      <a:pt x="0" y="77"/>
                    </a:lnTo>
                    <a:lnTo>
                      <a:pt x="56" y="49"/>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1" name="Google Shape;291;p16"/>
              <p:cNvSpPr/>
              <p:nvPr/>
            </p:nvSpPr>
            <p:spPr>
              <a:xfrm>
                <a:off x="8796" y="4846"/>
                <a:ext cx="56" cy="80"/>
              </a:xfrm>
              <a:custGeom>
                <a:rect b="b" l="l" r="r" t="t"/>
                <a:pathLst>
                  <a:path extrusionOk="0" h="80" w="56">
                    <a:moveTo>
                      <a:pt x="56" y="0"/>
                    </a:moveTo>
                    <a:lnTo>
                      <a:pt x="0" y="30"/>
                    </a:lnTo>
                    <a:lnTo>
                      <a:pt x="0" y="80"/>
                    </a:lnTo>
                    <a:lnTo>
                      <a:pt x="56" y="52"/>
                    </a:lnTo>
                    <a:lnTo>
                      <a:pt x="5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2" name="Google Shape;292;p16"/>
              <p:cNvSpPr/>
              <p:nvPr/>
            </p:nvSpPr>
            <p:spPr>
              <a:xfrm>
                <a:off x="8626" y="5246"/>
                <a:ext cx="47" cy="80"/>
              </a:xfrm>
              <a:custGeom>
                <a:rect b="b" l="l" r="r" t="t"/>
                <a:pathLst>
                  <a:path extrusionOk="0" h="80" w="47">
                    <a:moveTo>
                      <a:pt x="0" y="0"/>
                    </a:moveTo>
                    <a:lnTo>
                      <a:pt x="47" y="31"/>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3" name="Google Shape;293;p16"/>
              <p:cNvSpPr/>
              <p:nvPr/>
            </p:nvSpPr>
            <p:spPr>
              <a:xfrm>
                <a:off x="8626" y="5157"/>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4" name="Google Shape;294;p16"/>
              <p:cNvSpPr/>
              <p:nvPr/>
            </p:nvSpPr>
            <p:spPr>
              <a:xfrm>
                <a:off x="8626" y="5067"/>
                <a:ext cx="47" cy="78"/>
              </a:xfrm>
              <a:custGeom>
                <a:rect b="b" l="l" r="r" t="t"/>
                <a:pathLst>
                  <a:path extrusionOk="0" h="78" w="47">
                    <a:moveTo>
                      <a:pt x="0" y="0"/>
                    </a:moveTo>
                    <a:lnTo>
                      <a:pt x="47" y="28"/>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5" name="Google Shape;295;p16"/>
              <p:cNvSpPr/>
              <p:nvPr/>
            </p:nvSpPr>
            <p:spPr>
              <a:xfrm>
                <a:off x="8626" y="4975"/>
                <a:ext cx="47" cy="80"/>
              </a:xfrm>
              <a:custGeom>
                <a:rect b="b" l="l" r="r" t="t"/>
                <a:pathLst>
                  <a:path extrusionOk="0" h="80" w="47">
                    <a:moveTo>
                      <a:pt x="0" y="0"/>
                    </a:moveTo>
                    <a:lnTo>
                      <a:pt x="47" y="31"/>
                    </a:lnTo>
                    <a:lnTo>
                      <a:pt x="47"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6" name="Google Shape;296;p16"/>
              <p:cNvSpPr/>
              <p:nvPr/>
            </p:nvSpPr>
            <p:spPr>
              <a:xfrm>
                <a:off x="8626" y="4886"/>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7" name="Google Shape;297;p16"/>
              <p:cNvSpPr/>
              <p:nvPr/>
            </p:nvSpPr>
            <p:spPr>
              <a:xfrm>
                <a:off x="8550" y="5209"/>
                <a:ext cx="48" cy="80"/>
              </a:xfrm>
              <a:custGeom>
                <a:rect b="b" l="l" r="r" t="t"/>
                <a:pathLst>
                  <a:path extrusionOk="0" h="80" w="48">
                    <a:moveTo>
                      <a:pt x="0" y="0"/>
                    </a:moveTo>
                    <a:lnTo>
                      <a:pt x="48" y="28"/>
                    </a:lnTo>
                    <a:lnTo>
                      <a:pt x="48"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8" name="Google Shape;298;p16"/>
              <p:cNvSpPr/>
              <p:nvPr/>
            </p:nvSpPr>
            <p:spPr>
              <a:xfrm>
                <a:off x="8550" y="5119"/>
                <a:ext cx="48" cy="78"/>
              </a:xfrm>
              <a:custGeom>
                <a:rect b="b" l="l" r="r" t="t"/>
                <a:pathLst>
                  <a:path extrusionOk="0" h="78" w="48">
                    <a:moveTo>
                      <a:pt x="0" y="0"/>
                    </a:moveTo>
                    <a:lnTo>
                      <a:pt x="48" y="28"/>
                    </a:lnTo>
                    <a:lnTo>
                      <a:pt x="48"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99" name="Google Shape;299;p16"/>
              <p:cNvSpPr/>
              <p:nvPr/>
            </p:nvSpPr>
            <p:spPr>
              <a:xfrm>
                <a:off x="8550" y="5027"/>
                <a:ext cx="48" cy="80"/>
              </a:xfrm>
              <a:custGeom>
                <a:rect b="b" l="l" r="r" t="t"/>
                <a:pathLst>
                  <a:path extrusionOk="0" h="80" w="48">
                    <a:moveTo>
                      <a:pt x="0" y="0"/>
                    </a:moveTo>
                    <a:lnTo>
                      <a:pt x="48" y="31"/>
                    </a:lnTo>
                    <a:lnTo>
                      <a:pt x="48"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0" name="Google Shape;300;p16"/>
              <p:cNvSpPr/>
              <p:nvPr/>
            </p:nvSpPr>
            <p:spPr>
              <a:xfrm>
                <a:off x="8550" y="4938"/>
                <a:ext cx="48" cy="77"/>
              </a:xfrm>
              <a:custGeom>
                <a:rect b="b" l="l" r="r" t="t"/>
                <a:pathLst>
                  <a:path extrusionOk="0" h="77" w="48">
                    <a:moveTo>
                      <a:pt x="0" y="0"/>
                    </a:moveTo>
                    <a:lnTo>
                      <a:pt x="48" y="28"/>
                    </a:lnTo>
                    <a:lnTo>
                      <a:pt x="48" y="77"/>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1" name="Google Shape;301;p16"/>
              <p:cNvSpPr/>
              <p:nvPr/>
            </p:nvSpPr>
            <p:spPr>
              <a:xfrm>
                <a:off x="8550" y="4846"/>
                <a:ext cx="48" cy="80"/>
              </a:xfrm>
              <a:custGeom>
                <a:rect b="b" l="l" r="r" t="t"/>
                <a:pathLst>
                  <a:path extrusionOk="0" h="80" w="48">
                    <a:moveTo>
                      <a:pt x="0" y="0"/>
                    </a:moveTo>
                    <a:lnTo>
                      <a:pt x="48" y="30"/>
                    </a:lnTo>
                    <a:lnTo>
                      <a:pt x="48"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2" name="Google Shape;302;p16"/>
              <p:cNvSpPr/>
              <p:nvPr/>
            </p:nvSpPr>
            <p:spPr>
              <a:xfrm>
                <a:off x="8503" y="4803"/>
                <a:ext cx="189" cy="568"/>
              </a:xfrm>
              <a:custGeom>
                <a:rect b="b" l="l" r="r" t="t"/>
                <a:pathLst>
                  <a:path extrusionOk="0" h="568" w="189">
                    <a:moveTo>
                      <a:pt x="0" y="0"/>
                    </a:moveTo>
                    <a:lnTo>
                      <a:pt x="189" y="106"/>
                    </a:lnTo>
                    <a:lnTo>
                      <a:pt x="189" y="568"/>
                    </a:lnTo>
                    <a:lnTo>
                      <a:pt x="0" y="46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3" name="Google Shape;303;p16"/>
              <p:cNvSpPr/>
              <p:nvPr/>
            </p:nvSpPr>
            <p:spPr>
              <a:xfrm>
                <a:off x="8508" y="4639"/>
                <a:ext cx="191" cy="270"/>
              </a:xfrm>
              <a:custGeom>
                <a:rect b="b" l="l" r="r" t="t"/>
                <a:pathLst>
                  <a:path extrusionOk="0" h="270" w="191">
                    <a:moveTo>
                      <a:pt x="186" y="270"/>
                    </a:moveTo>
                    <a:lnTo>
                      <a:pt x="191" y="0"/>
                    </a:lnTo>
                    <a:lnTo>
                      <a:pt x="0" y="164"/>
                    </a:lnTo>
                    <a:lnTo>
                      <a:pt x="186" y="27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4" name="Google Shape;304;p16"/>
              <p:cNvSpPr/>
              <p:nvPr/>
            </p:nvSpPr>
            <p:spPr>
              <a:xfrm>
                <a:off x="8694" y="4639"/>
                <a:ext cx="186" cy="270"/>
              </a:xfrm>
              <a:custGeom>
                <a:rect b="b" l="l" r="r" t="t"/>
                <a:pathLst>
                  <a:path extrusionOk="0" h="270" w="186">
                    <a:moveTo>
                      <a:pt x="186" y="164"/>
                    </a:moveTo>
                    <a:lnTo>
                      <a:pt x="5" y="0"/>
                    </a:lnTo>
                    <a:lnTo>
                      <a:pt x="0" y="270"/>
                    </a:lnTo>
                    <a:lnTo>
                      <a:pt x="186" y="16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5" name="Google Shape;305;p16"/>
              <p:cNvSpPr/>
              <p:nvPr/>
            </p:nvSpPr>
            <p:spPr>
              <a:xfrm>
                <a:off x="8965" y="4964"/>
                <a:ext cx="179" cy="567"/>
              </a:xfrm>
              <a:custGeom>
                <a:rect b="b" l="l" r="r" t="t"/>
                <a:pathLst>
                  <a:path extrusionOk="0" h="567" w="179">
                    <a:moveTo>
                      <a:pt x="179" y="0"/>
                    </a:moveTo>
                    <a:lnTo>
                      <a:pt x="0" y="106"/>
                    </a:lnTo>
                    <a:lnTo>
                      <a:pt x="0" y="567"/>
                    </a:lnTo>
                    <a:lnTo>
                      <a:pt x="179" y="461"/>
                    </a:lnTo>
                    <a:lnTo>
                      <a:pt x="179"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6" name="Google Shape;306;p16"/>
              <p:cNvSpPr/>
              <p:nvPr/>
            </p:nvSpPr>
            <p:spPr>
              <a:xfrm>
                <a:off x="8994" y="5406"/>
                <a:ext cx="47" cy="80"/>
              </a:xfrm>
              <a:custGeom>
                <a:rect b="b" l="l" r="r" t="t"/>
                <a:pathLst>
                  <a:path extrusionOk="0" h="80" w="47">
                    <a:moveTo>
                      <a:pt x="47" y="0"/>
                    </a:moveTo>
                    <a:lnTo>
                      <a:pt x="0" y="31"/>
                    </a:lnTo>
                    <a:lnTo>
                      <a:pt x="0" y="80"/>
                    </a:lnTo>
                    <a:lnTo>
                      <a:pt x="47" y="52"/>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7" name="Google Shape;307;p16"/>
              <p:cNvSpPr/>
              <p:nvPr/>
            </p:nvSpPr>
            <p:spPr>
              <a:xfrm>
                <a:off x="8994" y="5317"/>
                <a:ext cx="47" cy="80"/>
              </a:xfrm>
              <a:custGeom>
                <a:rect b="b" l="l" r="r" t="t"/>
                <a:pathLst>
                  <a:path extrusionOk="0" h="80" w="47">
                    <a:moveTo>
                      <a:pt x="47" y="0"/>
                    </a:moveTo>
                    <a:lnTo>
                      <a:pt x="0" y="30"/>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8" name="Google Shape;308;p16"/>
              <p:cNvSpPr/>
              <p:nvPr/>
            </p:nvSpPr>
            <p:spPr>
              <a:xfrm>
                <a:off x="8994" y="5227"/>
                <a:ext cx="47" cy="78"/>
              </a:xfrm>
              <a:custGeom>
                <a:rect b="b" l="l" r="r" t="t"/>
                <a:pathLst>
                  <a:path extrusionOk="0" h="78" w="47">
                    <a:moveTo>
                      <a:pt x="47" y="0"/>
                    </a:moveTo>
                    <a:lnTo>
                      <a:pt x="0" y="29"/>
                    </a:lnTo>
                    <a:lnTo>
                      <a:pt x="0" y="78"/>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09" name="Google Shape;309;p16"/>
              <p:cNvSpPr/>
              <p:nvPr/>
            </p:nvSpPr>
            <p:spPr>
              <a:xfrm>
                <a:off x="8994" y="5135"/>
                <a:ext cx="47" cy="81"/>
              </a:xfrm>
              <a:custGeom>
                <a:rect b="b" l="l" r="r" t="t"/>
                <a:pathLst>
                  <a:path extrusionOk="0" h="81" w="47">
                    <a:moveTo>
                      <a:pt x="47" y="0"/>
                    </a:moveTo>
                    <a:lnTo>
                      <a:pt x="0" y="31"/>
                    </a:lnTo>
                    <a:lnTo>
                      <a:pt x="0" y="81"/>
                    </a:lnTo>
                    <a:lnTo>
                      <a:pt x="47" y="50"/>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0" name="Google Shape;310;p16"/>
              <p:cNvSpPr/>
              <p:nvPr/>
            </p:nvSpPr>
            <p:spPr>
              <a:xfrm>
                <a:off x="8994" y="5046"/>
                <a:ext cx="47" cy="80"/>
              </a:xfrm>
              <a:custGeom>
                <a:rect b="b" l="l" r="r" t="t"/>
                <a:pathLst>
                  <a:path extrusionOk="0" h="80" w="47">
                    <a:moveTo>
                      <a:pt x="47" y="0"/>
                    </a:moveTo>
                    <a:lnTo>
                      <a:pt x="0" y="31"/>
                    </a:lnTo>
                    <a:lnTo>
                      <a:pt x="0" y="80"/>
                    </a:lnTo>
                    <a:lnTo>
                      <a:pt x="47" y="4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1" name="Google Shape;311;p16"/>
              <p:cNvSpPr/>
              <p:nvPr/>
            </p:nvSpPr>
            <p:spPr>
              <a:xfrm>
                <a:off x="9069" y="5369"/>
                <a:ext cx="57" cy="80"/>
              </a:xfrm>
              <a:custGeom>
                <a:rect b="b" l="l" r="r" t="t"/>
                <a:pathLst>
                  <a:path extrusionOk="0" h="80" w="57">
                    <a:moveTo>
                      <a:pt x="57" y="0"/>
                    </a:moveTo>
                    <a:lnTo>
                      <a:pt x="0" y="28"/>
                    </a:lnTo>
                    <a:lnTo>
                      <a:pt x="0" y="80"/>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2" name="Google Shape;312;p16"/>
              <p:cNvSpPr/>
              <p:nvPr/>
            </p:nvSpPr>
            <p:spPr>
              <a:xfrm>
                <a:off x="9069" y="5279"/>
                <a:ext cx="57" cy="78"/>
              </a:xfrm>
              <a:custGeom>
                <a:rect b="b" l="l" r="r" t="t"/>
                <a:pathLst>
                  <a:path extrusionOk="0" h="78" w="57">
                    <a:moveTo>
                      <a:pt x="57" y="0"/>
                    </a:moveTo>
                    <a:lnTo>
                      <a:pt x="0" y="28"/>
                    </a:lnTo>
                    <a:lnTo>
                      <a:pt x="0" y="78"/>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3" name="Google Shape;313;p16"/>
              <p:cNvSpPr/>
              <p:nvPr/>
            </p:nvSpPr>
            <p:spPr>
              <a:xfrm>
                <a:off x="9069" y="5187"/>
                <a:ext cx="57" cy="80"/>
              </a:xfrm>
              <a:custGeom>
                <a:rect b="b" l="l" r="r" t="t"/>
                <a:pathLst>
                  <a:path extrusionOk="0" h="80" w="57">
                    <a:moveTo>
                      <a:pt x="57" y="0"/>
                    </a:moveTo>
                    <a:lnTo>
                      <a:pt x="0" y="31"/>
                    </a:lnTo>
                    <a:lnTo>
                      <a:pt x="0" y="80"/>
                    </a:lnTo>
                    <a:lnTo>
                      <a:pt x="57" y="50"/>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4" name="Google Shape;314;p16"/>
              <p:cNvSpPr/>
              <p:nvPr/>
            </p:nvSpPr>
            <p:spPr>
              <a:xfrm>
                <a:off x="9069" y="5098"/>
                <a:ext cx="57" cy="78"/>
              </a:xfrm>
              <a:custGeom>
                <a:rect b="b" l="l" r="r" t="t"/>
                <a:pathLst>
                  <a:path extrusionOk="0" h="78" w="57">
                    <a:moveTo>
                      <a:pt x="57" y="0"/>
                    </a:moveTo>
                    <a:lnTo>
                      <a:pt x="0" y="28"/>
                    </a:lnTo>
                    <a:lnTo>
                      <a:pt x="0" y="78"/>
                    </a:lnTo>
                    <a:lnTo>
                      <a:pt x="57" y="4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5" name="Google Shape;315;p16"/>
              <p:cNvSpPr/>
              <p:nvPr/>
            </p:nvSpPr>
            <p:spPr>
              <a:xfrm>
                <a:off x="9069" y="5006"/>
                <a:ext cx="57" cy="80"/>
              </a:xfrm>
              <a:custGeom>
                <a:rect b="b" l="l" r="r" t="t"/>
                <a:pathLst>
                  <a:path extrusionOk="0" h="80" w="57">
                    <a:moveTo>
                      <a:pt x="57" y="0"/>
                    </a:moveTo>
                    <a:lnTo>
                      <a:pt x="0" y="31"/>
                    </a:lnTo>
                    <a:lnTo>
                      <a:pt x="0" y="80"/>
                    </a:lnTo>
                    <a:lnTo>
                      <a:pt x="57" y="52"/>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6" name="Google Shape;316;p16"/>
              <p:cNvSpPr/>
              <p:nvPr/>
            </p:nvSpPr>
            <p:spPr>
              <a:xfrm>
                <a:off x="8777" y="4964"/>
                <a:ext cx="188" cy="567"/>
              </a:xfrm>
              <a:custGeom>
                <a:rect b="b" l="l" r="r" t="t"/>
                <a:pathLst>
                  <a:path extrusionOk="0" h="567" w="188">
                    <a:moveTo>
                      <a:pt x="0" y="0"/>
                    </a:moveTo>
                    <a:lnTo>
                      <a:pt x="188" y="106"/>
                    </a:lnTo>
                    <a:lnTo>
                      <a:pt x="188" y="567"/>
                    </a:lnTo>
                    <a:lnTo>
                      <a:pt x="0" y="461"/>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7" name="Google Shape;317;p16"/>
              <p:cNvSpPr/>
              <p:nvPr/>
            </p:nvSpPr>
            <p:spPr>
              <a:xfrm>
                <a:off x="8890" y="5406"/>
                <a:ext cx="47" cy="80"/>
              </a:xfrm>
              <a:custGeom>
                <a:rect b="b" l="l" r="r" t="t"/>
                <a:pathLst>
                  <a:path extrusionOk="0" h="80" w="47">
                    <a:moveTo>
                      <a:pt x="0" y="0"/>
                    </a:moveTo>
                    <a:lnTo>
                      <a:pt x="47" y="31"/>
                    </a:lnTo>
                    <a:lnTo>
                      <a:pt x="47"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8" name="Google Shape;318;p16"/>
              <p:cNvSpPr/>
              <p:nvPr/>
            </p:nvSpPr>
            <p:spPr>
              <a:xfrm>
                <a:off x="8890" y="5317"/>
                <a:ext cx="47" cy="80"/>
              </a:xfrm>
              <a:custGeom>
                <a:rect b="b" l="l" r="r" t="t"/>
                <a:pathLst>
                  <a:path extrusionOk="0" h="80" w="47">
                    <a:moveTo>
                      <a:pt x="0" y="0"/>
                    </a:moveTo>
                    <a:lnTo>
                      <a:pt x="47" y="30"/>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19" name="Google Shape;319;p16"/>
              <p:cNvSpPr/>
              <p:nvPr/>
            </p:nvSpPr>
            <p:spPr>
              <a:xfrm>
                <a:off x="8890" y="5227"/>
                <a:ext cx="47" cy="78"/>
              </a:xfrm>
              <a:custGeom>
                <a:rect b="b" l="l" r="r" t="t"/>
                <a:pathLst>
                  <a:path extrusionOk="0" h="78" w="47">
                    <a:moveTo>
                      <a:pt x="0" y="0"/>
                    </a:moveTo>
                    <a:lnTo>
                      <a:pt x="47" y="29"/>
                    </a:lnTo>
                    <a:lnTo>
                      <a:pt x="47"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0" name="Google Shape;320;p16"/>
              <p:cNvSpPr/>
              <p:nvPr/>
            </p:nvSpPr>
            <p:spPr>
              <a:xfrm>
                <a:off x="8890" y="5135"/>
                <a:ext cx="47" cy="81"/>
              </a:xfrm>
              <a:custGeom>
                <a:rect b="b" l="l" r="r" t="t"/>
                <a:pathLst>
                  <a:path extrusionOk="0" h="81" w="47">
                    <a:moveTo>
                      <a:pt x="0" y="0"/>
                    </a:moveTo>
                    <a:lnTo>
                      <a:pt x="47" y="31"/>
                    </a:lnTo>
                    <a:lnTo>
                      <a:pt x="47" y="81"/>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1" name="Google Shape;321;p16"/>
              <p:cNvSpPr/>
              <p:nvPr/>
            </p:nvSpPr>
            <p:spPr>
              <a:xfrm>
                <a:off x="8890" y="5046"/>
                <a:ext cx="47" cy="80"/>
              </a:xfrm>
              <a:custGeom>
                <a:rect b="b" l="l" r="r" t="t"/>
                <a:pathLst>
                  <a:path extrusionOk="0" h="80" w="47">
                    <a:moveTo>
                      <a:pt x="0" y="0"/>
                    </a:moveTo>
                    <a:lnTo>
                      <a:pt x="47" y="31"/>
                    </a:lnTo>
                    <a:lnTo>
                      <a:pt x="47"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2" name="Google Shape;322;p16"/>
              <p:cNvSpPr/>
              <p:nvPr/>
            </p:nvSpPr>
            <p:spPr>
              <a:xfrm>
                <a:off x="8814" y="5369"/>
                <a:ext cx="48" cy="80"/>
              </a:xfrm>
              <a:custGeom>
                <a:rect b="b" l="l" r="r" t="t"/>
                <a:pathLst>
                  <a:path extrusionOk="0" h="80" w="48">
                    <a:moveTo>
                      <a:pt x="0" y="0"/>
                    </a:moveTo>
                    <a:lnTo>
                      <a:pt x="48" y="28"/>
                    </a:lnTo>
                    <a:lnTo>
                      <a:pt x="48" y="80"/>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3" name="Google Shape;323;p16"/>
              <p:cNvSpPr/>
              <p:nvPr/>
            </p:nvSpPr>
            <p:spPr>
              <a:xfrm>
                <a:off x="8814" y="5279"/>
                <a:ext cx="48" cy="78"/>
              </a:xfrm>
              <a:custGeom>
                <a:rect b="b" l="l" r="r" t="t"/>
                <a:pathLst>
                  <a:path extrusionOk="0" h="78" w="48">
                    <a:moveTo>
                      <a:pt x="0" y="0"/>
                    </a:moveTo>
                    <a:lnTo>
                      <a:pt x="48" y="28"/>
                    </a:lnTo>
                    <a:lnTo>
                      <a:pt x="48" y="78"/>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4" name="Google Shape;324;p16"/>
              <p:cNvSpPr/>
              <p:nvPr/>
            </p:nvSpPr>
            <p:spPr>
              <a:xfrm>
                <a:off x="8814" y="5187"/>
                <a:ext cx="48" cy="80"/>
              </a:xfrm>
              <a:custGeom>
                <a:rect b="b" l="l" r="r" t="t"/>
                <a:pathLst>
                  <a:path extrusionOk="0" h="80" w="48">
                    <a:moveTo>
                      <a:pt x="0" y="0"/>
                    </a:moveTo>
                    <a:lnTo>
                      <a:pt x="48" y="31"/>
                    </a:lnTo>
                    <a:lnTo>
                      <a:pt x="48" y="80"/>
                    </a:lnTo>
                    <a:lnTo>
                      <a:pt x="0" y="50"/>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5" name="Google Shape;325;p16"/>
              <p:cNvSpPr/>
              <p:nvPr/>
            </p:nvSpPr>
            <p:spPr>
              <a:xfrm>
                <a:off x="8814" y="5098"/>
                <a:ext cx="48" cy="78"/>
              </a:xfrm>
              <a:custGeom>
                <a:rect b="b" l="l" r="r" t="t"/>
                <a:pathLst>
                  <a:path extrusionOk="0" h="78" w="48">
                    <a:moveTo>
                      <a:pt x="0" y="0"/>
                    </a:moveTo>
                    <a:lnTo>
                      <a:pt x="48" y="28"/>
                    </a:lnTo>
                    <a:lnTo>
                      <a:pt x="48" y="78"/>
                    </a:lnTo>
                    <a:lnTo>
                      <a:pt x="0" y="49"/>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6" name="Google Shape;326;p16"/>
              <p:cNvSpPr/>
              <p:nvPr/>
            </p:nvSpPr>
            <p:spPr>
              <a:xfrm>
                <a:off x="8814" y="5006"/>
                <a:ext cx="48" cy="80"/>
              </a:xfrm>
              <a:custGeom>
                <a:rect b="b" l="l" r="r" t="t"/>
                <a:pathLst>
                  <a:path extrusionOk="0" h="80" w="48">
                    <a:moveTo>
                      <a:pt x="0" y="0"/>
                    </a:moveTo>
                    <a:lnTo>
                      <a:pt x="48" y="31"/>
                    </a:lnTo>
                    <a:lnTo>
                      <a:pt x="48" y="80"/>
                    </a:lnTo>
                    <a:lnTo>
                      <a:pt x="0" y="52"/>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7" name="Google Shape;327;p16"/>
              <p:cNvSpPr/>
              <p:nvPr/>
            </p:nvSpPr>
            <p:spPr>
              <a:xfrm>
                <a:off x="8781" y="4799"/>
                <a:ext cx="191" cy="271"/>
              </a:xfrm>
              <a:custGeom>
                <a:rect b="b" l="l" r="r" t="t"/>
                <a:pathLst>
                  <a:path extrusionOk="0" h="271" w="191">
                    <a:moveTo>
                      <a:pt x="187" y="271"/>
                    </a:moveTo>
                    <a:lnTo>
                      <a:pt x="191" y="0"/>
                    </a:lnTo>
                    <a:lnTo>
                      <a:pt x="0" y="165"/>
                    </a:lnTo>
                    <a:lnTo>
                      <a:pt x="187" y="27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8" name="Google Shape;328;p16"/>
              <p:cNvSpPr/>
              <p:nvPr/>
            </p:nvSpPr>
            <p:spPr>
              <a:xfrm>
                <a:off x="8968" y="4799"/>
                <a:ext cx="186" cy="271"/>
              </a:xfrm>
              <a:custGeom>
                <a:rect b="b" l="l" r="r" t="t"/>
                <a:pathLst>
                  <a:path extrusionOk="0" h="271" w="186">
                    <a:moveTo>
                      <a:pt x="186" y="165"/>
                    </a:moveTo>
                    <a:lnTo>
                      <a:pt x="4" y="0"/>
                    </a:lnTo>
                    <a:lnTo>
                      <a:pt x="0" y="271"/>
                    </a:lnTo>
                    <a:lnTo>
                      <a:pt x="186" y="16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29" name="Google Shape;329;p16"/>
              <p:cNvSpPr/>
              <p:nvPr/>
            </p:nvSpPr>
            <p:spPr>
              <a:xfrm>
                <a:off x="9371" y="4389"/>
                <a:ext cx="377" cy="728"/>
              </a:xfrm>
              <a:custGeom>
                <a:rect b="b" l="l" r="r" t="t"/>
                <a:pathLst>
                  <a:path extrusionOk="0" h="728" w="377">
                    <a:moveTo>
                      <a:pt x="377" y="728"/>
                    </a:moveTo>
                    <a:lnTo>
                      <a:pt x="0" y="513"/>
                    </a:lnTo>
                    <a:lnTo>
                      <a:pt x="0" y="0"/>
                    </a:lnTo>
                    <a:lnTo>
                      <a:pt x="377" y="214"/>
                    </a:lnTo>
                    <a:lnTo>
                      <a:pt x="377" y="72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0" name="Google Shape;330;p16"/>
              <p:cNvSpPr/>
              <p:nvPr/>
            </p:nvSpPr>
            <p:spPr>
              <a:xfrm>
                <a:off x="9408" y="4775"/>
                <a:ext cx="76" cy="144"/>
              </a:xfrm>
              <a:custGeom>
                <a:rect b="b" l="l" r="r" t="t"/>
                <a:pathLst>
                  <a:path extrusionOk="0" h="144" w="76">
                    <a:moveTo>
                      <a:pt x="76" y="144"/>
                    </a:moveTo>
                    <a:lnTo>
                      <a:pt x="0" y="101"/>
                    </a:lnTo>
                    <a:lnTo>
                      <a:pt x="0" y="0"/>
                    </a:lnTo>
                    <a:lnTo>
                      <a:pt x="76" y="43"/>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1" name="Google Shape;331;p16"/>
              <p:cNvSpPr/>
              <p:nvPr/>
            </p:nvSpPr>
            <p:spPr>
              <a:xfrm>
                <a:off x="9408" y="4634"/>
                <a:ext cx="76" cy="144"/>
              </a:xfrm>
              <a:custGeom>
                <a:rect b="b" l="l" r="r" t="t"/>
                <a:pathLst>
                  <a:path extrusionOk="0" h="144" w="76">
                    <a:moveTo>
                      <a:pt x="76" y="144"/>
                    </a:moveTo>
                    <a:lnTo>
                      <a:pt x="0" y="101"/>
                    </a:lnTo>
                    <a:lnTo>
                      <a:pt x="0" y="0"/>
                    </a:lnTo>
                    <a:lnTo>
                      <a:pt x="76" y="42"/>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2" name="Google Shape;332;p16"/>
              <p:cNvSpPr/>
              <p:nvPr/>
            </p:nvSpPr>
            <p:spPr>
              <a:xfrm>
                <a:off x="9408" y="4493"/>
                <a:ext cx="76" cy="143"/>
              </a:xfrm>
              <a:custGeom>
                <a:rect b="b" l="l" r="r" t="t"/>
                <a:pathLst>
                  <a:path extrusionOk="0" h="143" w="76">
                    <a:moveTo>
                      <a:pt x="76" y="143"/>
                    </a:moveTo>
                    <a:lnTo>
                      <a:pt x="0" y="101"/>
                    </a:lnTo>
                    <a:lnTo>
                      <a:pt x="0" y="0"/>
                    </a:lnTo>
                    <a:lnTo>
                      <a:pt x="76" y="42"/>
                    </a:lnTo>
                    <a:lnTo>
                      <a:pt x="76"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3" name="Google Shape;333;p16"/>
              <p:cNvSpPr/>
              <p:nvPr/>
            </p:nvSpPr>
            <p:spPr>
              <a:xfrm>
                <a:off x="9512" y="4832"/>
                <a:ext cx="76" cy="143"/>
              </a:xfrm>
              <a:custGeom>
                <a:rect b="b" l="l" r="r" t="t"/>
                <a:pathLst>
                  <a:path extrusionOk="0" h="143" w="76">
                    <a:moveTo>
                      <a:pt x="76" y="143"/>
                    </a:moveTo>
                    <a:lnTo>
                      <a:pt x="0" y="101"/>
                    </a:lnTo>
                    <a:lnTo>
                      <a:pt x="0" y="0"/>
                    </a:lnTo>
                    <a:lnTo>
                      <a:pt x="76" y="42"/>
                    </a:lnTo>
                    <a:lnTo>
                      <a:pt x="76"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4" name="Google Shape;334;p16"/>
              <p:cNvSpPr/>
              <p:nvPr/>
            </p:nvSpPr>
            <p:spPr>
              <a:xfrm>
                <a:off x="9512" y="4690"/>
                <a:ext cx="76" cy="144"/>
              </a:xfrm>
              <a:custGeom>
                <a:rect b="b" l="l" r="r" t="t"/>
                <a:pathLst>
                  <a:path extrusionOk="0" h="144" w="76">
                    <a:moveTo>
                      <a:pt x="76" y="144"/>
                    </a:moveTo>
                    <a:lnTo>
                      <a:pt x="0" y="102"/>
                    </a:lnTo>
                    <a:lnTo>
                      <a:pt x="0" y="0"/>
                    </a:lnTo>
                    <a:lnTo>
                      <a:pt x="76" y="43"/>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5" name="Google Shape;335;p16"/>
              <p:cNvSpPr/>
              <p:nvPr/>
            </p:nvSpPr>
            <p:spPr>
              <a:xfrm>
                <a:off x="9512" y="4549"/>
                <a:ext cx="76" cy="144"/>
              </a:xfrm>
              <a:custGeom>
                <a:rect b="b" l="l" r="r" t="t"/>
                <a:pathLst>
                  <a:path extrusionOk="0" h="144" w="76">
                    <a:moveTo>
                      <a:pt x="76" y="144"/>
                    </a:moveTo>
                    <a:lnTo>
                      <a:pt x="0" y="101"/>
                    </a:lnTo>
                    <a:lnTo>
                      <a:pt x="0" y="0"/>
                    </a:lnTo>
                    <a:lnTo>
                      <a:pt x="76" y="42"/>
                    </a:lnTo>
                    <a:lnTo>
                      <a:pt x="76"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6" name="Google Shape;336;p16"/>
              <p:cNvSpPr/>
              <p:nvPr/>
            </p:nvSpPr>
            <p:spPr>
              <a:xfrm>
                <a:off x="9616" y="4888"/>
                <a:ext cx="75" cy="144"/>
              </a:xfrm>
              <a:custGeom>
                <a:rect b="b" l="l" r="r" t="t"/>
                <a:pathLst>
                  <a:path extrusionOk="0" h="144" w="75">
                    <a:moveTo>
                      <a:pt x="75" y="144"/>
                    </a:moveTo>
                    <a:lnTo>
                      <a:pt x="0" y="101"/>
                    </a:lnTo>
                    <a:lnTo>
                      <a:pt x="0" y="0"/>
                    </a:lnTo>
                    <a:lnTo>
                      <a:pt x="75" y="43"/>
                    </a:lnTo>
                    <a:lnTo>
                      <a:pt x="75"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7" name="Google Shape;337;p16"/>
              <p:cNvSpPr/>
              <p:nvPr/>
            </p:nvSpPr>
            <p:spPr>
              <a:xfrm>
                <a:off x="9616" y="4747"/>
                <a:ext cx="75" cy="144"/>
              </a:xfrm>
              <a:custGeom>
                <a:rect b="b" l="l" r="r" t="t"/>
                <a:pathLst>
                  <a:path extrusionOk="0" h="144" w="75">
                    <a:moveTo>
                      <a:pt x="75" y="144"/>
                    </a:moveTo>
                    <a:lnTo>
                      <a:pt x="0" y="101"/>
                    </a:lnTo>
                    <a:lnTo>
                      <a:pt x="0" y="0"/>
                    </a:lnTo>
                    <a:lnTo>
                      <a:pt x="75" y="42"/>
                    </a:lnTo>
                    <a:lnTo>
                      <a:pt x="75" y="14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8" name="Google Shape;338;p16"/>
              <p:cNvSpPr/>
              <p:nvPr/>
            </p:nvSpPr>
            <p:spPr>
              <a:xfrm>
                <a:off x="9616" y="4606"/>
                <a:ext cx="75" cy="143"/>
              </a:xfrm>
              <a:custGeom>
                <a:rect b="b" l="l" r="r" t="t"/>
                <a:pathLst>
                  <a:path extrusionOk="0" h="143" w="75">
                    <a:moveTo>
                      <a:pt x="75" y="143"/>
                    </a:moveTo>
                    <a:lnTo>
                      <a:pt x="0" y="101"/>
                    </a:lnTo>
                    <a:lnTo>
                      <a:pt x="0" y="0"/>
                    </a:lnTo>
                    <a:lnTo>
                      <a:pt x="75" y="42"/>
                    </a:lnTo>
                    <a:lnTo>
                      <a:pt x="75" y="14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39" name="Google Shape;339;p16"/>
              <p:cNvSpPr/>
              <p:nvPr/>
            </p:nvSpPr>
            <p:spPr>
              <a:xfrm>
                <a:off x="9748" y="4455"/>
                <a:ext cx="236" cy="662"/>
              </a:xfrm>
              <a:custGeom>
                <a:rect b="b" l="l" r="r" t="t"/>
                <a:pathLst>
                  <a:path extrusionOk="0" h="662" w="236">
                    <a:moveTo>
                      <a:pt x="0" y="662"/>
                    </a:moveTo>
                    <a:lnTo>
                      <a:pt x="236" y="513"/>
                    </a:lnTo>
                    <a:lnTo>
                      <a:pt x="236" y="0"/>
                    </a:lnTo>
                    <a:lnTo>
                      <a:pt x="0" y="148"/>
                    </a:lnTo>
                    <a:lnTo>
                      <a:pt x="0" y="6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grpSp>
        <p:sp>
          <p:nvSpPr>
            <p:cNvPr id="340" name="Google Shape;340;p16"/>
            <p:cNvSpPr/>
            <p:nvPr/>
          </p:nvSpPr>
          <p:spPr>
            <a:xfrm>
              <a:off x="9375" y="4243"/>
              <a:ext cx="613" cy="360"/>
            </a:xfrm>
            <a:custGeom>
              <a:rect b="b" l="l" r="r" t="t"/>
              <a:pathLst>
                <a:path extrusionOk="0" h="360" w="613">
                  <a:moveTo>
                    <a:pt x="0" y="146"/>
                  </a:moveTo>
                  <a:lnTo>
                    <a:pt x="260" y="0"/>
                  </a:lnTo>
                  <a:lnTo>
                    <a:pt x="613" y="214"/>
                  </a:lnTo>
                  <a:lnTo>
                    <a:pt x="378" y="360"/>
                  </a:lnTo>
                  <a:lnTo>
                    <a:pt x="0" y="14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1" name="Google Shape;341;p16"/>
            <p:cNvSpPr/>
            <p:nvPr/>
          </p:nvSpPr>
          <p:spPr>
            <a:xfrm>
              <a:off x="7900" y="3496"/>
              <a:ext cx="254" cy="942"/>
            </a:xfrm>
            <a:custGeom>
              <a:rect b="b" l="l" r="r" t="t"/>
              <a:pathLst>
                <a:path extrusionOk="0" h="942" w="254">
                  <a:moveTo>
                    <a:pt x="254" y="942"/>
                  </a:moveTo>
                  <a:lnTo>
                    <a:pt x="0" y="792"/>
                  </a:lnTo>
                  <a:lnTo>
                    <a:pt x="0" y="0"/>
                  </a:lnTo>
                  <a:lnTo>
                    <a:pt x="254" y="151"/>
                  </a:lnTo>
                  <a:lnTo>
                    <a:pt x="254" y="94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2" name="Google Shape;342;p16"/>
            <p:cNvSpPr/>
            <p:nvPr/>
          </p:nvSpPr>
          <p:spPr>
            <a:xfrm>
              <a:off x="8154" y="3496"/>
              <a:ext cx="246" cy="942"/>
            </a:xfrm>
            <a:custGeom>
              <a:rect b="b" l="l" r="r" t="t"/>
              <a:pathLst>
                <a:path extrusionOk="0" h="942" w="246">
                  <a:moveTo>
                    <a:pt x="246" y="0"/>
                  </a:moveTo>
                  <a:lnTo>
                    <a:pt x="0" y="151"/>
                  </a:lnTo>
                  <a:lnTo>
                    <a:pt x="0" y="942"/>
                  </a:lnTo>
                  <a:lnTo>
                    <a:pt x="246" y="792"/>
                  </a:lnTo>
                  <a:lnTo>
                    <a:pt x="24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3" name="Google Shape;343;p16"/>
            <p:cNvSpPr/>
            <p:nvPr/>
          </p:nvSpPr>
          <p:spPr>
            <a:xfrm>
              <a:off x="8192" y="4241"/>
              <a:ext cx="47" cy="96"/>
            </a:xfrm>
            <a:custGeom>
              <a:rect b="b" l="l" r="r" t="t"/>
              <a:pathLst>
                <a:path extrusionOk="0" h="96" w="47">
                  <a:moveTo>
                    <a:pt x="47" y="0"/>
                  </a:moveTo>
                  <a:lnTo>
                    <a:pt x="0" y="30"/>
                  </a:lnTo>
                  <a:lnTo>
                    <a:pt x="0" y="96"/>
                  </a:lnTo>
                  <a:lnTo>
                    <a:pt x="47" y="66"/>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4" name="Google Shape;344;p16"/>
            <p:cNvSpPr/>
            <p:nvPr/>
          </p:nvSpPr>
          <p:spPr>
            <a:xfrm>
              <a:off x="8192" y="4153"/>
              <a:ext cx="47" cy="97"/>
            </a:xfrm>
            <a:custGeom>
              <a:rect b="b" l="l" r="r" t="t"/>
              <a:pathLst>
                <a:path extrusionOk="0" h="97" w="47">
                  <a:moveTo>
                    <a:pt x="47" y="0"/>
                  </a:moveTo>
                  <a:lnTo>
                    <a:pt x="0" y="31"/>
                  </a:lnTo>
                  <a:lnTo>
                    <a:pt x="0" y="97"/>
                  </a:lnTo>
                  <a:lnTo>
                    <a:pt x="47" y="66"/>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5" name="Google Shape;345;p16"/>
            <p:cNvSpPr/>
            <p:nvPr/>
          </p:nvSpPr>
          <p:spPr>
            <a:xfrm>
              <a:off x="8192" y="4064"/>
              <a:ext cx="47" cy="99"/>
            </a:xfrm>
            <a:custGeom>
              <a:rect b="b" l="l" r="r" t="t"/>
              <a:pathLst>
                <a:path extrusionOk="0" h="99" w="47">
                  <a:moveTo>
                    <a:pt x="47" y="0"/>
                  </a:moveTo>
                  <a:lnTo>
                    <a:pt x="0" y="31"/>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6" name="Google Shape;346;p16"/>
            <p:cNvSpPr/>
            <p:nvPr/>
          </p:nvSpPr>
          <p:spPr>
            <a:xfrm>
              <a:off x="8192" y="3977"/>
              <a:ext cx="47" cy="99"/>
            </a:xfrm>
            <a:custGeom>
              <a:rect b="b" l="l" r="r" t="t"/>
              <a:pathLst>
                <a:path extrusionOk="0" h="99" w="47">
                  <a:moveTo>
                    <a:pt x="47" y="0"/>
                  </a:moveTo>
                  <a:lnTo>
                    <a:pt x="0" y="30"/>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7" name="Google Shape;347;p16"/>
            <p:cNvSpPr/>
            <p:nvPr/>
          </p:nvSpPr>
          <p:spPr>
            <a:xfrm>
              <a:off x="8192" y="3890"/>
              <a:ext cx="47" cy="99"/>
            </a:xfrm>
            <a:custGeom>
              <a:rect b="b" l="l" r="r" t="t"/>
              <a:pathLst>
                <a:path extrusionOk="0" h="99" w="47">
                  <a:moveTo>
                    <a:pt x="47" y="0"/>
                  </a:moveTo>
                  <a:lnTo>
                    <a:pt x="0" y="30"/>
                  </a:lnTo>
                  <a:lnTo>
                    <a:pt x="0" y="99"/>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8" name="Google Shape;348;p16"/>
            <p:cNvSpPr/>
            <p:nvPr/>
          </p:nvSpPr>
          <p:spPr>
            <a:xfrm>
              <a:off x="8192" y="3803"/>
              <a:ext cx="47" cy="98"/>
            </a:xfrm>
            <a:custGeom>
              <a:rect b="b" l="l" r="r" t="t"/>
              <a:pathLst>
                <a:path extrusionOk="0" h="98" w="47">
                  <a:moveTo>
                    <a:pt x="47" y="0"/>
                  </a:moveTo>
                  <a:lnTo>
                    <a:pt x="0" y="30"/>
                  </a:lnTo>
                  <a:lnTo>
                    <a:pt x="0" y="98"/>
                  </a:lnTo>
                  <a:lnTo>
                    <a:pt x="47" y="68"/>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49" name="Google Shape;349;p16"/>
            <p:cNvSpPr/>
            <p:nvPr/>
          </p:nvSpPr>
          <p:spPr>
            <a:xfrm>
              <a:off x="8192" y="3715"/>
              <a:ext cx="47" cy="99"/>
            </a:xfrm>
            <a:custGeom>
              <a:rect b="b" l="l" r="r" t="t"/>
              <a:pathLst>
                <a:path extrusionOk="0" h="99" w="47">
                  <a:moveTo>
                    <a:pt x="47" y="0"/>
                  </a:moveTo>
                  <a:lnTo>
                    <a:pt x="0" y="31"/>
                  </a:lnTo>
                  <a:lnTo>
                    <a:pt x="0" y="99"/>
                  </a:lnTo>
                  <a:lnTo>
                    <a:pt x="47" y="69"/>
                  </a:lnTo>
                  <a:lnTo>
                    <a:pt x="4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0" name="Google Shape;350;p16"/>
            <p:cNvSpPr/>
            <p:nvPr/>
          </p:nvSpPr>
          <p:spPr>
            <a:xfrm>
              <a:off x="8258" y="4198"/>
              <a:ext cx="57" cy="170"/>
            </a:xfrm>
            <a:custGeom>
              <a:rect b="b" l="l" r="r" t="t"/>
              <a:pathLst>
                <a:path extrusionOk="0" h="170" w="57">
                  <a:moveTo>
                    <a:pt x="57" y="0"/>
                  </a:moveTo>
                  <a:lnTo>
                    <a:pt x="0" y="31"/>
                  </a:lnTo>
                  <a:lnTo>
                    <a:pt x="0" y="170"/>
                  </a:lnTo>
                  <a:lnTo>
                    <a:pt x="57" y="13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1" name="Google Shape;351;p16"/>
            <p:cNvSpPr/>
            <p:nvPr/>
          </p:nvSpPr>
          <p:spPr>
            <a:xfrm>
              <a:off x="8258" y="4111"/>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2" name="Google Shape;352;p16"/>
            <p:cNvSpPr/>
            <p:nvPr/>
          </p:nvSpPr>
          <p:spPr>
            <a:xfrm>
              <a:off x="8258" y="4024"/>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3" name="Google Shape;353;p16"/>
            <p:cNvSpPr/>
            <p:nvPr/>
          </p:nvSpPr>
          <p:spPr>
            <a:xfrm>
              <a:off x="8258" y="3937"/>
              <a:ext cx="57" cy="96"/>
            </a:xfrm>
            <a:custGeom>
              <a:rect b="b" l="l" r="r" t="t"/>
              <a:pathLst>
                <a:path extrusionOk="0" h="96" w="57">
                  <a:moveTo>
                    <a:pt x="57" y="0"/>
                  </a:moveTo>
                  <a:lnTo>
                    <a:pt x="0" y="30"/>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4" name="Google Shape;354;p16"/>
            <p:cNvSpPr/>
            <p:nvPr/>
          </p:nvSpPr>
          <p:spPr>
            <a:xfrm>
              <a:off x="8258" y="3850"/>
              <a:ext cx="57" cy="96"/>
            </a:xfrm>
            <a:custGeom>
              <a:rect b="b" l="l" r="r" t="t"/>
              <a:pathLst>
                <a:path extrusionOk="0" h="96" w="57">
                  <a:moveTo>
                    <a:pt x="57" y="0"/>
                  </a:moveTo>
                  <a:lnTo>
                    <a:pt x="0" y="30"/>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5" name="Google Shape;355;p16"/>
            <p:cNvSpPr/>
            <p:nvPr/>
          </p:nvSpPr>
          <p:spPr>
            <a:xfrm>
              <a:off x="8258" y="3763"/>
              <a:ext cx="57" cy="96"/>
            </a:xfrm>
            <a:custGeom>
              <a:rect b="b" l="l" r="r" t="t"/>
              <a:pathLst>
                <a:path extrusionOk="0" h="96" w="57">
                  <a:moveTo>
                    <a:pt x="57" y="0"/>
                  </a:moveTo>
                  <a:lnTo>
                    <a:pt x="0" y="30"/>
                  </a:lnTo>
                  <a:lnTo>
                    <a:pt x="0" y="96"/>
                  </a:lnTo>
                  <a:lnTo>
                    <a:pt x="57" y="65"/>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6" name="Google Shape;356;p16"/>
            <p:cNvSpPr/>
            <p:nvPr/>
          </p:nvSpPr>
          <p:spPr>
            <a:xfrm>
              <a:off x="8258" y="3673"/>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7" name="Google Shape;357;p16"/>
            <p:cNvSpPr/>
            <p:nvPr/>
          </p:nvSpPr>
          <p:spPr>
            <a:xfrm>
              <a:off x="8324" y="4158"/>
              <a:ext cx="57" cy="97"/>
            </a:xfrm>
            <a:custGeom>
              <a:rect b="b" l="l" r="r" t="t"/>
              <a:pathLst>
                <a:path extrusionOk="0" h="97" w="57">
                  <a:moveTo>
                    <a:pt x="57" y="0"/>
                  </a:moveTo>
                  <a:lnTo>
                    <a:pt x="0" y="31"/>
                  </a:lnTo>
                  <a:lnTo>
                    <a:pt x="0" y="97"/>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8" name="Google Shape;358;p16"/>
            <p:cNvSpPr/>
            <p:nvPr/>
          </p:nvSpPr>
          <p:spPr>
            <a:xfrm>
              <a:off x="8324" y="4071"/>
              <a:ext cx="57" cy="97"/>
            </a:xfrm>
            <a:custGeom>
              <a:rect b="b" l="l" r="r" t="t"/>
              <a:pathLst>
                <a:path extrusionOk="0" h="97" w="57">
                  <a:moveTo>
                    <a:pt x="57" y="0"/>
                  </a:moveTo>
                  <a:lnTo>
                    <a:pt x="0" y="31"/>
                  </a:lnTo>
                  <a:lnTo>
                    <a:pt x="0" y="97"/>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9" name="Google Shape;359;p16"/>
            <p:cNvSpPr/>
            <p:nvPr/>
          </p:nvSpPr>
          <p:spPr>
            <a:xfrm>
              <a:off x="8324" y="3984"/>
              <a:ext cx="57" cy="96"/>
            </a:xfrm>
            <a:custGeom>
              <a:rect b="b" l="l" r="r" t="t"/>
              <a:pathLst>
                <a:path extrusionOk="0" h="96" w="57">
                  <a:moveTo>
                    <a:pt x="57" y="0"/>
                  </a:moveTo>
                  <a:lnTo>
                    <a:pt x="0" y="28"/>
                  </a:lnTo>
                  <a:lnTo>
                    <a:pt x="0" y="96"/>
                  </a:lnTo>
                  <a:lnTo>
                    <a:pt x="57" y="66"/>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0" name="Google Shape;360;p16"/>
            <p:cNvSpPr/>
            <p:nvPr/>
          </p:nvSpPr>
          <p:spPr>
            <a:xfrm>
              <a:off x="8324" y="3894"/>
              <a:ext cx="57" cy="99"/>
            </a:xfrm>
            <a:custGeom>
              <a:rect b="b" l="l" r="r" t="t"/>
              <a:pathLst>
                <a:path extrusionOk="0" h="99" w="57">
                  <a:moveTo>
                    <a:pt x="57" y="0"/>
                  </a:moveTo>
                  <a:lnTo>
                    <a:pt x="0" y="31"/>
                  </a:lnTo>
                  <a:lnTo>
                    <a:pt x="0" y="99"/>
                  </a:lnTo>
                  <a:lnTo>
                    <a:pt x="57" y="6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1" name="Google Shape;361;p16"/>
            <p:cNvSpPr/>
            <p:nvPr/>
          </p:nvSpPr>
          <p:spPr>
            <a:xfrm>
              <a:off x="8324" y="3807"/>
              <a:ext cx="57" cy="99"/>
            </a:xfrm>
            <a:custGeom>
              <a:rect b="b" l="l" r="r" t="t"/>
              <a:pathLst>
                <a:path extrusionOk="0" h="99" w="57">
                  <a:moveTo>
                    <a:pt x="57" y="0"/>
                  </a:moveTo>
                  <a:lnTo>
                    <a:pt x="0" y="31"/>
                  </a:lnTo>
                  <a:lnTo>
                    <a:pt x="0" y="99"/>
                  </a:lnTo>
                  <a:lnTo>
                    <a:pt x="57" y="69"/>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2" name="Google Shape;362;p16"/>
            <p:cNvSpPr/>
            <p:nvPr/>
          </p:nvSpPr>
          <p:spPr>
            <a:xfrm>
              <a:off x="8324" y="3720"/>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3" name="Google Shape;363;p16"/>
            <p:cNvSpPr/>
            <p:nvPr/>
          </p:nvSpPr>
          <p:spPr>
            <a:xfrm>
              <a:off x="8324" y="3633"/>
              <a:ext cx="57" cy="99"/>
            </a:xfrm>
            <a:custGeom>
              <a:rect b="b" l="l" r="r" t="t"/>
              <a:pathLst>
                <a:path extrusionOk="0" h="99" w="57">
                  <a:moveTo>
                    <a:pt x="57" y="0"/>
                  </a:moveTo>
                  <a:lnTo>
                    <a:pt x="0" y="31"/>
                  </a:lnTo>
                  <a:lnTo>
                    <a:pt x="0" y="99"/>
                  </a:lnTo>
                  <a:lnTo>
                    <a:pt x="57" y="68"/>
                  </a:lnTo>
                  <a:lnTo>
                    <a:pt x="57"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4" name="Google Shape;364;p16"/>
            <p:cNvSpPr/>
            <p:nvPr/>
          </p:nvSpPr>
          <p:spPr>
            <a:xfrm>
              <a:off x="7905" y="3341"/>
              <a:ext cx="509" cy="306"/>
            </a:xfrm>
            <a:custGeom>
              <a:rect b="b" l="l" r="r" t="t"/>
              <a:pathLst>
                <a:path extrusionOk="0" h="306" w="509">
                  <a:moveTo>
                    <a:pt x="0" y="155"/>
                  </a:moveTo>
                  <a:lnTo>
                    <a:pt x="264" y="0"/>
                  </a:lnTo>
                  <a:lnTo>
                    <a:pt x="509" y="155"/>
                  </a:lnTo>
                  <a:lnTo>
                    <a:pt x="259" y="306"/>
                  </a:lnTo>
                  <a:lnTo>
                    <a:pt x="0" y="155"/>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5" name="Google Shape;365;p16"/>
            <p:cNvSpPr/>
            <p:nvPr/>
          </p:nvSpPr>
          <p:spPr>
            <a:xfrm>
              <a:off x="7975" y="2978"/>
              <a:ext cx="179" cy="622"/>
            </a:xfrm>
            <a:custGeom>
              <a:rect b="b" l="l" r="r" t="t"/>
              <a:pathLst>
                <a:path extrusionOk="0" h="622" w="179">
                  <a:moveTo>
                    <a:pt x="179" y="622"/>
                  </a:moveTo>
                  <a:lnTo>
                    <a:pt x="0" y="523"/>
                  </a:lnTo>
                  <a:lnTo>
                    <a:pt x="0" y="0"/>
                  </a:lnTo>
                  <a:lnTo>
                    <a:pt x="179" y="102"/>
                  </a:lnTo>
                  <a:lnTo>
                    <a:pt x="179" y="62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6" name="Google Shape;366;p16"/>
            <p:cNvSpPr/>
            <p:nvPr/>
          </p:nvSpPr>
          <p:spPr>
            <a:xfrm>
              <a:off x="8154" y="2978"/>
              <a:ext cx="170" cy="622"/>
            </a:xfrm>
            <a:custGeom>
              <a:rect b="b" l="l" r="r" t="t"/>
              <a:pathLst>
                <a:path extrusionOk="0" h="622" w="170">
                  <a:moveTo>
                    <a:pt x="170" y="0"/>
                  </a:moveTo>
                  <a:lnTo>
                    <a:pt x="0" y="102"/>
                  </a:lnTo>
                  <a:lnTo>
                    <a:pt x="0" y="622"/>
                  </a:lnTo>
                  <a:lnTo>
                    <a:pt x="170" y="523"/>
                  </a:lnTo>
                  <a:lnTo>
                    <a:pt x="17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7" name="Google Shape;367;p16"/>
            <p:cNvSpPr/>
            <p:nvPr/>
          </p:nvSpPr>
          <p:spPr>
            <a:xfrm>
              <a:off x="7980" y="2884"/>
              <a:ext cx="349" cy="196"/>
            </a:xfrm>
            <a:custGeom>
              <a:rect b="b" l="l" r="r" t="t"/>
              <a:pathLst>
                <a:path extrusionOk="0" h="196" w="349">
                  <a:moveTo>
                    <a:pt x="0" y="94"/>
                  </a:moveTo>
                  <a:lnTo>
                    <a:pt x="174" y="0"/>
                  </a:lnTo>
                  <a:lnTo>
                    <a:pt x="349" y="94"/>
                  </a:lnTo>
                  <a:lnTo>
                    <a:pt x="179" y="196"/>
                  </a:lnTo>
                  <a:lnTo>
                    <a:pt x="0" y="94"/>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8" name="Google Shape;368;p16"/>
            <p:cNvSpPr/>
            <p:nvPr/>
          </p:nvSpPr>
          <p:spPr>
            <a:xfrm>
              <a:off x="8117" y="2839"/>
              <a:ext cx="37" cy="160"/>
            </a:xfrm>
            <a:custGeom>
              <a:rect b="b" l="l" r="r" t="t"/>
              <a:pathLst>
                <a:path extrusionOk="0" h="160" w="37">
                  <a:moveTo>
                    <a:pt x="37" y="160"/>
                  </a:moveTo>
                  <a:lnTo>
                    <a:pt x="0" y="142"/>
                  </a:lnTo>
                  <a:lnTo>
                    <a:pt x="0" y="0"/>
                  </a:lnTo>
                  <a:lnTo>
                    <a:pt x="37" y="19"/>
                  </a:lnTo>
                  <a:lnTo>
                    <a:pt x="37" y="16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69" name="Google Shape;369;p16"/>
            <p:cNvSpPr/>
            <p:nvPr/>
          </p:nvSpPr>
          <p:spPr>
            <a:xfrm>
              <a:off x="8154" y="2830"/>
              <a:ext cx="48" cy="169"/>
            </a:xfrm>
            <a:custGeom>
              <a:rect b="b" l="l" r="r" t="t"/>
              <a:pathLst>
                <a:path extrusionOk="0" h="169" w="48">
                  <a:moveTo>
                    <a:pt x="48" y="0"/>
                  </a:moveTo>
                  <a:lnTo>
                    <a:pt x="0" y="28"/>
                  </a:lnTo>
                  <a:lnTo>
                    <a:pt x="0" y="169"/>
                  </a:lnTo>
                  <a:lnTo>
                    <a:pt x="48" y="141"/>
                  </a:lnTo>
                  <a:lnTo>
                    <a:pt x="4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0" name="Google Shape;370;p16"/>
            <p:cNvSpPr/>
            <p:nvPr/>
          </p:nvSpPr>
          <p:spPr>
            <a:xfrm>
              <a:off x="8121" y="2816"/>
              <a:ext cx="85" cy="42"/>
            </a:xfrm>
            <a:custGeom>
              <a:rect b="b" l="l" r="r" t="t"/>
              <a:pathLst>
                <a:path extrusionOk="0" h="42" w="85">
                  <a:moveTo>
                    <a:pt x="0" y="23"/>
                  </a:moveTo>
                  <a:lnTo>
                    <a:pt x="50" y="0"/>
                  </a:lnTo>
                  <a:lnTo>
                    <a:pt x="85" y="14"/>
                  </a:lnTo>
                  <a:lnTo>
                    <a:pt x="38" y="42"/>
                  </a:lnTo>
                  <a:lnTo>
                    <a:pt x="0" y="23"/>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1" name="Google Shape;371;p16"/>
            <p:cNvSpPr/>
            <p:nvPr/>
          </p:nvSpPr>
          <p:spPr>
            <a:xfrm>
              <a:off x="7626" y="4504"/>
              <a:ext cx="208" cy="924"/>
            </a:xfrm>
            <a:custGeom>
              <a:rect b="b" l="l" r="r" t="t"/>
              <a:pathLst>
                <a:path extrusionOk="0" h="924" w="208">
                  <a:moveTo>
                    <a:pt x="208" y="0"/>
                  </a:moveTo>
                  <a:lnTo>
                    <a:pt x="116" y="50"/>
                  </a:lnTo>
                  <a:lnTo>
                    <a:pt x="0" y="540"/>
                  </a:lnTo>
                  <a:lnTo>
                    <a:pt x="0" y="924"/>
                  </a:lnTo>
                  <a:lnTo>
                    <a:pt x="208" y="810"/>
                  </a:lnTo>
                  <a:lnTo>
                    <a:pt x="20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2" name="Google Shape;372;p16"/>
            <p:cNvSpPr/>
            <p:nvPr/>
          </p:nvSpPr>
          <p:spPr>
            <a:xfrm>
              <a:off x="7306" y="4396"/>
              <a:ext cx="438" cy="1032"/>
            </a:xfrm>
            <a:custGeom>
              <a:rect b="b" l="l" r="r" t="t"/>
              <a:pathLst>
                <a:path extrusionOk="0" h="1032" w="438">
                  <a:moveTo>
                    <a:pt x="115" y="0"/>
                  </a:moveTo>
                  <a:lnTo>
                    <a:pt x="438" y="158"/>
                  </a:lnTo>
                  <a:lnTo>
                    <a:pt x="320" y="648"/>
                  </a:lnTo>
                  <a:lnTo>
                    <a:pt x="320" y="1032"/>
                  </a:lnTo>
                  <a:lnTo>
                    <a:pt x="0" y="862"/>
                  </a:lnTo>
                  <a:lnTo>
                    <a:pt x="0" y="511"/>
                  </a:lnTo>
                  <a:lnTo>
                    <a:pt x="115"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3" name="Google Shape;373;p16"/>
            <p:cNvSpPr/>
            <p:nvPr/>
          </p:nvSpPr>
          <p:spPr>
            <a:xfrm>
              <a:off x="7426" y="4342"/>
              <a:ext cx="417" cy="212"/>
            </a:xfrm>
            <a:custGeom>
              <a:rect b="b" l="l" r="r" t="t"/>
              <a:pathLst>
                <a:path extrusionOk="0" h="212" w="417">
                  <a:moveTo>
                    <a:pt x="417" y="162"/>
                  </a:moveTo>
                  <a:lnTo>
                    <a:pt x="325" y="212"/>
                  </a:lnTo>
                  <a:lnTo>
                    <a:pt x="0" y="54"/>
                  </a:lnTo>
                  <a:lnTo>
                    <a:pt x="94" y="0"/>
                  </a:lnTo>
                  <a:lnTo>
                    <a:pt x="417" y="16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4" name="Google Shape;374;p16"/>
            <p:cNvSpPr/>
            <p:nvPr/>
          </p:nvSpPr>
          <p:spPr>
            <a:xfrm>
              <a:off x="7626" y="5258"/>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5" name="Google Shape;375;p16"/>
            <p:cNvSpPr/>
            <p:nvPr/>
          </p:nvSpPr>
          <p:spPr>
            <a:xfrm>
              <a:off x="7626" y="5201"/>
              <a:ext cx="66" cy="76"/>
            </a:xfrm>
            <a:custGeom>
              <a:rect b="b" l="l" r="r" t="t"/>
              <a:pathLst>
                <a:path extrusionOk="0" h="76" w="66">
                  <a:moveTo>
                    <a:pt x="66" y="0"/>
                  </a:moveTo>
                  <a:lnTo>
                    <a:pt x="0" y="38"/>
                  </a:lnTo>
                  <a:lnTo>
                    <a:pt x="0" y="76"/>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6" name="Google Shape;376;p16"/>
            <p:cNvSpPr/>
            <p:nvPr/>
          </p:nvSpPr>
          <p:spPr>
            <a:xfrm>
              <a:off x="7626" y="5145"/>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7" name="Google Shape;377;p16"/>
            <p:cNvSpPr/>
            <p:nvPr/>
          </p:nvSpPr>
          <p:spPr>
            <a:xfrm>
              <a:off x="7711" y="5211"/>
              <a:ext cx="66" cy="75"/>
            </a:xfrm>
            <a:custGeom>
              <a:rect b="b" l="l" r="r" t="t"/>
              <a:pathLst>
                <a:path extrusionOk="0" h="75" w="66">
                  <a:moveTo>
                    <a:pt x="66" y="0"/>
                  </a:moveTo>
                  <a:lnTo>
                    <a:pt x="0" y="38"/>
                  </a:lnTo>
                  <a:lnTo>
                    <a:pt x="0" y="75"/>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8" name="Google Shape;378;p16"/>
            <p:cNvSpPr/>
            <p:nvPr/>
          </p:nvSpPr>
          <p:spPr>
            <a:xfrm>
              <a:off x="7711" y="5154"/>
              <a:ext cx="66" cy="76"/>
            </a:xfrm>
            <a:custGeom>
              <a:rect b="b" l="l" r="r" t="t"/>
              <a:pathLst>
                <a:path extrusionOk="0" h="76" w="66">
                  <a:moveTo>
                    <a:pt x="66" y="0"/>
                  </a:moveTo>
                  <a:lnTo>
                    <a:pt x="0" y="38"/>
                  </a:lnTo>
                  <a:lnTo>
                    <a:pt x="0" y="76"/>
                  </a:lnTo>
                  <a:lnTo>
                    <a:pt x="66" y="38"/>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79" name="Google Shape;379;p16"/>
            <p:cNvSpPr/>
            <p:nvPr/>
          </p:nvSpPr>
          <p:spPr>
            <a:xfrm>
              <a:off x="7711" y="5098"/>
              <a:ext cx="66" cy="75"/>
            </a:xfrm>
            <a:custGeom>
              <a:rect b="b" l="l" r="r" t="t"/>
              <a:pathLst>
                <a:path extrusionOk="0" h="75" w="66">
                  <a:moveTo>
                    <a:pt x="66" y="0"/>
                  </a:moveTo>
                  <a:lnTo>
                    <a:pt x="0" y="37"/>
                  </a:lnTo>
                  <a:lnTo>
                    <a:pt x="0" y="75"/>
                  </a:lnTo>
                  <a:lnTo>
                    <a:pt x="66" y="37"/>
                  </a:lnTo>
                  <a:lnTo>
                    <a:pt x="66"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0" name="Google Shape;380;p16"/>
            <p:cNvSpPr/>
            <p:nvPr/>
          </p:nvSpPr>
          <p:spPr>
            <a:xfrm>
              <a:off x="7560" y="5258"/>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1" name="Google Shape;381;p16"/>
            <p:cNvSpPr/>
            <p:nvPr/>
          </p:nvSpPr>
          <p:spPr>
            <a:xfrm>
              <a:off x="7560" y="5201"/>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2" name="Google Shape;382;p16"/>
            <p:cNvSpPr/>
            <p:nvPr/>
          </p:nvSpPr>
          <p:spPr>
            <a:xfrm>
              <a:off x="7560" y="5145"/>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3" name="Google Shape;383;p16"/>
            <p:cNvSpPr/>
            <p:nvPr/>
          </p:nvSpPr>
          <p:spPr>
            <a:xfrm>
              <a:off x="7476" y="5211"/>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4" name="Google Shape;384;p16"/>
            <p:cNvSpPr/>
            <p:nvPr/>
          </p:nvSpPr>
          <p:spPr>
            <a:xfrm>
              <a:off x="7476" y="5154"/>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5" name="Google Shape;385;p16"/>
            <p:cNvSpPr/>
            <p:nvPr/>
          </p:nvSpPr>
          <p:spPr>
            <a:xfrm>
              <a:off x="7476" y="5098"/>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6" name="Google Shape;386;p16"/>
            <p:cNvSpPr/>
            <p:nvPr/>
          </p:nvSpPr>
          <p:spPr>
            <a:xfrm>
              <a:off x="7306" y="5117"/>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7" name="Google Shape;387;p16"/>
            <p:cNvSpPr/>
            <p:nvPr/>
          </p:nvSpPr>
          <p:spPr>
            <a:xfrm>
              <a:off x="7306" y="5060"/>
              <a:ext cx="66" cy="75"/>
            </a:xfrm>
            <a:custGeom>
              <a:rect b="b" l="l" r="r" t="t"/>
              <a:pathLst>
                <a:path extrusionOk="0" h="75" w="66">
                  <a:moveTo>
                    <a:pt x="0" y="0"/>
                  </a:moveTo>
                  <a:lnTo>
                    <a:pt x="66" y="38"/>
                  </a:lnTo>
                  <a:lnTo>
                    <a:pt x="66" y="75"/>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8" name="Google Shape;388;p16"/>
            <p:cNvSpPr/>
            <p:nvPr/>
          </p:nvSpPr>
          <p:spPr>
            <a:xfrm>
              <a:off x="7306" y="5004"/>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89" name="Google Shape;389;p16"/>
            <p:cNvSpPr/>
            <p:nvPr/>
          </p:nvSpPr>
          <p:spPr>
            <a:xfrm>
              <a:off x="7391" y="5164"/>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0" name="Google Shape;390;p16"/>
            <p:cNvSpPr/>
            <p:nvPr/>
          </p:nvSpPr>
          <p:spPr>
            <a:xfrm>
              <a:off x="7391" y="5107"/>
              <a:ext cx="66" cy="76"/>
            </a:xfrm>
            <a:custGeom>
              <a:rect b="b" l="l" r="r" t="t"/>
              <a:pathLst>
                <a:path extrusionOk="0" h="76" w="66">
                  <a:moveTo>
                    <a:pt x="0" y="0"/>
                  </a:moveTo>
                  <a:lnTo>
                    <a:pt x="66" y="38"/>
                  </a:lnTo>
                  <a:lnTo>
                    <a:pt x="66" y="76"/>
                  </a:lnTo>
                  <a:lnTo>
                    <a:pt x="0" y="38"/>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1" name="Google Shape;391;p16"/>
            <p:cNvSpPr/>
            <p:nvPr/>
          </p:nvSpPr>
          <p:spPr>
            <a:xfrm>
              <a:off x="7391" y="5051"/>
              <a:ext cx="66" cy="75"/>
            </a:xfrm>
            <a:custGeom>
              <a:rect b="b" l="l" r="r" t="t"/>
              <a:pathLst>
                <a:path extrusionOk="0" h="75" w="66">
                  <a:moveTo>
                    <a:pt x="0" y="0"/>
                  </a:moveTo>
                  <a:lnTo>
                    <a:pt x="66" y="37"/>
                  </a:lnTo>
                  <a:lnTo>
                    <a:pt x="66" y="75"/>
                  </a:lnTo>
                  <a:lnTo>
                    <a:pt x="0" y="37"/>
                  </a:lnTo>
                  <a:lnTo>
                    <a:pt x="0"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2" name="Google Shape;392;p16"/>
            <p:cNvSpPr/>
            <p:nvPr/>
          </p:nvSpPr>
          <p:spPr>
            <a:xfrm>
              <a:off x="7787" y="4796"/>
              <a:ext cx="28" cy="142"/>
            </a:xfrm>
            <a:custGeom>
              <a:rect b="b" l="l" r="r" t="t"/>
              <a:pathLst>
                <a:path extrusionOk="0" h="142" w="28">
                  <a:moveTo>
                    <a:pt x="28" y="0"/>
                  </a:moveTo>
                  <a:lnTo>
                    <a:pt x="0" y="19"/>
                  </a:lnTo>
                  <a:lnTo>
                    <a:pt x="0" y="142"/>
                  </a:lnTo>
                  <a:lnTo>
                    <a:pt x="28" y="123"/>
                  </a:lnTo>
                  <a:lnTo>
                    <a:pt x="2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3" name="Google Shape;393;p16"/>
            <p:cNvSpPr/>
            <p:nvPr/>
          </p:nvSpPr>
          <p:spPr>
            <a:xfrm>
              <a:off x="7787" y="4608"/>
              <a:ext cx="28" cy="141"/>
            </a:xfrm>
            <a:custGeom>
              <a:rect b="b" l="l" r="r" t="t"/>
              <a:pathLst>
                <a:path extrusionOk="0" h="141" w="28">
                  <a:moveTo>
                    <a:pt x="28" y="0"/>
                  </a:moveTo>
                  <a:lnTo>
                    <a:pt x="0" y="19"/>
                  </a:lnTo>
                  <a:lnTo>
                    <a:pt x="0" y="141"/>
                  </a:lnTo>
                  <a:lnTo>
                    <a:pt x="28" y="122"/>
                  </a:lnTo>
                  <a:lnTo>
                    <a:pt x="28" y="0"/>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4" name="Google Shape;394;p16"/>
            <p:cNvSpPr/>
            <p:nvPr/>
          </p:nvSpPr>
          <p:spPr>
            <a:xfrm>
              <a:off x="7702" y="5103"/>
              <a:ext cx="283" cy="541"/>
            </a:xfrm>
            <a:custGeom>
              <a:rect b="b" l="l" r="r" t="t"/>
              <a:pathLst>
                <a:path extrusionOk="0" h="541" w="283">
                  <a:moveTo>
                    <a:pt x="283" y="541"/>
                  </a:moveTo>
                  <a:lnTo>
                    <a:pt x="0" y="381"/>
                  </a:lnTo>
                  <a:lnTo>
                    <a:pt x="0" y="0"/>
                  </a:lnTo>
                  <a:lnTo>
                    <a:pt x="283" y="160"/>
                  </a:lnTo>
                  <a:lnTo>
                    <a:pt x="283" y="541"/>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5" name="Google Shape;395;p16"/>
            <p:cNvSpPr/>
            <p:nvPr/>
          </p:nvSpPr>
          <p:spPr>
            <a:xfrm>
              <a:off x="7730" y="5390"/>
              <a:ext cx="57" cy="108"/>
            </a:xfrm>
            <a:custGeom>
              <a:rect b="b" l="l" r="r" t="t"/>
              <a:pathLst>
                <a:path extrusionOk="0" h="108" w="57">
                  <a:moveTo>
                    <a:pt x="57" y="108"/>
                  </a:moveTo>
                  <a:lnTo>
                    <a:pt x="0" y="75"/>
                  </a:lnTo>
                  <a:lnTo>
                    <a:pt x="0" y="0"/>
                  </a:lnTo>
                  <a:lnTo>
                    <a:pt x="57" y="30"/>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6" name="Google Shape;396;p16"/>
            <p:cNvSpPr/>
            <p:nvPr/>
          </p:nvSpPr>
          <p:spPr>
            <a:xfrm>
              <a:off x="7730" y="5284"/>
              <a:ext cx="57" cy="108"/>
            </a:xfrm>
            <a:custGeom>
              <a:rect b="b" l="l" r="r" t="t"/>
              <a:pathLst>
                <a:path extrusionOk="0" h="108" w="57">
                  <a:moveTo>
                    <a:pt x="57" y="108"/>
                  </a:moveTo>
                  <a:lnTo>
                    <a:pt x="0" y="78"/>
                  </a:lnTo>
                  <a:lnTo>
                    <a:pt x="0" y="0"/>
                  </a:lnTo>
                  <a:lnTo>
                    <a:pt x="57" y="33"/>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7" name="Google Shape;397;p16"/>
            <p:cNvSpPr/>
            <p:nvPr/>
          </p:nvSpPr>
          <p:spPr>
            <a:xfrm>
              <a:off x="7730" y="5180"/>
              <a:ext cx="57" cy="109"/>
            </a:xfrm>
            <a:custGeom>
              <a:rect b="b" l="l" r="r" t="t"/>
              <a:pathLst>
                <a:path extrusionOk="0" h="109" w="57">
                  <a:moveTo>
                    <a:pt x="57" y="109"/>
                  </a:moveTo>
                  <a:lnTo>
                    <a:pt x="0" y="76"/>
                  </a:lnTo>
                  <a:lnTo>
                    <a:pt x="0" y="0"/>
                  </a:lnTo>
                  <a:lnTo>
                    <a:pt x="57" y="31"/>
                  </a:lnTo>
                  <a:lnTo>
                    <a:pt x="57"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8" name="Google Shape;398;p16"/>
            <p:cNvSpPr/>
            <p:nvPr/>
          </p:nvSpPr>
          <p:spPr>
            <a:xfrm>
              <a:off x="7806" y="5432"/>
              <a:ext cx="56" cy="106"/>
            </a:xfrm>
            <a:custGeom>
              <a:rect b="b" l="l" r="r" t="t"/>
              <a:pathLst>
                <a:path extrusionOk="0" h="106" w="56">
                  <a:moveTo>
                    <a:pt x="56" y="106"/>
                  </a:moveTo>
                  <a:lnTo>
                    <a:pt x="0" y="76"/>
                  </a:lnTo>
                  <a:lnTo>
                    <a:pt x="0" y="0"/>
                  </a:lnTo>
                  <a:lnTo>
                    <a:pt x="56" y="31"/>
                  </a:lnTo>
                  <a:lnTo>
                    <a:pt x="56"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99" name="Google Shape;399;p16"/>
            <p:cNvSpPr/>
            <p:nvPr/>
          </p:nvSpPr>
          <p:spPr>
            <a:xfrm>
              <a:off x="7806" y="5326"/>
              <a:ext cx="56" cy="109"/>
            </a:xfrm>
            <a:custGeom>
              <a:rect b="b" l="l" r="r" t="t"/>
              <a:pathLst>
                <a:path extrusionOk="0" h="109" w="56">
                  <a:moveTo>
                    <a:pt x="56" y="109"/>
                  </a:moveTo>
                  <a:lnTo>
                    <a:pt x="0" y="76"/>
                  </a:lnTo>
                  <a:lnTo>
                    <a:pt x="0" y="0"/>
                  </a:lnTo>
                  <a:lnTo>
                    <a:pt x="56" y="33"/>
                  </a:lnTo>
                  <a:lnTo>
                    <a:pt x="56"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0" name="Google Shape;400;p16"/>
            <p:cNvSpPr/>
            <p:nvPr/>
          </p:nvSpPr>
          <p:spPr>
            <a:xfrm>
              <a:off x="7806" y="5223"/>
              <a:ext cx="56" cy="106"/>
            </a:xfrm>
            <a:custGeom>
              <a:rect b="b" l="l" r="r" t="t"/>
              <a:pathLst>
                <a:path extrusionOk="0" h="106" w="56">
                  <a:moveTo>
                    <a:pt x="56" y="106"/>
                  </a:moveTo>
                  <a:lnTo>
                    <a:pt x="0" y="75"/>
                  </a:lnTo>
                  <a:lnTo>
                    <a:pt x="0" y="0"/>
                  </a:lnTo>
                  <a:lnTo>
                    <a:pt x="56" y="30"/>
                  </a:lnTo>
                  <a:lnTo>
                    <a:pt x="56"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1" name="Google Shape;401;p16"/>
            <p:cNvSpPr/>
            <p:nvPr/>
          </p:nvSpPr>
          <p:spPr>
            <a:xfrm>
              <a:off x="7881" y="5475"/>
              <a:ext cx="57" cy="106"/>
            </a:xfrm>
            <a:custGeom>
              <a:rect b="b" l="l" r="r" t="t"/>
              <a:pathLst>
                <a:path extrusionOk="0" h="106" w="57">
                  <a:moveTo>
                    <a:pt x="57" y="106"/>
                  </a:moveTo>
                  <a:lnTo>
                    <a:pt x="0" y="75"/>
                  </a:lnTo>
                  <a:lnTo>
                    <a:pt x="0" y="0"/>
                  </a:lnTo>
                  <a:lnTo>
                    <a:pt x="57" y="30"/>
                  </a:lnTo>
                  <a:lnTo>
                    <a:pt x="57"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2" name="Google Shape;402;p16"/>
            <p:cNvSpPr/>
            <p:nvPr/>
          </p:nvSpPr>
          <p:spPr>
            <a:xfrm>
              <a:off x="7881" y="5369"/>
              <a:ext cx="57" cy="108"/>
            </a:xfrm>
            <a:custGeom>
              <a:rect b="b" l="l" r="r" t="t"/>
              <a:pathLst>
                <a:path extrusionOk="0" h="108" w="57">
                  <a:moveTo>
                    <a:pt x="57" y="108"/>
                  </a:moveTo>
                  <a:lnTo>
                    <a:pt x="0" y="75"/>
                  </a:lnTo>
                  <a:lnTo>
                    <a:pt x="0" y="0"/>
                  </a:lnTo>
                  <a:lnTo>
                    <a:pt x="57" y="33"/>
                  </a:lnTo>
                  <a:lnTo>
                    <a:pt x="57" y="108"/>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3" name="Google Shape;403;p16"/>
            <p:cNvSpPr/>
            <p:nvPr/>
          </p:nvSpPr>
          <p:spPr>
            <a:xfrm>
              <a:off x="7881" y="5265"/>
              <a:ext cx="57" cy="106"/>
            </a:xfrm>
            <a:custGeom>
              <a:rect b="b" l="l" r="r" t="t"/>
              <a:pathLst>
                <a:path extrusionOk="0" h="106" w="57">
                  <a:moveTo>
                    <a:pt x="57" y="106"/>
                  </a:moveTo>
                  <a:lnTo>
                    <a:pt x="0" y="75"/>
                  </a:lnTo>
                  <a:lnTo>
                    <a:pt x="0" y="0"/>
                  </a:lnTo>
                  <a:lnTo>
                    <a:pt x="57" y="31"/>
                  </a:lnTo>
                  <a:lnTo>
                    <a:pt x="57" y="106"/>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4" name="Google Shape;404;p16"/>
            <p:cNvSpPr/>
            <p:nvPr/>
          </p:nvSpPr>
          <p:spPr>
            <a:xfrm>
              <a:off x="7985" y="5152"/>
              <a:ext cx="169" cy="492"/>
            </a:xfrm>
            <a:custGeom>
              <a:rect b="b" l="l" r="r" t="t"/>
              <a:pathLst>
                <a:path extrusionOk="0" h="492" w="169">
                  <a:moveTo>
                    <a:pt x="0" y="492"/>
                  </a:moveTo>
                  <a:lnTo>
                    <a:pt x="169" y="381"/>
                  </a:lnTo>
                  <a:lnTo>
                    <a:pt x="169" y="0"/>
                  </a:lnTo>
                  <a:lnTo>
                    <a:pt x="0" y="111"/>
                  </a:lnTo>
                  <a:lnTo>
                    <a:pt x="0" y="492"/>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405" name="Google Shape;405;p16"/>
            <p:cNvSpPr/>
            <p:nvPr/>
          </p:nvSpPr>
          <p:spPr>
            <a:xfrm>
              <a:off x="7707" y="4994"/>
              <a:ext cx="455" cy="269"/>
            </a:xfrm>
            <a:custGeom>
              <a:rect b="b" l="l" r="r" t="t"/>
              <a:pathLst>
                <a:path extrusionOk="0" h="269" w="455">
                  <a:moveTo>
                    <a:pt x="0" y="109"/>
                  </a:moveTo>
                  <a:lnTo>
                    <a:pt x="191" y="0"/>
                  </a:lnTo>
                  <a:lnTo>
                    <a:pt x="455" y="160"/>
                  </a:lnTo>
                  <a:lnTo>
                    <a:pt x="280" y="269"/>
                  </a:lnTo>
                  <a:lnTo>
                    <a:pt x="0" y="109"/>
                  </a:lnTo>
                  <a:close/>
                </a:path>
              </a:pathLst>
            </a:custGeom>
            <a:solidFill>
              <a:srgbClr val="FFFFFF"/>
            </a:solidFill>
            <a:ln cap="flat" cmpd="sng" w="9525">
              <a:solidFill>
                <a:srgbClr val="5E5E5E"/>
              </a:solidFill>
              <a:prstDash val="solid"/>
              <a:miter lim="800000"/>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grpSp>
      <p:sp>
        <p:nvSpPr>
          <p:cNvPr id="406" name="Google Shape;406;p16"/>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7" name="Google Shape;407;p16"/>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Custom Layout">
  <p:cSld name="11_Custom Layout">
    <p:spTree>
      <p:nvGrpSpPr>
        <p:cNvPr id="408" name="Shape 408"/>
        <p:cNvGrpSpPr/>
        <p:nvPr/>
      </p:nvGrpSpPr>
      <p:grpSpPr>
        <a:xfrm>
          <a:off x="0" y="0"/>
          <a:ext cx="0" cy="0"/>
          <a:chOff x="0" y="0"/>
          <a:chExt cx="0" cy="0"/>
        </a:xfrm>
      </p:grpSpPr>
      <p:sp>
        <p:nvSpPr>
          <p:cNvPr id="409" name="Google Shape;409;p17"/>
          <p:cNvSpPr txBox="1"/>
          <p:nvPr>
            <p:ph idx="1" type="body"/>
          </p:nvPr>
        </p:nvSpPr>
        <p:spPr>
          <a:xfrm>
            <a:off x="4439816" y="1890798"/>
            <a:ext cx="6152074" cy="1898242"/>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0" name="Google Shape;410;p17"/>
          <p:cNvSpPr txBox="1"/>
          <p:nvPr>
            <p:ph idx="2" type="body"/>
          </p:nvPr>
        </p:nvSpPr>
        <p:spPr>
          <a:xfrm>
            <a:off x="4432959" y="3995757"/>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1" name="Google Shape;411;p17"/>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2" name="Google Shape;412;p17"/>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13" name="Google Shape;413;p17"/>
          <p:cNvPicPr preferRelativeResize="0"/>
          <p:nvPr/>
        </p:nvPicPr>
        <p:blipFill rotWithShape="1">
          <a:blip r:embed="rId2">
            <a:alphaModFix/>
          </a:blip>
          <a:srcRect b="0" l="0" r="0" t="0"/>
          <a:stretch/>
        </p:blipFill>
        <p:spPr>
          <a:xfrm>
            <a:off x="767399" y="1506557"/>
            <a:ext cx="3378200" cy="49784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Custom Layout">
  <p:cSld name="12_Custom Layout">
    <p:spTree>
      <p:nvGrpSpPr>
        <p:cNvPr id="414" name="Shape 414"/>
        <p:cNvGrpSpPr/>
        <p:nvPr/>
      </p:nvGrpSpPr>
      <p:grpSpPr>
        <a:xfrm>
          <a:off x="0" y="0"/>
          <a:ext cx="0" cy="0"/>
          <a:chOff x="0" y="0"/>
          <a:chExt cx="0" cy="0"/>
        </a:xfrm>
      </p:grpSpPr>
      <p:sp>
        <p:nvSpPr>
          <p:cNvPr id="415" name="Google Shape;415;p18"/>
          <p:cNvSpPr txBox="1"/>
          <p:nvPr>
            <p:ph idx="1" type="body"/>
          </p:nvPr>
        </p:nvSpPr>
        <p:spPr>
          <a:xfrm>
            <a:off x="864719" y="1540065"/>
            <a:ext cx="6152074" cy="880823"/>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6" name="Google Shape;416;p18"/>
          <p:cNvSpPr txBox="1"/>
          <p:nvPr>
            <p:ph idx="2" type="body"/>
          </p:nvPr>
        </p:nvSpPr>
        <p:spPr>
          <a:xfrm>
            <a:off x="839214" y="2708920"/>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7" name="Google Shape;417;p18"/>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8" name="Google Shape;418;p18"/>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19" name="Google Shape;419;p18"/>
          <p:cNvPicPr preferRelativeResize="0"/>
          <p:nvPr/>
        </p:nvPicPr>
        <p:blipFill rotWithShape="1">
          <a:blip r:embed="rId2">
            <a:alphaModFix/>
          </a:blip>
          <a:srcRect b="0" l="0" r="0" t="0"/>
          <a:stretch/>
        </p:blipFill>
        <p:spPr>
          <a:xfrm>
            <a:off x="7717904" y="1844824"/>
            <a:ext cx="3964048" cy="443711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Custom Layout">
  <p:cSld name="13_Custom Layout">
    <p:spTree>
      <p:nvGrpSpPr>
        <p:cNvPr id="420" name="Shape 420"/>
        <p:cNvGrpSpPr/>
        <p:nvPr/>
      </p:nvGrpSpPr>
      <p:grpSpPr>
        <a:xfrm>
          <a:off x="0" y="0"/>
          <a:ext cx="0" cy="0"/>
          <a:chOff x="0" y="0"/>
          <a:chExt cx="0" cy="0"/>
        </a:xfrm>
      </p:grpSpPr>
      <p:sp>
        <p:nvSpPr>
          <p:cNvPr id="421" name="Google Shape;421;p19"/>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22" name="Google Shape;422;p19"/>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23" name="Google Shape;423;p19"/>
          <p:cNvPicPr preferRelativeResize="0"/>
          <p:nvPr/>
        </p:nvPicPr>
        <p:blipFill rotWithShape="1">
          <a:blip r:embed="rId2">
            <a:alphaModFix/>
          </a:blip>
          <a:srcRect b="0" l="0" r="0" t="0"/>
          <a:stretch/>
        </p:blipFill>
        <p:spPr>
          <a:xfrm>
            <a:off x="479376" y="1988840"/>
            <a:ext cx="4728388" cy="4293096"/>
          </a:xfrm>
          <a:prstGeom prst="rect">
            <a:avLst/>
          </a:prstGeom>
          <a:noFill/>
          <a:ln>
            <a:noFill/>
          </a:ln>
        </p:spPr>
      </p:pic>
      <p:sp>
        <p:nvSpPr>
          <p:cNvPr id="424" name="Google Shape;424;p19"/>
          <p:cNvSpPr/>
          <p:nvPr/>
        </p:nvSpPr>
        <p:spPr>
          <a:xfrm>
            <a:off x="7005357" y="4793485"/>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5" name="Google Shape;425;p19"/>
          <p:cNvSpPr/>
          <p:nvPr/>
        </p:nvSpPr>
        <p:spPr>
          <a:xfrm>
            <a:off x="7005357" y="3501540"/>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6" name="Google Shape;426;p19"/>
          <p:cNvSpPr/>
          <p:nvPr/>
        </p:nvSpPr>
        <p:spPr>
          <a:xfrm>
            <a:off x="7005357" y="2204864"/>
            <a:ext cx="288030" cy="288030"/>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27" name="Google Shape;427;p19"/>
          <p:cNvSpPr txBox="1"/>
          <p:nvPr>
            <p:ph idx="1" type="body"/>
          </p:nvPr>
        </p:nvSpPr>
        <p:spPr>
          <a:xfrm>
            <a:off x="7454757" y="220486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8" name="Google Shape;428;p19"/>
          <p:cNvSpPr txBox="1"/>
          <p:nvPr>
            <p:ph idx="2" type="body"/>
          </p:nvPr>
        </p:nvSpPr>
        <p:spPr>
          <a:xfrm>
            <a:off x="7454757" y="349878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9" name="Google Shape;429;p19"/>
          <p:cNvSpPr txBox="1"/>
          <p:nvPr>
            <p:ph idx="3" type="body"/>
          </p:nvPr>
        </p:nvSpPr>
        <p:spPr>
          <a:xfrm>
            <a:off x="7455312" y="479270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430" name="Shape 430"/>
        <p:cNvGrpSpPr/>
        <p:nvPr/>
      </p:nvGrpSpPr>
      <p:grpSpPr>
        <a:xfrm>
          <a:off x="0" y="0"/>
          <a:ext cx="0" cy="0"/>
          <a:chOff x="0" y="0"/>
          <a:chExt cx="0" cy="0"/>
        </a:xfrm>
      </p:grpSpPr>
      <p:sp>
        <p:nvSpPr>
          <p:cNvPr id="431" name="Google Shape;431;p20"/>
          <p:cNvSpPr/>
          <p:nvPr/>
        </p:nvSpPr>
        <p:spPr>
          <a:xfrm>
            <a:off x="1415480" y="5301208"/>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2" name="Google Shape;432;p20"/>
          <p:cNvSpPr/>
          <p:nvPr/>
        </p:nvSpPr>
        <p:spPr>
          <a:xfrm>
            <a:off x="1415480" y="4009263"/>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3" name="Google Shape;433;p20"/>
          <p:cNvSpPr/>
          <p:nvPr/>
        </p:nvSpPr>
        <p:spPr>
          <a:xfrm>
            <a:off x="4921457" y="2707905"/>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4" name="Google Shape;434;p20"/>
          <p:cNvSpPr/>
          <p:nvPr/>
        </p:nvSpPr>
        <p:spPr>
          <a:xfrm>
            <a:off x="4921457" y="5284728"/>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5" name="Google Shape;435;p20"/>
          <p:cNvSpPr/>
          <p:nvPr/>
        </p:nvSpPr>
        <p:spPr>
          <a:xfrm>
            <a:off x="1415480" y="2712587"/>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6" name="Google Shape;436;p20"/>
          <p:cNvSpPr/>
          <p:nvPr/>
        </p:nvSpPr>
        <p:spPr>
          <a:xfrm>
            <a:off x="4927380" y="4013070"/>
            <a:ext cx="526865" cy="526865"/>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7" name="Google Shape;437;p20"/>
          <p:cNvSpPr/>
          <p:nvPr/>
        </p:nvSpPr>
        <p:spPr>
          <a:xfrm>
            <a:off x="8427434" y="2711942"/>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8" name="Google Shape;438;p20"/>
          <p:cNvSpPr/>
          <p:nvPr/>
        </p:nvSpPr>
        <p:spPr>
          <a:xfrm>
            <a:off x="8427434" y="5288765"/>
            <a:ext cx="538711" cy="538711"/>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39" name="Google Shape;439;p20"/>
          <p:cNvSpPr/>
          <p:nvPr/>
        </p:nvSpPr>
        <p:spPr>
          <a:xfrm>
            <a:off x="8433357" y="4017107"/>
            <a:ext cx="526865" cy="526865"/>
          </a:xfrm>
          <a:prstGeom prst="ellipse">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67676"/>
              </a:solidFill>
              <a:latin typeface="Calibri"/>
              <a:ea typeface="Calibri"/>
              <a:cs typeface="Calibri"/>
              <a:sym typeface="Calibri"/>
            </a:endParaRPr>
          </a:p>
        </p:txBody>
      </p:sp>
      <p:sp>
        <p:nvSpPr>
          <p:cNvPr id="440" name="Google Shape;440;p20"/>
          <p:cNvSpPr txBox="1"/>
          <p:nvPr>
            <p:ph idx="1" type="body"/>
          </p:nvPr>
        </p:nvSpPr>
        <p:spPr>
          <a:xfrm>
            <a:off x="2152911" y="2795453"/>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1" name="Google Shape;441;p20"/>
          <p:cNvSpPr txBox="1"/>
          <p:nvPr>
            <p:ph idx="2" type="body"/>
          </p:nvPr>
        </p:nvSpPr>
        <p:spPr>
          <a:xfrm>
            <a:off x="2087452"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2" name="Google Shape;442;p20"/>
          <p:cNvSpPr txBox="1"/>
          <p:nvPr>
            <p:ph idx="3" type="body"/>
          </p:nvPr>
        </p:nvSpPr>
        <p:spPr>
          <a:xfrm>
            <a:off x="2084491" y="550165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3" name="Google Shape;443;p20"/>
          <p:cNvSpPr txBox="1"/>
          <p:nvPr>
            <p:ph idx="4" type="body"/>
          </p:nvPr>
        </p:nvSpPr>
        <p:spPr>
          <a:xfrm>
            <a:off x="5663952" y="2795453"/>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4" name="Google Shape;444;p20"/>
          <p:cNvSpPr txBox="1"/>
          <p:nvPr>
            <p:ph idx="5" type="body"/>
          </p:nvPr>
        </p:nvSpPr>
        <p:spPr>
          <a:xfrm>
            <a:off x="5663952"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5" name="Google Shape;445;p20"/>
          <p:cNvSpPr txBox="1"/>
          <p:nvPr>
            <p:ph idx="6" type="body"/>
          </p:nvPr>
        </p:nvSpPr>
        <p:spPr>
          <a:xfrm>
            <a:off x="5663951" y="5466071"/>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6" name="Google Shape;446;p20"/>
          <p:cNvSpPr txBox="1"/>
          <p:nvPr>
            <p:ph idx="7" type="body"/>
          </p:nvPr>
        </p:nvSpPr>
        <p:spPr>
          <a:xfrm>
            <a:off x="9169764" y="2833245"/>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7" name="Google Shape;447;p20"/>
          <p:cNvSpPr txBox="1"/>
          <p:nvPr>
            <p:ph idx="8" type="body"/>
          </p:nvPr>
        </p:nvSpPr>
        <p:spPr>
          <a:xfrm>
            <a:off x="9169764" y="4130762"/>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8" name="Google Shape;448;p20"/>
          <p:cNvSpPr txBox="1"/>
          <p:nvPr>
            <p:ph idx="9" type="body"/>
          </p:nvPr>
        </p:nvSpPr>
        <p:spPr>
          <a:xfrm>
            <a:off x="9167591" y="5501654"/>
            <a:ext cx="2070881"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9" name="Google Shape;449;p20"/>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0" name="Google Shape;450;p20"/>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Custom Layout">
  <p:cSld name="5_Custom Layout">
    <p:spTree>
      <p:nvGrpSpPr>
        <p:cNvPr id="451" name="Shape 451"/>
        <p:cNvGrpSpPr/>
        <p:nvPr/>
      </p:nvGrpSpPr>
      <p:grpSpPr>
        <a:xfrm>
          <a:off x="0" y="0"/>
          <a:ext cx="0" cy="0"/>
          <a:chOff x="0" y="0"/>
          <a:chExt cx="0" cy="0"/>
        </a:xfrm>
      </p:grpSpPr>
      <p:sp>
        <p:nvSpPr>
          <p:cNvPr id="452" name="Google Shape;452;p21"/>
          <p:cNvSpPr/>
          <p:nvPr/>
        </p:nvSpPr>
        <p:spPr>
          <a:xfrm rot="-2752200">
            <a:off x="7472909" y="1838309"/>
            <a:ext cx="5183782" cy="5180946"/>
          </a:xfrm>
          <a:custGeom>
            <a:rect b="b" l="l" r="r" t="t"/>
            <a:pathLst>
              <a:path extrusionOk="0" h="459751" w="460023">
                <a:moveTo>
                  <a:pt x="450445" y="0"/>
                </a:moveTo>
                <a:cubicBezTo>
                  <a:pt x="453074" y="0"/>
                  <a:pt x="455328" y="892"/>
                  <a:pt x="457206" y="2676"/>
                </a:cubicBezTo>
                <a:cubicBezTo>
                  <a:pt x="459084" y="4460"/>
                  <a:pt x="460023" y="6573"/>
                  <a:pt x="460023" y="9015"/>
                </a:cubicBezTo>
                <a:cubicBezTo>
                  <a:pt x="460023" y="55779"/>
                  <a:pt x="452933" y="96204"/>
                  <a:pt x="438754" y="130291"/>
                </a:cubicBezTo>
                <a:cubicBezTo>
                  <a:pt x="424575" y="164378"/>
                  <a:pt x="400770" y="198230"/>
                  <a:pt x="367340" y="231848"/>
                </a:cubicBezTo>
                <a:cubicBezTo>
                  <a:pt x="352128" y="246872"/>
                  <a:pt x="333817" y="263399"/>
                  <a:pt x="312407" y="281429"/>
                </a:cubicBezTo>
                <a:lnTo>
                  <a:pt x="306773" y="388197"/>
                </a:lnTo>
                <a:cubicBezTo>
                  <a:pt x="306397" y="391202"/>
                  <a:pt x="304894" y="393643"/>
                  <a:pt x="302265" y="395521"/>
                </a:cubicBezTo>
                <a:lnTo>
                  <a:pt x="194089" y="458625"/>
                </a:lnTo>
                <a:cubicBezTo>
                  <a:pt x="192774" y="459376"/>
                  <a:pt x="191272" y="459751"/>
                  <a:pt x="189582" y="459751"/>
                </a:cubicBezTo>
                <a:cubicBezTo>
                  <a:pt x="187328" y="459751"/>
                  <a:pt x="185167" y="458906"/>
                  <a:pt x="183102" y="457216"/>
                </a:cubicBezTo>
                <a:lnTo>
                  <a:pt x="165073" y="439186"/>
                </a:lnTo>
                <a:cubicBezTo>
                  <a:pt x="162631" y="436557"/>
                  <a:pt x="161880" y="433552"/>
                  <a:pt x="162819" y="430172"/>
                </a:cubicBezTo>
                <a:lnTo>
                  <a:pt x="186764" y="352420"/>
                </a:lnTo>
                <a:lnTo>
                  <a:pt x="107603" y="273259"/>
                </a:lnTo>
                <a:lnTo>
                  <a:pt x="29852" y="297204"/>
                </a:lnTo>
                <a:cubicBezTo>
                  <a:pt x="29288" y="297392"/>
                  <a:pt x="28443" y="297486"/>
                  <a:pt x="27316" y="297486"/>
                </a:cubicBezTo>
                <a:cubicBezTo>
                  <a:pt x="24686" y="297486"/>
                  <a:pt x="22527" y="296641"/>
                  <a:pt x="20837" y="294951"/>
                </a:cubicBezTo>
                <a:lnTo>
                  <a:pt x="2807" y="276921"/>
                </a:lnTo>
                <a:cubicBezTo>
                  <a:pt x="-385" y="273353"/>
                  <a:pt x="-855" y="269691"/>
                  <a:pt x="1399" y="265935"/>
                </a:cubicBezTo>
                <a:lnTo>
                  <a:pt x="64502" y="157758"/>
                </a:lnTo>
                <a:cubicBezTo>
                  <a:pt x="66380" y="155129"/>
                  <a:pt x="68821" y="153626"/>
                  <a:pt x="71827" y="153250"/>
                </a:cubicBezTo>
                <a:lnTo>
                  <a:pt x="178594" y="147616"/>
                </a:lnTo>
                <a:cubicBezTo>
                  <a:pt x="196624" y="126206"/>
                  <a:pt x="213151" y="107895"/>
                  <a:pt x="228176" y="92683"/>
                </a:cubicBezTo>
                <a:cubicBezTo>
                  <a:pt x="263483" y="57563"/>
                  <a:pt x="297101" y="33336"/>
                  <a:pt x="329028" y="20001"/>
                </a:cubicBezTo>
                <a:cubicBezTo>
                  <a:pt x="360955" y="6667"/>
                  <a:pt x="401427" y="0"/>
                  <a:pt x="450445" y="0"/>
                </a:cubicBezTo>
                <a:close/>
                <a:moveTo>
                  <a:pt x="369876" y="63103"/>
                </a:moveTo>
                <a:cubicBezTo>
                  <a:pt x="362363" y="63103"/>
                  <a:pt x="355978" y="65732"/>
                  <a:pt x="350719" y="70991"/>
                </a:cubicBezTo>
                <a:cubicBezTo>
                  <a:pt x="345461" y="76250"/>
                  <a:pt x="342831" y="82635"/>
                  <a:pt x="342831" y="90147"/>
                </a:cubicBezTo>
                <a:cubicBezTo>
                  <a:pt x="342831" y="97660"/>
                  <a:pt x="345461" y="104045"/>
                  <a:pt x="350719" y="109304"/>
                </a:cubicBezTo>
                <a:cubicBezTo>
                  <a:pt x="355978" y="114562"/>
                  <a:pt x="362363" y="117191"/>
                  <a:pt x="369876" y="117191"/>
                </a:cubicBezTo>
                <a:cubicBezTo>
                  <a:pt x="377388" y="117191"/>
                  <a:pt x="383773" y="114562"/>
                  <a:pt x="389032" y="109304"/>
                </a:cubicBezTo>
                <a:cubicBezTo>
                  <a:pt x="394291" y="104045"/>
                  <a:pt x="396920" y="97660"/>
                  <a:pt x="396920" y="90147"/>
                </a:cubicBezTo>
                <a:cubicBezTo>
                  <a:pt x="396920" y="82635"/>
                  <a:pt x="394291" y="76250"/>
                  <a:pt x="389032" y="70991"/>
                </a:cubicBezTo>
                <a:cubicBezTo>
                  <a:pt x="383773" y="65732"/>
                  <a:pt x="377388" y="63103"/>
                  <a:pt x="369876" y="63103"/>
                </a:cubicBezTo>
                <a:close/>
              </a:path>
            </a:pathLst>
          </a:custGeom>
          <a:solidFill>
            <a:srgbClr val="ABD298">
              <a:alpha val="82745"/>
            </a:srgbClr>
          </a:solid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t/>
            </a:r>
            <a:endParaRPr sz="2400">
              <a:solidFill>
                <a:srgbClr val="000000"/>
              </a:solidFill>
              <a:latin typeface="Arial"/>
              <a:ea typeface="Arial"/>
              <a:cs typeface="Arial"/>
              <a:sym typeface="Arial"/>
            </a:endParaRPr>
          </a:p>
        </p:txBody>
      </p:sp>
      <p:grpSp>
        <p:nvGrpSpPr>
          <p:cNvPr id="453" name="Google Shape;453;p21"/>
          <p:cNvGrpSpPr/>
          <p:nvPr/>
        </p:nvGrpSpPr>
        <p:grpSpPr>
          <a:xfrm>
            <a:off x="6960096" y="1298396"/>
            <a:ext cx="2718296" cy="4902912"/>
            <a:chOff x="9120336" y="938356"/>
            <a:chExt cx="2718296" cy="4902912"/>
          </a:xfrm>
        </p:grpSpPr>
        <p:sp>
          <p:nvSpPr>
            <p:cNvPr id="454" name="Google Shape;454;p21"/>
            <p:cNvSpPr/>
            <p:nvPr/>
          </p:nvSpPr>
          <p:spPr>
            <a:xfrm flipH="1">
              <a:off x="11730632" y="1196752"/>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5" name="Google Shape;455;p21"/>
            <p:cNvSpPr/>
            <p:nvPr/>
          </p:nvSpPr>
          <p:spPr>
            <a:xfrm flipH="1">
              <a:off x="11352584" y="2204864"/>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6" name="Google Shape;456;p21"/>
            <p:cNvSpPr/>
            <p:nvPr/>
          </p:nvSpPr>
          <p:spPr>
            <a:xfrm flipH="1">
              <a:off x="11640616" y="3321000"/>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7" name="Google Shape;457;p21"/>
            <p:cNvSpPr/>
            <p:nvPr/>
          </p:nvSpPr>
          <p:spPr>
            <a:xfrm flipH="1">
              <a:off x="10776520" y="5445224"/>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58" name="Google Shape;458;p21"/>
            <p:cNvCxnSpPr/>
            <p:nvPr/>
          </p:nvCxnSpPr>
          <p:spPr>
            <a:xfrm flipH="1" rot="10800000">
              <a:off x="9530034" y="2276872"/>
              <a:ext cx="1901627" cy="1"/>
            </a:xfrm>
            <a:prstGeom prst="straightConnector1">
              <a:avLst/>
            </a:prstGeom>
            <a:noFill/>
            <a:ln cap="flat" cmpd="sng" w="28575">
              <a:solidFill>
                <a:srgbClr val="60C5E5"/>
              </a:solidFill>
              <a:prstDash val="solid"/>
              <a:miter lim="800000"/>
              <a:headEnd len="sm" w="sm" type="none"/>
              <a:tailEnd len="sm" w="sm" type="none"/>
            </a:ln>
          </p:spPr>
        </p:cxnSp>
        <p:cxnSp>
          <p:nvCxnSpPr>
            <p:cNvPr id="459" name="Google Shape;459;p21"/>
            <p:cNvCxnSpPr/>
            <p:nvPr/>
          </p:nvCxnSpPr>
          <p:spPr>
            <a:xfrm>
              <a:off x="9624392" y="3356992"/>
              <a:ext cx="2048133" cy="0"/>
            </a:xfrm>
            <a:prstGeom prst="straightConnector1">
              <a:avLst/>
            </a:prstGeom>
            <a:noFill/>
            <a:ln cap="flat" cmpd="sng" w="28575">
              <a:solidFill>
                <a:srgbClr val="60C5E5"/>
              </a:solidFill>
              <a:prstDash val="solid"/>
              <a:miter lim="800000"/>
              <a:headEnd len="sm" w="sm" type="none"/>
              <a:tailEnd len="sm" w="sm" type="none"/>
            </a:ln>
          </p:spPr>
        </p:cxnSp>
        <p:cxnSp>
          <p:nvCxnSpPr>
            <p:cNvPr id="460" name="Google Shape;460;p21"/>
            <p:cNvCxnSpPr/>
            <p:nvPr/>
          </p:nvCxnSpPr>
          <p:spPr>
            <a:xfrm flipH="1" rot="10800000">
              <a:off x="9263340" y="5490004"/>
              <a:ext cx="1567275" cy="1"/>
            </a:xfrm>
            <a:prstGeom prst="straightConnector1">
              <a:avLst/>
            </a:prstGeom>
            <a:noFill/>
            <a:ln cap="flat" cmpd="sng" w="28575">
              <a:solidFill>
                <a:srgbClr val="60C5E5"/>
              </a:solidFill>
              <a:prstDash val="solid"/>
              <a:miter lim="800000"/>
              <a:headEnd len="sm" w="sm" type="none"/>
              <a:tailEnd len="sm" w="sm" type="none"/>
            </a:ln>
          </p:spPr>
        </p:cxnSp>
        <p:cxnSp>
          <p:nvCxnSpPr>
            <p:cNvPr id="461" name="Google Shape;461;p21"/>
            <p:cNvCxnSpPr/>
            <p:nvPr/>
          </p:nvCxnSpPr>
          <p:spPr>
            <a:xfrm flipH="1" rot="10800000">
              <a:off x="9642717" y="1268720"/>
              <a:ext cx="2152391" cy="1"/>
            </a:xfrm>
            <a:prstGeom prst="straightConnector1">
              <a:avLst/>
            </a:prstGeom>
            <a:noFill/>
            <a:ln cap="flat" cmpd="sng" w="28575">
              <a:solidFill>
                <a:srgbClr val="60C5E5"/>
              </a:solidFill>
              <a:prstDash val="solid"/>
              <a:miter lim="800000"/>
              <a:headEnd len="sm" w="sm" type="none"/>
              <a:tailEnd len="sm" w="sm" type="none"/>
            </a:ln>
          </p:spPr>
        </p:cxnSp>
        <p:cxnSp>
          <p:nvCxnSpPr>
            <p:cNvPr id="462" name="Google Shape;462;p21"/>
            <p:cNvCxnSpPr/>
            <p:nvPr/>
          </p:nvCxnSpPr>
          <p:spPr>
            <a:xfrm flipH="1" rot="10800000">
              <a:off x="9562970" y="4437112"/>
              <a:ext cx="1880729" cy="1"/>
            </a:xfrm>
            <a:prstGeom prst="straightConnector1">
              <a:avLst/>
            </a:prstGeom>
            <a:noFill/>
            <a:ln cap="flat" cmpd="sng" w="28575">
              <a:solidFill>
                <a:srgbClr val="60C5E5"/>
              </a:solidFill>
              <a:prstDash val="solid"/>
              <a:miter lim="800000"/>
              <a:headEnd len="sm" w="sm" type="none"/>
              <a:tailEnd len="sm" w="sm" type="none"/>
            </a:ln>
          </p:spPr>
        </p:cxnSp>
        <p:sp>
          <p:nvSpPr>
            <p:cNvPr id="463" name="Google Shape;463;p21"/>
            <p:cNvSpPr/>
            <p:nvPr/>
          </p:nvSpPr>
          <p:spPr>
            <a:xfrm flipH="1">
              <a:off x="11388600" y="4401120"/>
              <a:ext cx="108000" cy="108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4" name="Google Shape;464;p21"/>
            <p:cNvSpPr/>
            <p:nvPr/>
          </p:nvSpPr>
          <p:spPr>
            <a:xfrm>
              <a:off x="9120336" y="938356"/>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5" name="Google Shape;465;p21"/>
            <p:cNvSpPr/>
            <p:nvPr/>
          </p:nvSpPr>
          <p:spPr>
            <a:xfrm>
              <a:off x="9120416" y="2967334"/>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6" name="Google Shape;466;p21"/>
            <p:cNvSpPr/>
            <p:nvPr/>
          </p:nvSpPr>
          <p:spPr>
            <a:xfrm>
              <a:off x="9120416" y="1916832"/>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7" name="Google Shape;467;p21"/>
            <p:cNvSpPr/>
            <p:nvPr/>
          </p:nvSpPr>
          <p:spPr>
            <a:xfrm>
              <a:off x="9120336" y="5121268"/>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8" name="Google Shape;468;p21"/>
            <p:cNvSpPr/>
            <p:nvPr/>
          </p:nvSpPr>
          <p:spPr>
            <a:xfrm>
              <a:off x="9120416" y="4077152"/>
              <a:ext cx="720000" cy="720000"/>
            </a:xfrm>
            <a:prstGeom prst="ellipse">
              <a:avLst/>
            </a:prstGeom>
            <a:solidFill>
              <a:srgbClr val="60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469" name="Google Shape;469;p21"/>
          <p:cNvSpPr txBox="1"/>
          <p:nvPr>
            <p:ph idx="1" type="body"/>
          </p:nvPr>
        </p:nvSpPr>
        <p:spPr>
          <a:xfrm>
            <a:off x="3225574" y="1298396"/>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0" name="Google Shape;470;p21"/>
          <p:cNvSpPr txBox="1"/>
          <p:nvPr>
            <p:ph idx="2" type="body"/>
          </p:nvPr>
        </p:nvSpPr>
        <p:spPr>
          <a:xfrm>
            <a:off x="3225574" y="2276872"/>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1" name="Google Shape;471;p21"/>
          <p:cNvSpPr txBox="1"/>
          <p:nvPr>
            <p:ph idx="3" type="body"/>
          </p:nvPr>
        </p:nvSpPr>
        <p:spPr>
          <a:xfrm>
            <a:off x="3227138" y="3321040"/>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2" name="Google Shape;472;p21"/>
          <p:cNvSpPr txBox="1"/>
          <p:nvPr>
            <p:ph idx="4" type="body"/>
          </p:nvPr>
        </p:nvSpPr>
        <p:spPr>
          <a:xfrm>
            <a:off x="3225574" y="4437192"/>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3" name="Google Shape;473;p21"/>
          <p:cNvSpPr txBox="1"/>
          <p:nvPr>
            <p:ph idx="5" type="body"/>
          </p:nvPr>
        </p:nvSpPr>
        <p:spPr>
          <a:xfrm>
            <a:off x="3255771" y="5481308"/>
            <a:ext cx="3599780" cy="720000"/>
          </a:xfrm>
          <a:prstGeom prst="rect">
            <a:avLst/>
          </a:prstGeom>
          <a:noFill/>
          <a:ln>
            <a:noFill/>
          </a:ln>
        </p:spPr>
        <p:txBody>
          <a:bodyPr anchorCtr="0" anchor="ctr" bIns="0" lIns="0" spcFirstLastPara="1" rIns="0" wrap="square" tIns="0">
            <a:noAutofit/>
          </a:bodyPr>
          <a:lstStyle>
            <a:lvl1pPr indent="-228600" lvl="0" marL="457200" marR="0" rtl="0" algn="r">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4" name="Google Shape;474;p21"/>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5" name="Google Shape;475;p21"/>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Custom Layout">
  <p:cSld name="6_Custom Layout">
    <p:spTree>
      <p:nvGrpSpPr>
        <p:cNvPr id="476" name="Shape 476"/>
        <p:cNvGrpSpPr/>
        <p:nvPr/>
      </p:nvGrpSpPr>
      <p:grpSpPr>
        <a:xfrm>
          <a:off x="0" y="0"/>
          <a:ext cx="0" cy="0"/>
          <a:chOff x="0" y="0"/>
          <a:chExt cx="0" cy="0"/>
        </a:xfrm>
      </p:grpSpPr>
      <p:grpSp>
        <p:nvGrpSpPr>
          <p:cNvPr id="477" name="Google Shape;477;p22"/>
          <p:cNvGrpSpPr/>
          <p:nvPr/>
        </p:nvGrpSpPr>
        <p:grpSpPr>
          <a:xfrm>
            <a:off x="5519448" y="-8990"/>
            <a:ext cx="6502452" cy="6866990"/>
            <a:chOff x="4467" y="365"/>
            <a:chExt cx="7135" cy="7535"/>
          </a:xfrm>
        </p:grpSpPr>
        <p:sp>
          <p:nvSpPr>
            <p:cNvPr id="478" name="Google Shape;478;p22"/>
            <p:cNvSpPr/>
            <p:nvPr/>
          </p:nvSpPr>
          <p:spPr>
            <a:xfrm>
              <a:off x="4469" y="365"/>
              <a:ext cx="7133" cy="7535"/>
            </a:xfrm>
            <a:prstGeom prst="rect">
              <a:avLst/>
            </a:prstGeom>
            <a:no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nvGrpSpPr>
            <p:cNvPr id="479" name="Google Shape;479;p22"/>
            <p:cNvGrpSpPr/>
            <p:nvPr/>
          </p:nvGrpSpPr>
          <p:grpSpPr>
            <a:xfrm>
              <a:off x="4467" y="368"/>
              <a:ext cx="7135" cy="7532"/>
              <a:chOff x="4467" y="368"/>
              <a:chExt cx="7135" cy="7532"/>
            </a:xfrm>
          </p:grpSpPr>
          <p:sp>
            <p:nvSpPr>
              <p:cNvPr id="480" name="Google Shape;480;p22"/>
              <p:cNvSpPr/>
              <p:nvPr/>
            </p:nvSpPr>
            <p:spPr>
              <a:xfrm>
                <a:off x="5404" y="368"/>
                <a:ext cx="5776" cy="7532"/>
              </a:xfrm>
              <a:custGeom>
                <a:rect b="b" l="l" r="r" t="t"/>
                <a:pathLst>
                  <a:path extrusionOk="0" h="3200" w="2451">
                    <a:moveTo>
                      <a:pt x="1982" y="1333"/>
                    </a:moveTo>
                    <a:cubicBezTo>
                      <a:pt x="1990" y="1554"/>
                      <a:pt x="221" y="1805"/>
                      <a:pt x="243" y="2545"/>
                    </a:cubicBezTo>
                    <a:cubicBezTo>
                      <a:pt x="249" y="2747"/>
                      <a:pt x="311" y="2993"/>
                      <a:pt x="531" y="3200"/>
                    </a:cubicBezTo>
                    <a:cubicBezTo>
                      <a:pt x="2365" y="3200"/>
                      <a:pt x="2365" y="3200"/>
                      <a:pt x="2365" y="3200"/>
                    </a:cubicBezTo>
                    <a:cubicBezTo>
                      <a:pt x="1798" y="3000"/>
                      <a:pt x="1092" y="2823"/>
                      <a:pt x="1072" y="2511"/>
                    </a:cubicBezTo>
                    <a:cubicBezTo>
                      <a:pt x="1050" y="2190"/>
                      <a:pt x="2451" y="1680"/>
                      <a:pt x="2427" y="1346"/>
                    </a:cubicBezTo>
                    <a:cubicBezTo>
                      <a:pt x="2426" y="1327"/>
                      <a:pt x="2429" y="1239"/>
                      <a:pt x="2426" y="1222"/>
                    </a:cubicBezTo>
                    <a:cubicBezTo>
                      <a:pt x="2327" y="729"/>
                      <a:pt x="290" y="783"/>
                      <a:pt x="286" y="579"/>
                    </a:cubicBezTo>
                    <a:cubicBezTo>
                      <a:pt x="285" y="517"/>
                      <a:pt x="511" y="443"/>
                      <a:pt x="683" y="350"/>
                    </a:cubicBezTo>
                    <a:cubicBezTo>
                      <a:pt x="791" y="292"/>
                      <a:pt x="877" y="223"/>
                      <a:pt x="874" y="156"/>
                    </a:cubicBezTo>
                    <a:cubicBezTo>
                      <a:pt x="874" y="145"/>
                      <a:pt x="873" y="107"/>
                      <a:pt x="867" y="96"/>
                    </a:cubicBezTo>
                    <a:cubicBezTo>
                      <a:pt x="845" y="58"/>
                      <a:pt x="792" y="26"/>
                      <a:pt x="722" y="0"/>
                    </a:cubicBezTo>
                    <a:cubicBezTo>
                      <a:pt x="557" y="0"/>
                      <a:pt x="557" y="0"/>
                      <a:pt x="557" y="0"/>
                    </a:cubicBezTo>
                    <a:cubicBezTo>
                      <a:pt x="712" y="58"/>
                      <a:pt x="799" y="105"/>
                      <a:pt x="800" y="171"/>
                    </a:cubicBezTo>
                    <a:cubicBezTo>
                      <a:pt x="802" y="297"/>
                      <a:pt x="103" y="395"/>
                      <a:pt x="13" y="600"/>
                    </a:cubicBezTo>
                    <a:cubicBezTo>
                      <a:pt x="13" y="600"/>
                      <a:pt x="17" y="650"/>
                      <a:pt x="16" y="664"/>
                    </a:cubicBezTo>
                    <a:cubicBezTo>
                      <a:pt x="0" y="925"/>
                      <a:pt x="1975" y="1136"/>
                      <a:pt x="1982" y="1333"/>
                    </a:cubicBezTo>
                    <a:close/>
                  </a:path>
                </a:pathLst>
              </a:custGeom>
              <a:solidFill>
                <a:srgbClr val="B3B3B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1" name="Google Shape;481;p22"/>
              <p:cNvSpPr/>
              <p:nvPr/>
            </p:nvSpPr>
            <p:spPr>
              <a:xfrm>
                <a:off x="5416" y="368"/>
                <a:ext cx="6000" cy="7532"/>
              </a:xfrm>
              <a:custGeom>
                <a:rect b="b" l="l" r="r" t="t"/>
                <a:pathLst>
                  <a:path extrusionOk="0" h="3200" w="2546">
                    <a:moveTo>
                      <a:pt x="1949" y="1276"/>
                    </a:moveTo>
                    <a:cubicBezTo>
                      <a:pt x="1953" y="1497"/>
                      <a:pt x="215" y="1773"/>
                      <a:pt x="236" y="2513"/>
                    </a:cubicBezTo>
                    <a:cubicBezTo>
                      <a:pt x="243" y="2754"/>
                      <a:pt x="396" y="2991"/>
                      <a:pt x="597" y="3200"/>
                    </a:cubicBezTo>
                    <a:cubicBezTo>
                      <a:pt x="2546" y="3200"/>
                      <a:pt x="2546" y="3200"/>
                      <a:pt x="2546" y="3200"/>
                    </a:cubicBezTo>
                    <a:cubicBezTo>
                      <a:pt x="1957" y="2986"/>
                      <a:pt x="1068" y="2618"/>
                      <a:pt x="1059" y="2403"/>
                    </a:cubicBezTo>
                    <a:cubicBezTo>
                      <a:pt x="1047" y="2136"/>
                      <a:pt x="2428" y="1699"/>
                      <a:pt x="2422" y="1248"/>
                    </a:cubicBezTo>
                    <a:cubicBezTo>
                      <a:pt x="2416" y="707"/>
                      <a:pt x="281" y="757"/>
                      <a:pt x="277" y="547"/>
                    </a:cubicBezTo>
                    <a:cubicBezTo>
                      <a:pt x="274" y="445"/>
                      <a:pt x="875" y="346"/>
                      <a:pt x="865" y="111"/>
                    </a:cubicBezTo>
                    <a:cubicBezTo>
                      <a:pt x="863" y="67"/>
                      <a:pt x="815" y="30"/>
                      <a:pt x="743" y="0"/>
                    </a:cubicBezTo>
                    <a:cubicBezTo>
                      <a:pt x="591" y="0"/>
                      <a:pt x="591" y="0"/>
                      <a:pt x="591" y="0"/>
                    </a:cubicBezTo>
                    <a:cubicBezTo>
                      <a:pt x="700" y="35"/>
                      <a:pt x="781" y="75"/>
                      <a:pt x="782" y="114"/>
                    </a:cubicBezTo>
                    <a:cubicBezTo>
                      <a:pt x="784" y="249"/>
                      <a:pt x="12" y="376"/>
                      <a:pt x="8" y="600"/>
                    </a:cubicBezTo>
                    <a:cubicBezTo>
                      <a:pt x="0" y="928"/>
                      <a:pt x="1945" y="1066"/>
                      <a:pt x="1949" y="1276"/>
                    </a:cubicBez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2" name="Google Shape;482;p22"/>
              <p:cNvSpPr/>
              <p:nvPr/>
            </p:nvSpPr>
            <p:spPr>
              <a:xfrm>
                <a:off x="5697" y="368"/>
                <a:ext cx="5005" cy="7532"/>
              </a:xfrm>
              <a:custGeom>
                <a:rect b="b" l="l" r="r" t="t"/>
                <a:pathLst>
                  <a:path extrusionOk="0" h="3200" w="2124">
                    <a:moveTo>
                      <a:pt x="546" y="2447"/>
                    </a:moveTo>
                    <a:cubicBezTo>
                      <a:pt x="589" y="2001"/>
                      <a:pt x="1620" y="1660"/>
                      <a:pt x="1954" y="1431"/>
                    </a:cubicBezTo>
                    <a:cubicBezTo>
                      <a:pt x="2015" y="1388"/>
                      <a:pt x="2101" y="1316"/>
                      <a:pt x="2086" y="1231"/>
                    </a:cubicBezTo>
                    <a:cubicBezTo>
                      <a:pt x="2019" y="852"/>
                      <a:pt x="5" y="840"/>
                      <a:pt x="1" y="567"/>
                    </a:cubicBezTo>
                    <a:cubicBezTo>
                      <a:pt x="0" y="541"/>
                      <a:pt x="16" y="521"/>
                      <a:pt x="34" y="503"/>
                    </a:cubicBezTo>
                    <a:cubicBezTo>
                      <a:pt x="139" y="402"/>
                      <a:pt x="734" y="240"/>
                      <a:pt x="694" y="103"/>
                    </a:cubicBezTo>
                    <a:cubicBezTo>
                      <a:pt x="682" y="65"/>
                      <a:pt x="619" y="30"/>
                      <a:pt x="536" y="0"/>
                    </a:cubicBezTo>
                    <a:cubicBezTo>
                      <a:pt x="538" y="0"/>
                      <a:pt x="538" y="0"/>
                      <a:pt x="538" y="0"/>
                    </a:cubicBezTo>
                    <a:cubicBezTo>
                      <a:pt x="618" y="28"/>
                      <a:pt x="687" y="64"/>
                      <a:pt x="697" y="105"/>
                    </a:cubicBezTo>
                    <a:cubicBezTo>
                      <a:pt x="724" y="218"/>
                      <a:pt x="324" y="357"/>
                      <a:pt x="159" y="437"/>
                    </a:cubicBezTo>
                    <a:cubicBezTo>
                      <a:pt x="110" y="460"/>
                      <a:pt x="6" y="509"/>
                      <a:pt x="6" y="567"/>
                    </a:cubicBezTo>
                    <a:cubicBezTo>
                      <a:pt x="8" y="820"/>
                      <a:pt x="2034" y="833"/>
                      <a:pt x="2107" y="1228"/>
                    </a:cubicBezTo>
                    <a:cubicBezTo>
                      <a:pt x="2124" y="1323"/>
                      <a:pt x="2044" y="1394"/>
                      <a:pt x="1975" y="1442"/>
                    </a:cubicBezTo>
                    <a:cubicBezTo>
                      <a:pt x="1775" y="1579"/>
                      <a:pt x="1496" y="1701"/>
                      <a:pt x="1279" y="1816"/>
                    </a:cubicBezTo>
                    <a:cubicBezTo>
                      <a:pt x="1056" y="1933"/>
                      <a:pt x="616" y="2165"/>
                      <a:pt x="589" y="2447"/>
                    </a:cubicBezTo>
                    <a:cubicBezTo>
                      <a:pt x="564" y="2710"/>
                      <a:pt x="1087" y="3059"/>
                      <a:pt x="1287" y="3200"/>
                    </a:cubicBezTo>
                    <a:cubicBezTo>
                      <a:pt x="1107" y="3200"/>
                      <a:pt x="1107" y="3200"/>
                      <a:pt x="1107" y="3200"/>
                    </a:cubicBezTo>
                    <a:cubicBezTo>
                      <a:pt x="924" y="3045"/>
                      <a:pt x="520" y="2716"/>
                      <a:pt x="546" y="2447"/>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3" name="Google Shape;483;p22"/>
              <p:cNvSpPr/>
              <p:nvPr/>
            </p:nvSpPr>
            <p:spPr>
              <a:xfrm>
                <a:off x="9462" y="4058"/>
                <a:ext cx="1961" cy="1523"/>
              </a:xfrm>
              <a:custGeom>
                <a:rect b="b" l="l" r="r" t="t"/>
                <a:pathLst>
                  <a:path extrusionOk="0" h="1523" w="1961">
                    <a:moveTo>
                      <a:pt x="952" y="0"/>
                    </a:moveTo>
                    <a:lnTo>
                      <a:pt x="0" y="970"/>
                    </a:lnTo>
                    <a:lnTo>
                      <a:pt x="283" y="1441"/>
                    </a:lnTo>
                    <a:lnTo>
                      <a:pt x="957" y="1523"/>
                    </a:lnTo>
                    <a:lnTo>
                      <a:pt x="1671" y="1389"/>
                    </a:lnTo>
                    <a:lnTo>
                      <a:pt x="1961" y="1173"/>
                    </a:lnTo>
                    <a:lnTo>
                      <a:pt x="952" y="0"/>
                    </a:lnTo>
                    <a:close/>
                  </a:path>
                </a:pathLst>
              </a:custGeom>
              <a:solidFill>
                <a:srgbClr val="64788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4" name="Google Shape;484;p22"/>
              <p:cNvSpPr/>
              <p:nvPr/>
            </p:nvSpPr>
            <p:spPr>
              <a:xfrm>
                <a:off x="9462" y="4058"/>
                <a:ext cx="952" cy="1441"/>
              </a:xfrm>
              <a:custGeom>
                <a:rect b="b" l="l" r="r" t="t"/>
                <a:pathLst>
                  <a:path extrusionOk="0" h="1441" w="952">
                    <a:moveTo>
                      <a:pt x="952" y="0"/>
                    </a:moveTo>
                    <a:lnTo>
                      <a:pt x="0" y="970"/>
                    </a:lnTo>
                    <a:lnTo>
                      <a:pt x="283" y="1441"/>
                    </a:lnTo>
                    <a:lnTo>
                      <a:pt x="952" y="0"/>
                    </a:lnTo>
                    <a:close/>
                  </a:path>
                </a:pathLst>
              </a:custGeom>
              <a:solidFill>
                <a:srgbClr val="62737C"/>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5" name="Google Shape;485;p22"/>
              <p:cNvSpPr/>
              <p:nvPr/>
            </p:nvSpPr>
            <p:spPr>
              <a:xfrm>
                <a:off x="10414" y="4058"/>
                <a:ext cx="1009" cy="1389"/>
              </a:xfrm>
              <a:custGeom>
                <a:rect b="b" l="l" r="r" t="t"/>
                <a:pathLst>
                  <a:path extrusionOk="0" h="1389" w="1009">
                    <a:moveTo>
                      <a:pt x="719" y="1389"/>
                    </a:moveTo>
                    <a:lnTo>
                      <a:pt x="1009" y="1173"/>
                    </a:lnTo>
                    <a:lnTo>
                      <a:pt x="0" y="0"/>
                    </a:lnTo>
                    <a:lnTo>
                      <a:pt x="19" y="36"/>
                    </a:lnTo>
                    <a:lnTo>
                      <a:pt x="59" y="116"/>
                    </a:lnTo>
                    <a:lnTo>
                      <a:pt x="719" y="1389"/>
                    </a:lnTo>
                    <a:close/>
                  </a:path>
                </a:pathLst>
              </a:custGeom>
              <a:solidFill>
                <a:srgbClr val="6C808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6" name="Google Shape;486;p22"/>
              <p:cNvSpPr/>
              <p:nvPr/>
            </p:nvSpPr>
            <p:spPr>
              <a:xfrm>
                <a:off x="10414" y="4058"/>
                <a:ext cx="719" cy="1523"/>
              </a:xfrm>
              <a:custGeom>
                <a:rect b="b" l="l" r="r" t="t"/>
                <a:pathLst>
                  <a:path extrusionOk="0" h="1523" w="719">
                    <a:moveTo>
                      <a:pt x="719" y="1389"/>
                    </a:moveTo>
                    <a:lnTo>
                      <a:pt x="59" y="116"/>
                    </a:lnTo>
                    <a:lnTo>
                      <a:pt x="19" y="36"/>
                    </a:lnTo>
                    <a:lnTo>
                      <a:pt x="0" y="0"/>
                    </a:lnTo>
                    <a:lnTo>
                      <a:pt x="0" y="48"/>
                    </a:lnTo>
                    <a:lnTo>
                      <a:pt x="0" y="158"/>
                    </a:lnTo>
                    <a:lnTo>
                      <a:pt x="5" y="1523"/>
                    </a:lnTo>
                    <a:lnTo>
                      <a:pt x="719" y="1389"/>
                    </a:lnTo>
                    <a:close/>
                  </a:path>
                </a:pathLst>
              </a:custGeom>
              <a:solidFill>
                <a:srgbClr val="72848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7" name="Google Shape;487;p22"/>
              <p:cNvSpPr/>
              <p:nvPr/>
            </p:nvSpPr>
            <p:spPr>
              <a:xfrm>
                <a:off x="10414" y="4058"/>
                <a:ext cx="394" cy="754"/>
              </a:xfrm>
              <a:custGeom>
                <a:rect b="b" l="l" r="r" t="t"/>
                <a:pathLst>
                  <a:path extrusionOk="0" h="754" w="394">
                    <a:moveTo>
                      <a:pt x="19" y="36"/>
                    </a:moveTo>
                    <a:lnTo>
                      <a:pt x="59" y="116"/>
                    </a:lnTo>
                    <a:lnTo>
                      <a:pt x="389" y="754"/>
                    </a:lnTo>
                    <a:lnTo>
                      <a:pt x="203" y="316"/>
                    </a:lnTo>
                    <a:lnTo>
                      <a:pt x="394" y="452"/>
                    </a:lnTo>
                    <a:lnTo>
                      <a:pt x="85" y="99"/>
                    </a:lnTo>
                    <a:lnTo>
                      <a:pt x="26" y="31"/>
                    </a:lnTo>
                    <a:lnTo>
                      <a:pt x="0" y="0"/>
                    </a:lnTo>
                    <a:lnTo>
                      <a:pt x="19" y="36"/>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8" name="Google Shape;488;p22"/>
              <p:cNvSpPr/>
              <p:nvPr/>
            </p:nvSpPr>
            <p:spPr>
              <a:xfrm>
                <a:off x="10414" y="4058"/>
                <a:ext cx="389" cy="966"/>
              </a:xfrm>
              <a:custGeom>
                <a:rect b="b" l="l" r="r" t="t"/>
                <a:pathLst>
                  <a:path extrusionOk="0" h="966" w="389">
                    <a:moveTo>
                      <a:pt x="59" y="116"/>
                    </a:moveTo>
                    <a:lnTo>
                      <a:pt x="19" y="36"/>
                    </a:lnTo>
                    <a:lnTo>
                      <a:pt x="0" y="0"/>
                    </a:lnTo>
                    <a:lnTo>
                      <a:pt x="0" y="48"/>
                    </a:lnTo>
                    <a:lnTo>
                      <a:pt x="0" y="158"/>
                    </a:lnTo>
                    <a:lnTo>
                      <a:pt x="3" y="966"/>
                    </a:lnTo>
                    <a:lnTo>
                      <a:pt x="85" y="351"/>
                    </a:lnTo>
                    <a:lnTo>
                      <a:pt x="389" y="754"/>
                    </a:lnTo>
                    <a:lnTo>
                      <a:pt x="59" y="116"/>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89" name="Google Shape;489;p22"/>
              <p:cNvSpPr/>
              <p:nvPr/>
            </p:nvSpPr>
            <p:spPr>
              <a:xfrm>
                <a:off x="10047" y="4058"/>
                <a:ext cx="370" cy="966"/>
              </a:xfrm>
              <a:custGeom>
                <a:rect b="b" l="l" r="r" t="t"/>
                <a:pathLst>
                  <a:path extrusionOk="0" h="966" w="370">
                    <a:moveTo>
                      <a:pt x="370" y="966"/>
                    </a:moveTo>
                    <a:lnTo>
                      <a:pt x="367" y="158"/>
                    </a:lnTo>
                    <a:lnTo>
                      <a:pt x="367" y="48"/>
                    </a:lnTo>
                    <a:lnTo>
                      <a:pt x="367" y="0"/>
                    </a:lnTo>
                    <a:lnTo>
                      <a:pt x="334" y="69"/>
                    </a:lnTo>
                    <a:lnTo>
                      <a:pt x="261" y="229"/>
                    </a:lnTo>
                    <a:lnTo>
                      <a:pt x="0" y="791"/>
                    </a:lnTo>
                    <a:lnTo>
                      <a:pt x="282" y="377"/>
                    </a:lnTo>
                    <a:lnTo>
                      <a:pt x="370" y="966"/>
                    </a:lnTo>
                    <a:close/>
                  </a:path>
                </a:pathLst>
              </a:custGeom>
              <a:solidFill>
                <a:srgbClr val="D0D2D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0" name="Google Shape;490;p22"/>
              <p:cNvSpPr/>
              <p:nvPr/>
            </p:nvSpPr>
            <p:spPr>
              <a:xfrm>
                <a:off x="9978" y="4058"/>
                <a:ext cx="436" cy="791"/>
              </a:xfrm>
              <a:custGeom>
                <a:rect b="b" l="l" r="r" t="t"/>
                <a:pathLst>
                  <a:path extrusionOk="0" h="791" w="436">
                    <a:moveTo>
                      <a:pt x="69" y="791"/>
                    </a:moveTo>
                    <a:lnTo>
                      <a:pt x="330" y="229"/>
                    </a:lnTo>
                    <a:lnTo>
                      <a:pt x="403" y="69"/>
                    </a:lnTo>
                    <a:lnTo>
                      <a:pt x="436" y="0"/>
                    </a:lnTo>
                    <a:lnTo>
                      <a:pt x="304" y="135"/>
                    </a:lnTo>
                    <a:lnTo>
                      <a:pt x="12" y="434"/>
                    </a:lnTo>
                    <a:lnTo>
                      <a:pt x="0" y="445"/>
                    </a:lnTo>
                    <a:lnTo>
                      <a:pt x="175" y="368"/>
                    </a:lnTo>
                    <a:lnTo>
                      <a:pt x="69" y="791"/>
                    </a:lnTo>
                    <a:close/>
                  </a:path>
                </a:pathLst>
              </a:custGeom>
              <a:solidFill>
                <a:srgbClr val="BBBDB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1" name="Google Shape;491;p22"/>
              <p:cNvSpPr/>
              <p:nvPr/>
            </p:nvSpPr>
            <p:spPr>
              <a:xfrm>
                <a:off x="9022" y="4525"/>
                <a:ext cx="1456" cy="1273"/>
              </a:xfrm>
              <a:custGeom>
                <a:rect b="b" l="l" r="r" t="t"/>
                <a:pathLst>
                  <a:path extrusionOk="0" h="1273" w="1456">
                    <a:moveTo>
                      <a:pt x="761" y="0"/>
                    </a:moveTo>
                    <a:lnTo>
                      <a:pt x="0" y="776"/>
                    </a:lnTo>
                    <a:lnTo>
                      <a:pt x="226" y="1153"/>
                    </a:lnTo>
                    <a:lnTo>
                      <a:pt x="763" y="1273"/>
                    </a:lnTo>
                    <a:lnTo>
                      <a:pt x="1336" y="1111"/>
                    </a:lnTo>
                    <a:lnTo>
                      <a:pt x="1456" y="793"/>
                    </a:lnTo>
                    <a:lnTo>
                      <a:pt x="761" y="0"/>
                    </a:lnTo>
                    <a:close/>
                  </a:path>
                </a:pathLst>
              </a:custGeom>
              <a:solidFill>
                <a:srgbClr val="64788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2" name="Google Shape;492;p22"/>
              <p:cNvSpPr/>
              <p:nvPr/>
            </p:nvSpPr>
            <p:spPr>
              <a:xfrm>
                <a:off x="9022" y="4525"/>
                <a:ext cx="761" cy="1153"/>
              </a:xfrm>
              <a:custGeom>
                <a:rect b="b" l="l" r="r" t="t"/>
                <a:pathLst>
                  <a:path extrusionOk="0" h="1153" w="761">
                    <a:moveTo>
                      <a:pt x="761" y="0"/>
                    </a:moveTo>
                    <a:lnTo>
                      <a:pt x="0" y="776"/>
                    </a:lnTo>
                    <a:lnTo>
                      <a:pt x="226" y="1153"/>
                    </a:lnTo>
                    <a:lnTo>
                      <a:pt x="761" y="0"/>
                    </a:lnTo>
                    <a:close/>
                  </a:path>
                </a:pathLst>
              </a:custGeom>
              <a:solidFill>
                <a:srgbClr val="62737C"/>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3" name="Google Shape;493;p22"/>
              <p:cNvSpPr/>
              <p:nvPr/>
            </p:nvSpPr>
            <p:spPr>
              <a:xfrm>
                <a:off x="9783" y="4525"/>
                <a:ext cx="905" cy="1177"/>
              </a:xfrm>
              <a:custGeom>
                <a:rect b="b" l="l" r="r" t="t"/>
                <a:pathLst>
                  <a:path extrusionOk="0" h="1177" w="905">
                    <a:moveTo>
                      <a:pt x="643" y="1167"/>
                    </a:moveTo>
                    <a:lnTo>
                      <a:pt x="905" y="1007"/>
                    </a:lnTo>
                    <a:lnTo>
                      <a:pt x="0" y="0"/>
                    </a:lnTo>
                    <a:lnTo>
                      <a:pt x="14" y="28"/>
                    </a:lnTo>
                    <a:lnTo>
                      <a:pt x="47" y="94"/>
                    </a:lnTo>
                    <a:lnTo>
                      <a:pt x="582" y="1177"/>
                    </a:lnTo>
                    <a:lnTo>
                      <a:pt x="643" y="1167"/>
                    </a:lnTo>
                    <a:close/>
                  </a:path>
                </a:pathLst>
              </a:custGeom>
              <a:solidFill>
                <a:srgbClr val="6C808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4" name="Google Shape;494;p22"/>
              <p:cNvSpPr/>
              <p:nvPr/>
            </p:nvSpPr>
            <p:spPr>
              <a:xfrm>
                <a:off x="9783" y="4525"/>
                <a:ext cx="643" cy="1273"/>
              </a:xfrm>
              <a:custGeom>
                <a:rect b="b" l="l" r="r" t="t"/>
                <a:pathLst>
                  <a:path extrusionOk="0" h="1273" w="643">
                    <a:moveTo>
                      <a:pt x="643" y="1167"/>
                    </a:moveTo>
                    <a:lnTo>
                      <a:pt x="47" y="91"/>
                    </a:lnTo>
                    <a:lnTo>
                      <a:pt x="14" y="28"/>
                    </a:lnTo>
                    <a:lnTo>
                      <a:pt x="0" y="0"/>
                    </a:lnTo>
                    <a:lnTo>
                      <a:pt x="0" y="37"/>
                    </a:lnTo>
                    <a:lnTo>
                      <a:pt x="0" y="127"/>
                    </a:lnTo>
                    <a:lnTo>
                      <a:pt x="2" y="1273"/>
                    </a:lnTo>
                    <a:lnTo>
                      <a:pt x="643" y="1167"/>
                    </a:lnTo>
                    <a:close/>
                  </a:path>
                </a:pathLst>
              </a:custGeom>
              <a:solidFill>
                <a:srgbClr val="72848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5" name="Google Shape;495;p22"/>
              <p:cNvSpPr/>
              <p:nvPr/>
            </p:nvSpPr>
            <p:spPr>
              <a:xfrm>
                <a:off x="9783" y="4525"/>
                <a:ext cx="316" cy="602"/>
              </a:xfrm>
              <a:custGeom>
                <a:rect b="b" l="l" r="r" t="t"/>
                <a:pathLst>
                  <a:path extrusionOk="0" h="602" w="316">
                    <a:moveTo>
                      <a:pt x="14" y="28"/>
                    </a:moveTo>
                    <a:lnTo>
                      <a:pt x="47" y="94"/>
                    </a:lnTo>
                    <a:lnTo>
                      <a:pt x="311" y="602"/>
                    </a:lnTo>
                    <a:lnTo>
                      <a:pt x="162" y="254"/>
                    </a:lnTo>
                    <a:lnTo>
                      <a:pt x="316" y="362"/>
                    </a:lnTo>
                    <a:lnTo>
                      <a:pt x="68" y="80"/>
                    </a:lnTo>
                    <a:lnTo>
                      <a:pt x="21" y="23"/>
                    </a:lnTo>
                    <a:lnTo>
                      <a:pt x="0" y="0"/>
                    </a:lnTo>
                    <a:lnTo>
                      <a:pt x="14" y="28"/>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6" name="Google Shape;496;p22"/>
              <p:cNvSpPr/>
              <p:nvPr/>
            </p:nvSpPr>
            <p:spPr>
              <a:xfrm>
                <a:off x="9783" y="4525"/>
                <a:ext cx="311" cy="772"/>
              </a:xfrm>
              <a:custGeom>
                <a:rect b="b" l="l" r="r" t="t"/>
                <a:pathLst>
                  <a:path extrusionOk="0" h="772" w="311">
                    <a:moveTo>
                      <a:pt x="47" y="94"/>
                    </a:moveTo>
                    <a:lnTo>
                      <a:pt x="14" y="28"/>
                    </a:lnTo>
                    <a:lnTo>
                      <a:pt x="0" y="0"/>
                    </a:lnTo>
                    <a:lnTo>
                      <a:pt x="0" y="37"/>
                    </a:lnTo>
                    <a:lnTo>
                      <a:pt x="0" y="127"/>
                    </a:lnTo>
                    <a:lnTo>
                      <a:pt x="2" y="772"/>
                    </a:lnTo>
                    <a:lnTo>
                      <a:pt x="68" y="280"/>
                    </a:lnTo>
                    <a:lnTo>
                      <a:pt x="311" y="602"/>
                    </a:lnTo>
                    <a:lnTo>
                      <a:pt x="47" y="94"/>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7" name="Google Shape;497;p22"/>
              <p:cNvSpPr/>
              <p:nvPr/>
            </p:nvSpPr>
            <p:spPr>
              <a:xfrm>
                <a:off x="9488" y="4525"/>
                <a:ext cx="297" cy="772"/>
              </a:xfrm>
              <a:custGeom>
                <a:rect b="b" l="l" r="r" t="t"/>
                <a:pathLst>
                  <a:path extrusionOk="0" h="772" w="297">
                    <a:moveTo>
                      <a:pt x="297" y="772"/>
                    </a:moveTo>
                    <a:lnTo>
                      <a:pt x="295" y="127"/>
                    </a:lnTo>
                    <a:lnTo>
                      <a:pt x="295" y="37"/>
                    </a:lnTo>
                    <a:lnTo>
                      <a:pt x="295" y="0"/>
                    </a:lnTo>
                    <a:lnTo>
                      <a:pt x="269" y="56"/>
                    </a:lnTo>
                    <a:lnTo>
                      <a:pt x="210" y="183"/>
                    </a:lnTo>
                    <a:lnTo>
                      <a:pt x="0" y="633"/>
                    </a:lnTo>
                    <a:lnTo>
                      <a:pt x="226" y="301"/>
                    </a:lnTo>
                    <a:lnTo>
                      <a:pt x="297" y="772"/>
                    </a:lnTo>
                    <a:close/>
                  </a:path>
                </a:pathLst>
              </a:custGeom>
              <a:solidFill>
                <a:srgbClr val="D0D2D3"/>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8" name="Google Shape;498;p22"/>
              <p:cNvSpPr/>
              <p:nvPr/>
            </p:nvSpPr>
            <p:spPr>
              <a:xfrm>
                <a:off x="9434" y="4525"/>
                <a:ext cx="349" cy="633"/>
              </a:xfrm>
              <a:custGeom>
                <a:rect b="b" l="l" r="r" t="t"/>
                <a:pathLst>
                  <a:path extrusionOk="0" h="633" w="349">
                    <a:moveTo>
                      <a:pt x="54" y="633"/>
                    </a:moveTo>
                    <a:lnTo>
                      <a:pt x="264" y="183"/>
                    </a:lnTo>
                    <a:lnTo>
                      <a:pt x="323" y="56"/>
                    </a:lnTo>
                    <a:lnTo>
                      <a:pt x="349" y="0"/>
                    </a:lnTo>
                    <a:lnTo>
                      <a:pt x="245" y="108"/>
                    </a:lnTo>
                    <a:lnTo>
                      <a:pt x="9" y="346"/>
                    </a:lnTo>
                    <a:lnTo>
                      <a:pt x="0" y="357"/>
                    </a:lnTo>
                    <a:lnTo>
                      <a:pt x="139" y="294"/>
                    </a:lnTo>
                    <a:lnTo>
                      <a:pt x="54" y="633"/>
                    </a:lnTo>
                    <a:close/>
                  </a:path>
                </a:pathLst>
              </a:custGeom>
              <a:solidFill>
                <a:srgbClr val="BBBDB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499" name="Google Shape;499;p22"/>
              <p:cNvSpPr/>
              <p:nvPr/>
            </p:nvSpPr>
            <p:spPr>
              <a:xfrm>
                <a:off x="9505" y="5419"/>
                <a:ext cx="2097" cy="984"/>
              </a:xfrm>
              <a:custGeom>
                <a:rect b="b" l="l" r="r" t="t"/>
                <a:pathLst>
                  <a:path extrusionOk="0" h="984" w="2097">
                    <a:moveTo>
                      <a:pt x="1678" y="94"/>
                    </a:moveTo>
                    <a:lnTo>
                      <a:pt x="1218" y="151"/>
                    </a:lnTo>
                    <a:lnTo>
                      <a:pt x="916" y="339"/>
                    </a:lnTo>
                    <a:lnTo>
                      <a:pt x="271" y="414"/>
                    </a:lnTo>
                    <a:lnTo>
                      <a:pt x="0" y="617"/>
                    </a:lnTo>
                    <a:lnTo>
                      <a:pt x="509" y="817"/>
                    </a:lnTo>
                    <a:lnTo>
                      <a:pt x="902" y="826"/>
                    </a:lnTo>
                    <a:lnTo>
                      <a:pt x="1348" y="984"/>
                    </a:lnTo>
                    <a:lnTo>
                      <a:pt x="1890" y="756"/>
                    </a:lnTo>
                    <a:lnTo>
                      <a:pt x="1762" y="563"/>
                    </a:lnTo>
                    <a:lnTo>
                      <a:pt x="2003" y="403"/>
                    </a:lnTo>
                    <a:lnTo>
                      <a:pt x="1883" y="207"/>
                    </a:lnTo>
                    <a:lnTo>
                      <a:pt x="2097" y="0"/>
                    </a:lnTo>
                    <a:lnTo>
                      <a:pt x="1809" y="40"/>
                    </a:lnTo>
                    <a:lnTo>
                      <a:pt x="1678" y="94"/>
                    </a:lnTo>
                    <a:close/>
                  </a:path>
                </a:pathLst>
              </a:custGeom>
              <a:solidFill>
                <a:srgbClr val="5B9BD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0" name="Google Shape;500;p22"/>
              <p:cNvSpPr/>
              <p:nvPr/>
            </p:nvSpPr>
            <p:spPr>
              <a:xfrm>
                <a:off x="9505" y="5419"/>
                <a:ext cx="2097" cy="621"/>
              </a:xfrm>
              <a:custGeom>
                <a:rect b="b" l="l" r="r" t="t"/>
                <a:pathLst>
                  <a:path extrusionOk="0" h="621" w="2097">
                    <a:moveTo>
                      <a:pt x="1227" y="162"/>
                    </a:moveTo>
                    <a:lnTo>
                      <a:pt x="1689" y="106"/>
                    </a:lnTo>
                    <a:lnTo>
                      <a:pt x="1821" y="52"/>
                    </a:lnTo>
                    <a:lnTo>
                      <a:pt x="2080" y="17"/>
                    </a:lnTo>
                    <a:lnTo>
                      <a:pt x="2097" y="0"/>
                    </a:lnTo>
                    <a:lnTo>
                      <a:pt x="1809" y="40"/>
                    </a:lnTo>
                    <a:lnTo>
                      <a:pt x="1678" y="94"/>
                    </a:lnTo>
                    <a:lnTo>
                      <a:pt x="1218" y="151"/>
                    </a:lnTo>
                    <a:lnTo>
                      <a:pt x="916" y="339"/>
                    </a:lnTo>
                    <a:lnTo>
                      <a:pt x="271" y="414"/>
                    </a:lnTo>
                    <a:lnTo>
                      <a:pt x="0" y="617"/>
                    </a:lnTo>
                    <a:lnTo>
                      <a:pt x="19" y="621"/>
                    </a:lnTo>
                    <a:lnTo>
                      <a:pt x="282" y="426"/>
                    </a:lnTo>
                    <a:lnTo>
                      <a:pt x="928" y="351"/>
                    </a:lnTo>
                    <a:lnTo>
                      <a:pt x="1227" y="162"/>
                    </a:lnTo>
                    <a:close/>
                  </a:path>
                </a:pathLst>
              </a:custGeom>
              <a:no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1" name="Google Shape;501;p22"/>
              <p:cNvSpPr/>
              <p:nvPr/>
            </p:nvSpPr>
            <p:spPr>
              <a:xfrm>
                <a:off x="9420" y="5789"/>
                <a:ext cx="19" cy="84"/>
              </a:xfrm>
              <a:custGeom>
                <a:rect b="b" l="l" r="r" t="t"/>
                <a:pathLst>
                  <a:path extrusionOk="0" h="36" w="8">
                    <a:moveTo>
                      <a:pt x="0" y="0"/>
                    </a:moveTo>
                    <a:cubicBezTo>
                      <a:pt x="2"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2" name="Google Shape;502;p22"/>
              <p:cNvSpPr/>
              <p:nvPr/>
            </p:nvSpPr>
            <p:spPr>
              <a:xfrm>
                <a:off x="9356" y="5617"/>
                <a:ext cx="149" cy="235"/>
              </a:xfrm>
              <a:custGeom>
                <a:rect b="b" l="l" r="r" t="t"/>
                <a:pathLst>
                  <a:path extrusionOk="0" h="235" w="149">
                    <a:moveTo>
                      <a:pt x="149" y="202"/>
                    </a:moveTo>
                    <a:lnTo>
                      <a:pt x="85" y="235"/>
                    </a:lnTo>
                    <a:lnTo>
                      <a:pt x="0" y="205"/>
                    </a:lnTo>
                    <a:lnTo>
                      <a:pt x="80"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3" name="Google Shape;503;p22"/>
              <p:cNvSpPr/>
              <p:nvPr/>
            </p:nvSpPr>
            <p:spPr>
              <a:xfrm>
                <a:off x="9436" y="5617"/>
                <a:ext cx="69" cy="235"/>
              </a:xfrm>
              <a:custGeom>
                <a:rect b="b" l="l" r="r" t="t"/>
                <a:pathLst>
                  <a:path extrusionOk="0" h="235" w="69">
                    <a:moveTo>
                      <a:pt x="69" y="202"/>
                    </a:moveTo>
                    <a:lnTo>
                      <a:pt x="5" y="235"/>
                    </a:lnTo>
                    <a:lnTo>
                      <a:pt x="0" y="0"/>
                    </a:lnTo>
                    <a:lnTo>
                      <a:pt x="69"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4" name="Google Shape;504;p22"/>
              <p:cNvSpPr/>
              <p:nvPr/>
            </p:nvSpPr>
            <p:spPr>
              <a:xfrm>
                <a:off x="9347" y="6000"/>
                <a:ext cx="19" cy="85"/>
              </a:xfrm>
              <a:custGeom>
                <a:rect b="b" l="l" r="r" t="t"/>
                <a:pathLst>
                  <a:path extrusionOk="0" h="36" w="8">
                    <a:moveTo>
                      <a:pt x="0" y="0"/>
                    </a:moveTo>
                    <a:cubicBezTo>
                      <a:pt x="2" y="0"/>
                      <a:pt x="5" y="0"/>
                      <a:pt x="7" y="0"/>
                    </a:cubicBezTo>
                    <a:cubicBezTo>
                      <a:pt x="7" y="11"/>
                      <a:pt x="7" y="22"/>
                      <a:pt x="7"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5" name="Google Shape;505;p22"/>
              <p:cNvSpPr/>
              <p:nvPr/>
            </p:nvSpPr>
            <p:spPr>
              <a:xfrm>
                <a:off x="9283" y="5829"/>
                <a:ext cx="146" cy="235"/>
              </a:xfrm>
              <a:custGeom>
                <a:rect b="b" l="l" r="r" t="t"/>
                <a:pathLst>
                  <a:path extrusionOk="0" h="235" w="146">
                    <a:moveTo>
                      <a:pt x="146" y="202"/>
                    </a:moveTo>
                    <a:lnTo>
                      <a:pt x="85" y="235"/>
                    </a:lnTo>
                    <a:lnTo>
                      <a:pt x="0" y="204"/>
                    </a:lnTo>
                    <a:lnTo>
                      <a:pt x="80" y="0"/>
                    </a:lnTo>
                    <a:lnTo>
                      <a:pt x="146"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6" name="Google Shape;506;p22"/>
              <p:cNvSpPr/>
              <p:nvPr/>
            </p:nvSpPr>
            <p:spPr>
              <a:xfrm>
                <a:off x="9363" y="5829"/>
                <a:ext cx="66" cy="235"/>
              </a:xfrm>
              <a:custGeom>
                <a:rect b="b" l="l" r="r" t="t"/>
                <a:pathLst>
                  <a:path extrusionOk="0" h="235" w="66">
                    <a:moveTo>
                      <a:pt x="66" y="202"/>
                    </a:moveTo>
                    <a:lnTo>
                      <a:pt x="5" y="235"/>
                    </a:lnTo>
                    <a:lnTo>
                      <a:pt x="0" y="0"/>
                    </a:lnTo>
                    <a:lnTo>
                      <a:pt x="66"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7" name="Google Shape;507;p22"/>
              <p:cNvSpPr/>
              <p:nvPr/>
            </p:nvSpPr>
            <p:spPr>
              <a:xfrm>
                <a:off x="8831" y="6045"/>
                <a:ext cx="19" cy="85"/>
              </a:xfrm>
              <a:custGeom>
                <a:rect b="b" l="l" r="r" t="t"/>
                <a:pathLst>
                  <a:path extrusionOk="0" h="36" w="8">
                    <a:moveTo>
                      <a:pt x="0" y="0"/>
                    </a:moveTo>
                    <a:cubicBezTo>
                      <a:pt x="3"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8" name="Google Shape;508;p22"/>
              <p:cNvSpPr/>
              <p:nvPr/>
            </p:nvSpPr>
            <p:spPr>
              <a:xfrm>
                <a:off x="8767" y="5873"/>
                <a:ext cx="149" cy="236"/>
              </a:xfrm>
              <a:custGeom>
                <a:rect b="b" l="l" r="r" t="t"/>
                <a:pathLst>
                  <a:path extrusionOk="0" h="236" w="149">
                    <a:moveTo>
                      <a:pt x="149" y="203"/>
                    </a:moveTo>
                    <a:lnTo>
                      <a:pt x="87" y="236"/>
                    </a:lnTo>
                    <a:lnTo>
                      <a:pt x="0" y="205"/>
                    </a:lnTo>
                    <a:lnTo>
                      <a:pt x="80" y="0"/>
                    </a:lnTo>
                    <a:lnTo>
                      <a:pt x="149" y="203"/>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09" name="Google Shape;509;p22"/>
              <p:cNvSpPr/>
              <p:nvPr/>
            </p:nvSpPr>
            <p:spPr>
              <a:xfrm>
                <a:off x="8847" y="5873"/>
                <a:ext cx="69" cy="236"/>
              </a:xfrm>
              <a:custGeom>
                <a:rect b="b" l="l" r="r" t="t"/>
                <a:pathLst>
                  <a:path extrusionOk="0" h="236" w="69">
                    <a:moveTo>
                      <a:pt x="69" y="203"/>
                    </a:moveTo>
                    <a:lnTo>
                      <a:pt x="7" y="236"/>
                    </a:lnTo>
                    <a:lnTo>
                      <a:pt x="0" y="0"/>
                    </a:lnTo>
                    <a:lnTo>
                      <a:pt x="69" y="203"/>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0" name="Google Shape;510;p22"/>
              <p:cNvSpPr/>
              <p:nvPr/>
            </p:nvSpPr>
            <p:spPr>
              <a:xfrm>
                <a:off x="8798" y="5661"/>
                <a:ext cx="19" cy="85"/>
              </a:xfrm>
              <a:custGeom>
                <a:rect b="b" l="l" r="r" t="t"/>
                <a:pathLst>
                  <a:path extrusionOk="0" h="36" w="8">
                    <a:moveTo>
                      <a:pt x="0" y="0"/>
                    </a:moveTo>
                    <a:cubicBezTo>
                      <a:pt x="2" y="0"/>
                      <a:pt x="5" y="0"/>
                      <a:pt x="8" y="0"/>
                    </a:cubicBezTo>
                    <a:cubicBezTo>
                      <a:pt x="8" y="11"/>
                      <a:pt x="8" y="22"/>
                      <a:pt x="8"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1" name="Google Shape;511;p22"/>
              <p:cNvSpPr/>
              <p:nvPr/>
            </p:nvSpPr>
            <p:spPr>
              <a:xfrm>
                <a:off x="8734" y="5492"/>
                <a:ext cx="146" cy="233"/>
              </a:xfrm>
              <a:custGeom>
                <a:rect b="b" l="l" r="r" t="t"/>
                <a:pathLst>
                  <a:path extrusionOk="0" h="233" w="146">
                    <a:moveTo>
                      <a:pt x="146" y="200"/>
                    </a:moveTo>
                    <a:lnTo>
                      <a:pt x="85" y="233"/>
                    </a:lnTo>
                    <a:lnTo>
                      <a:pt x="0" y="202"/>
                    </a:lnTo>
                    <a:lnTo>
                      <a:pt x="80" y="0"/>
                    </a:lnTo>
                    <a:lnTo>
                      <a:pt x="146"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2" name="Google Shape;512;p22"/>
              <p:cNvSpPr/>
              <p:nvPr/>
            </p:nvSpPr>
            <p:spPr>
              <a:xfrm>
                <a:off x="8814" y="5492"/>
                <a:ext cx="66" cy="233"/>
              </a:xfrm>
              <a:custGeom>
                <a:rect b="b" l="l" r="r" t="t"/>
                <a:pathLst>
                  <a:path extrusionOk="0" h="233" w="66">
                    <a:moveTo>
                      <a:pt x="66" y="200"/>
                    </a:moveTo>
                    <a:lnTo>
                      <a:pt x="5" y="233"/>
                    </a:lnTo>
                    <a:lnTo>
                      <a:pt x="0" y="0"/>
                    </a:lnTo>
                    <a:lnTo>
                      <a:pt x="66"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3" name="Google Shape;513;p22"/>
              <p:cNvSpPr/>
              <p:nvPr/>
            </p:nvSpPr>
            <p:spPr>
              <a:xfrm>
                <a:off x="9078" y="5918"/>
                <a:ext cx="19" cy="85"/>
              </a:xfrm>
              <a:custGeom>
                <a:rect b="b" l="l" r="r" t="t"/>
                <a:pathLst>
                  <a:path extrusionOk="0" h="36" w="8">
                    <a:moveTo>
                      <a:pt x="0" y="0"/>
                    </a:moveTo>
                    <a:cubicBezTo>
                      <a:pt x="3" y="0"/>
                      <a:pt x="5" y="0"/>
                      <a:pt x="8" y="0"/>
                    </a:cubicBezTo>
                    <a:cubicBezTo>
                      <a:pt x="8" y="11"/>
                      <a:pt x="8" y="22"/>
                      <a:pt x="8" y="33"/>
                    </a:cubicBezTo>
                    <a:cubicBezTo>
                      <a:pt x="8" y="36"/>
                      <a:pt x="0" y="36"/>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4" name="Google Shape;514;p22"/>
              <p:cNvSpPr/>
              <p:nvPr/>
            </p:nvSpPr>
            <p:spPr>
              <a:xfrm>
                <a:off x="9015" y="5746"/>
                <a:ext cx="148" cy="236"/>
              </a:xfrm>
              <a:custGeom>
                <a:rect b="b" l="l" r="r" t="t"/>
                <a:pathLst>
                  <a:path extrusionOk="0" h="236" w="148">
                    <a:moveTo>
                      <a:pt x="148" y="203"/>
                    </a:moveTo>
                    <a:lnTo>
                      <a:pt x="84" y="236"/>
                    </a:lnTo>
                    <a:lnTo>
                      <a:pt x="0" y="205"/>
                    </a:lnTo>
                    <a:lnTo>
                      <a:pt x="80" y="0"/>
                    </a:lnTo>
                    <a:lnTo>
                      <a:pt x="148" y="203"/>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5" name="Google Shape;515;p22"/>
              <p:cNvSpPr/>
              <p:nvPr/>
            </p:nvSpPr>
            <p:spPr>
              <a:xfrm>
                <a:off x="9095" y="5746"/>
                <a:ext cx="68" cy="236"/>
              </a:xfrm>
              <a:custGeom>
                <a:rect b="b" l="l" r="r" t="t"/>
                <a:pathLst>
                  <a:path extrusionOk="0" h="236" w="68">
                    <a:moveTo>
                      <a:pt x="68" y="203"/>
                    </a:moveTo>
                    <a:lnTo>
                      <a:pt x="4" y="236"/>
                    </a:lnTo>
                    <a:lnTo>
                      <a:pt x="0" y="0"/>
                    </a:lnTo>
                    <a:lnTo>
                      <a:pt x="68" y="203"/>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6" name="Google Shape;516;p22"/>
              <p:cNvSpPr/>
              <p:nvPr/>
            </p:nvSpPr>
            <p:spPr>
              <a:xfrm>
                <a:off x="8581" y="5843"/>
                <a:ext cx="19" cy="82"/>
              </a:xfrm>
              <a:custGeom>
                <a:rect b="b" l="l" r="r" t="t"/>
                <a:pathLst>
                  <a:path extrusionOk="0" h="35" w="8">
                    <a:moveTo>
                      <a:pt x="0" y="0"/>
                    </a:moveTo>
                    <a:cubicBezTo>
                      <a:pt x="3" y="0"/>
                      <a:pt x="5" y="0"/>
                      <a:pt x="8" y="0"/>
                    </a:cubicBezTo>
                    <a:cubicBezTo>
                      <a:pt x="8" y="11"/>
                      <a:pt x="8" y="22"/>
                      <a:pt x="8" y="33"/>
                    </a:cubicBezTo>
                    <a:cubicBezTo>
                      <a:pt x="8" y="35"/>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7" name="Google Shape;517;p22"/>
              <p:cNvSpPr/>
              <p:nvPr/>
            </p:nvSpPr>
            <p:spPr>
              <a:xfrm>
                <a:off x="8517" y="5671"/>
                <a:ext cx="149" cy="235"/>
              </a:xfrm>
              <a:custGeom>
                <a:rect b="b" l="l" r="r" t="t"/>
                <a:pathLst>
                  <a:path extrusionOk="0" h="235" w="149">
                    <a:moveTo>
                      <a:pt x="149" y="202"/>
                    </a:moveTo>
                    <a:lnTo>
                      <a:pt x="85" y="235"/>
                    </a:lnTo>
                    <a:lnTo>
                      <a:pt x="0" y="202"/>
                    </a:lnTo>
                    <a:lnTo>
                      <a:pt x="80"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8" name="Google Shape;518;p22"/>
              <p:cNvSpPr/>
              <p:nvPr/>
            </p:nvSpPr>
            <p:spPr>
              <a:xfrm>
                <a:off x="8597" y="5671"/>
                <a:ext cx="69" cy="235"/>
              </a:xfrm>
              <a:custGeom>
                <a:rect b="b" l="l" r="r" t="t"/>
                <a:pathLst>
                  <a:path extrusionOk="0" h="235" w="69">
                    <a:moveTo>
                      <a:pt x="69" y="202"/>
                    </a:moveTo>
                    <a:lnTo>
                      <a:pt x="5" y="235"/>
                    </a:lnTo>
                    <a:lnTo>
                      <a:pt x="0" y="0"/>
                    </a:lnTo>
                    <a:lnTo>
                      <a:pt x="69"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19" name="Google Shape;519;p22"/>
              <p:cNvSpPr/>
              <p:nvPr/>
            </p:nvSpPr>
            <p:spPr>
              <a:xfrm>
                <a:off x="8383" y="5716"/>
                <a:ext cx="19" cy="84"/>
              </a:xfrm>
              <a:custGeom>
                <a:rect b="b" l="l" r="r" t="t"/>
                <a:pathLst>
                  <a:path extrusionOk="0" h="36" w="8">
                    <a:moveTo>
                      <a:pt x="0" y="0"/>
                    </a:moveTo>
                    <a:cubicBezTo>
                      <a:pt x="3" y="0"/>
                      <a:pt x="5" y="0"/>
                      <a:pt x="8" y="0"/>
                    </a:cubicBezTo>
                    <a:cubicBezTo>
                      <a:pt x="8" y="11"/>
                      <a:pt x="8" y="22"/>
                      <a:pt x="8" y="33"/>
                    </a:cubicBezTo>
                    <a:cubicBezTo>
                      <a:pt x="8" y="36"/>
                      <a:pt x="0" y="35"/>
                      <a:pt x="0" y="33"/>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0" name="Google Shape;520;p22"/>
              <p:cNvSpPr/>
              <p:nvPr/>
            </p:nvSpPr>
            <p:spPr>
              <a:xfrm>
                <a:off x="8319" y="5544"/>
                <a:ext cx="149" cy="235"/>
              </a:xfrm>
              <a:custGeom>
                <a:rect b="b" l="l" r="r" t="t"/>
                <a:pathLst>
                  <a:path extrusionOk="0" h="235" w="149">
                    <a:moveTo>
                      <a:pt x="149" y="202"/>
                    </a:moveTo>
                    <a:lnTo>
                      <a:pt x="88" y="235"/>
                    </a:lnTo>
                    <a:lnTo>
                      <a:pt x="0" y="205"/>
                    </a:lnTo>
                    <a:lnTo>
                      <a:pt x="81" y="0"/>
                    </a:lnTo>
                    <a:lnTo>
                      <a:pt x="149" y="20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1" name="Google Shape;521;p22"/>
              <p:cNvSpPr/>
              <p:nvPr/>
            </p:nvSpPr>
            <p:spPr>
              <a:xfrm>
                <a:off x="8400" y="5544"/>
                <a:ext cx="68" cy="235"/>
              </a:xfrm>
              <a:custGeom>
                <a:rect b="b" l="l" r="r" t="t"/>
                <a:pathLst>
                  <a:path extrusionOk="0" h="235" w="68">
                    <a:moveTo>
                      <a:pt x="68" y="202"/>
                    </a:moveTo>
                    <a:lnTo>
                      <a:pt x="7" y="235"/>
                    </a:lnTo>
                    <a:lnTo>
                      <a:pt x="0" y="0"/>
                    </a:lnTo>
                    <a:lnTo>
                      <a:pt x="68" y="20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2" name="Google Shape;522;p22"/>
              <p:cNvSpPr/>
              <p:nvPr/>
            </p:nvSpPr>
            <p:spPr>
              <a:xfrm>
                <a:off x="8965" y="5407"/>
                <a:ext cx="19" cy="85"/>
              </a:xfrm>
              <a:custGeom>
                <a:rect b="b" l="l" r="r" t="t"/>
                <a:pathLst>
                  <a:path extrusionOk="0" h="36" w="8">
                    <a:moveTo>
                      <a:pt x="0" y="0"/>
                    </a:moveTo>
                    <a:cubicBezTo>
                      <a:pt x="3" y="0"/>
                      <a:pt x="5" y="0"/>
                      <a:pt x="8" y="0"/>
                    </a:cubicBezTo>
                    <a:cubicBezTo>
                      <a:pt x="8" y="11"/>
                      <a:pt x="8" y="23"/>
                      <a:pt x="8" y="34"/>
                    </a:cubicBezTo>
                    <a:cubicBezTo>
                      <a:pt x="8" y="36"/>
                      <a:pt x="0" y="36"/>
                      <a:pt x="0" y="34"/>
                    </a:cubicBezTo>
                    <a:cubicBezTo>
                      <a:pt x="0" y="23"/>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3" name="Google Shape;523;p22"/>
              <p:cNvSpPr/>
              <p:nvPr/>
            </p:nvSpPr>
            <p:spPr>
              <a:xfrm>
                <a:off x="8901" y="5238"/>
                <a:ext cx="149" cy="235"/>
              </a:xfrm>
              <a:custGeom>
                <a:rect b="b" l="l" r="r" t="t"/>
                <a:pathLst>
                  <a:path extrusionOk="0" h="235" w="149">
                    <a:moveTo>
                      <a:pt x="149" y="200"/>
                    </a:moveTo>
                    <a:lnTo>
                      <a:pt x="88" y="235"/>
                    </a:lnTo>
                    <a:lnTo>
                      <a:pt x="0" y="202"/>
                    </a:lnTo>
                    <a:lnTo>
                      <a:pt x="81" y="0"/>
                    </a:lnTo>
                    <a:lnTo>
                      <a:pt x="149"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4" name="Google Shape;524;p22"/>
              <p:cNvSpPr/>
              <p:nvPr/>
            </p:nvSpPr>
            <p:spPr>
              <a:xfrm>
                <a:off x="8982" y="5238"/>
                <a:ext cx="68" cy="235"/>
              </a:xfrm>
              <a:custGeom>
                <a:rect b="b" l="l" r="r" t="t"/>
                <a:pathLst>
                  <a:path extrusionOk="0" h="235" w="68">
                    <a:moveTo>
                      <a:pt x="68" y="200"/>
                    </a:moveTo>
                    <a:lnTo>
                      <a:pt x="7" y="235"/>
                    </a:lnTo>
                    <a:lnTo>
                      <a:pt x="0" y="0"/>
                    </a:lnTo>
                    <a:lnTo>
                      <a:pt x="68"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5" name="Google Shape;525;p22"/>
              <p:cNvSpPr/>
              <p:nvPr/>
            </p:nvSpPr>
            <p:spPr>
              <a:xfrm>
                <a:off x="11484" y="5271"/>
                <a:ext cx="17" cy="84"/>
              </a:xfrm>
              <a:custGeom>
                <a:rect b="b" l="l" r="r" t="t"/>
                <a:pathLst>
                  <a:path extrusionOk="0" h="36" w="7">
                    <a:moveTo>
                      <a:pt x="0" y="0"/>
                    </a:moveTo>
                    <a:cubicBezTo>
                      <a:pt x="2" y="0"/>
                      <a:pt x="5" y="0"/>
                      <a:pt x="7" y="0"/>
                    </a:cubicBezTo>
                    <a:cubicBezTo>
                      <a:pt x="7" y="11"/>
                      <a:pt x="7" y="22"/>
                      <a:pt x="7" y="34"/>
                    </a:cubicBezTo>
                    <a:cubicBezTo>
                      <a:pt x="7" y="36"/>
                      <a:pt x="0" y="36"/>
                      <a:pt x="0" y="34"/>
                    </a:cubicBezTo>
                    <a:cubicBezTo>
                      <a:pt x="0" y="22"/>
                      <a:pt x="0" y="11"/>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6" name="Google Shape;526;p22"/>
              <p:cNvSpPr/>
              <p:nvPr/>
            </p:nvSpPr>
            <p:spPr>
              <a:xfrm>
                <a:off x="11421" y="5101"/>
                <a:ext cx="146" cy="233"/>
              </a:xfrm>
              <a:custGeom>
                <a:rect b="b" l="l" r="r" t="t"/>
                <a:pathLst>
                  <a:path extrusionOk="0" h="233" w="146">
                    <a:moveTo>
                      <a:pt x="146" y="200"/>
                    </a:moveTo>
                    <a:lnTo>
                      <a:pt x="84" y="233"/>
                    </a:lnTo>
                    <a:lnTo>
                      <a:pt x="0" y="203"/>
                    </a:lnTo>
                    <a:lnTo>
                      <a:pt x="80" y="0"/>
                    </a:lnTo>
                    <a:lnTo>
                      <a:pt x="146" y="200"/>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7" name="Google Shape;527;p22"/>
              <p:cNvSpPr/>
              <p:nvPr/>
            </p:nvSpPr>
            <p:spPr>
              <a:xfrm>
                <a:off x="11501" y="5101"/>
                <a:ext cx="66" cy="233"/>
              </a:xfrm>
              <a:custGeom>
                <a:rect b="b" l="l" r="r" t="t"/>
                <a:pathLst>
                  <a:path extrusionOk="0" h="233" w="66">
                    <a:moveTo>
                      <a:pt x="66" y="200"/>
                    </a:moveTo>
                    <a:lnTo>
                      <a:pt x="4" y="233"/>
                    </a:lnTo>
                    <a:lnTo>
                      <a:pt x="0" y="0"/>
                    </a:lnTo>
                    <a:lnTo>
                      <a:pt x="66" y="200"/>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8" name="Google Shape;528;p22"/>
              <p:cNvSpPr/>
              <p:nvPr/>
            </p:nvSpPr>
            <p:spPr>
              <a:xfrm>
                <a:off x="11359" y="4960"/>
                <a:ext cx="17" cy="73"/>
              </a:xfrm>
              <a:custGeom>
                <a:rect b="b" l="l" r="r" t="t"/>
                <a:pathLst>
                  <a:path extrusionOk="0" h="31" w="7">
                    <a:moveTo>
                      <a:pt x="0" y="0"/>
                    </a:moveTo>
                    <a:cubicBezTo>
                      <a:pt x="2" y="0"/>
                      <a:pt x="4" y="0"/>
                      <a:pt x="7" y="0"/>
                    </a:cubicBezTo>
                    <a:cubicBezTo>
                      <a:pt x="7" y="10"/>
                      <a:pt x="7" y="19"/>
                      <a:pt x="7" y="29"/>
                    </a:cubicBezTo>
                    <a:cubicBezTo>
                      <a:pt x="7" y="31"/>
                      <a:pt x="0" y="31"/>
                      <a:pt x="0" y="29"/>
                    </a:cubicBezTo>
                    <a:cubicBezTo>
                      <a:pt x="0" y="19"/>
                      <a:pt x="0" y="10"/>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29" name="Google Shape;529;p22"/>
              <p:cNvSpPr/>
              <p:nvPr/>
            </p:nvSpPr>
            <p:spPr>
              <a:xfrm>
                <a:off x="11305" y="4812"/>
                <a:ext cx="127" cy="205"/>
              </a:xfrm>
              <a:custGeom>
                <a:rect b="b" l="l" r="r" t="t"/>
                <a:pathLst>
                  <a:path extrusionOk="0" h="205" w="127">
                    <a:moveTo>
                      <a:pt x="127" y="174"/>
                    </a:moveTo>
                    <a:lnTo>
                      <a:pt x="73" y="205"/>
                    </a:lnTo>
                    <a:lnTo>
                      <a:pt x="0" y="176"/>
                    </a:lnTo>
                    <a:lnTo>
                      <a:pt x="68" y="0"/>
                    </a:lnTo>
                    <a:lnTo>
                      <a:pt x="127" y="174"/>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0" name="Google Shape;530;p22"/>
              <p:cNvSpPr/>
              <p:nvPr/>
            </p:nvSpPr>
            <p:spPr>
              <a:xfrm>
                <a:off x="11373" y="4812"/>
                <a:ext cx="59" cy="205"/>
              </a:xfrm>
              <a:custGeom>
                <a:rect b="b" l="l" r="r" t="t"/>
                <a:pathLst>
                  <a:path extrusionOk="0" h="205" w="59">
                    <a:moveTo>
                      <a:pt x="59" y="174"/>
                    </a:moveTo>
                    <a:lnTo>
                      <a:pt x="5" y="205"/>
                    </a:lnTo>
                    <a:lnTo>
                      <a:pt x="0" y="0"/>
                    </a:lnTo>
                    <a:lnTo>
                      <a:pt x="59" y="174"/>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1" name="Google Shape;531;p22"/>
              <p:cNvSpPr/>
              <p:nvPr/>
            </p:nvSpPr>
            <p:spPr>
              <a:xfrm>
                <a:off x="9045" y="5704"/>
                <a:ext cx="17" cy="73"/>
              </a:xfrm>
              <a:custGeom>
                <a:rect b="b" l="l" r="r" t="t"/>
                <a:pathLst>
                  <a:path extrusionOk="0" h="31" w="7">
                    <a:moveTo>
                      <a:pt x="0" y="0"/>
                    </a:moveTo>
                    <a:cubicBezTo>
                      <a:pt x="2" y="0"/>
                      <a:pt x="5" y="0"/>
                      <a:pt x="7" y="0"/>
                    </a:cubicBezTo>
                    <a:cubicBezTo>
                      <a:pt x="7" y="10"/>
                      <a:pt x="7" y="19"/>
                      <a:pt x="7" y="29"/>
                    </a:cubicBezTo>
                    <a:cubicBezTo>
                      <a:pt x="7" y="31"/>
                      <a:pt x="0" y="30"/>
                      <a:pt x="0" y="29"/>
                    </a:cubicBezTo>
                    <a:cubicBezTo>
                      <a:pt x="0" y="19"/>
                      <a:pt x="0" y="10"/>
                      <a:pt x="0" y="0"/>
                    </a:cubicBezTo>
                    <a:close/>
                  </a:path>
                </a:pathLst>
              </a:custGeom>
              <a:solidFill>
                <a:srgbClr val="806A5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2" name="Google Shape;532;p22"/>
              <p:cNvSpPr/>
              <p:nvPr/>
            </p:nvSpPr>
            <p:spPr>
              <a:xfrm>
                <a:off x="8991" y="5558"/>
                <a:ext cx="127" cy="200"/>
              </a:xfrm>
              <a:custGeom>
                <a:rect b="b" l="l" r="r" t="t"/>
                <a:pathLst>
                  <a:path extrusionOk="0" h="200" w="127">
                    <a:moveTo>
                      <a:pt x="127" y="172"/>
                    </a:moveTo>
                    <a:lnTo>
                      <a:pt x="73" y="200"/>
                    </a:lnTo>
                    <a:lnTo>
                      <a:pt x="0" y="174"/>
                    </a:lnTo>
                    <a:lnTo>
                      <a:pt x="68" y="0"/>
                    </a:lnTo>
                    <a:lnTo>
                      <a:pt x="127" y="172"/>
                    </a:lnTo>
                    <a:close/>
                  </a:path>
                </a:pathLst>
              </a:custGeom>
              <a:solidFill>
                <a:srgbClr val="5B9240"/>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3" name="Google Shape;533;p22"/>
              <p:cNvSpPr/>
              <p:nvPr/>
            </p:nvSpPr>
            <p:spPr>
              <a:xfrm>
                <a:off x="9059" y="5558"/>
                <a:ext cx="59" cy="200"/>
              </a:xfrm>
              <a:custGeom>
                <a:rect b="b" l="l" r="r" t="t"/>
                <a:pathLst>
                  <a:path extrusionOk="0" h="200" w="59">
                    <a:moveTo>
                      <a:pt x="59" y="172"/>
                    </a:moveTo>
                    <a:lnTo>
                      <a:pt x="5" y="200"/>
                    </a:lnTo>
                    <a:lnTo>
                      <a:pt x="0" y="0"/>
                    </a:lnTo>
                    <a:lnTo>
                      <a:pt x="59" y="172"/>
                    </a:lnTo>
                    <a:close/>
                  </a:path>
                </a:pathLst>
              </a:custGeom>
              <a:solidFill>
                <a:srgbClr val="ABD29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4" name="Google Shape;534;p22"/>
              <p:cNvSpPr/>
              <p:nvPr/>
            </p:nvSpPr>
            <p:spPr>
              <a:xfrm>
                <a:off x="10890" y="4155"/>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5" name="Google Shape;535;p22"/>
              <p:cNvSpPr/>
              <p:nvPr/>
            </p:nvSpPr>
            <p:spPr>
              <a:xfrm>
                <a:off x="10589" y="4701"/>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6" name="Google Shape;536;p22"/>
              <p:cNvSpPr/>
              <p:nvPr/>
            </p:nvSpPr>
            <p:spPr>
              <a:xfrm>
                <a:off x="9759" y="4315"/>
                <a:ext cx="436" cy="245"/>
              </a:xfrm>
              <a:custGeom>
                <a:rect b="b" l="l" r="r" t="t"/>
                <a:pathLst>
                  <a:path extrusionOk="0" h="104" w="185">
                    <a:moveTo>
                      <a:pt x="160" y="50"/>
                    </a:moveTo>
                    <a:cubicBezTo>
                      <a:pt x="160" y="49"/>
                      <a:pt x="160" y="48"/>
                      <a:pt x="160" y="46"/>
                    </a:cubicBezTo>
                    <a:cubicBezTo>
                      <a:pt x="160" y="33"/>
                      <a:pt x="148" y="22"/>
                      <a:pt x="131" y="19"/>
                    </a:cubicBezTo>
                    <a:cubicBezTo>
                      <a:pt x="127" y="8"/>
                      <a:pt x="113" y="0"/>
                      <a:pt x="96" y="0"/>
                    </a:cubicBezTo>
                    <a:cubicBezTo>
                      <a:pt x="80" y="0"/>
                      <a:pt x="67" y="8"/>
                      <a:pt x="62" y="19"/>
                    </a:cubicBezTo>
                    <a:cubicBezTo>
                      <a:pt x="43" y="20"/>
                      <a:pt x="27" y="32"/>
                      <a:pt x="27" y="46"/>
                    </a:cubicBezTo>
                    <a:cubicBezTo>
                      <a:pt x="27" y="47"/>
                      <a:pt x="28" y="48"/>
                      <a:pt x="28" y="49"/>
                    </a:cubicBezTo>
                    <a:cubicBezTo>
                      <a:pt x="12" y="52"/>
                      <a:pt x="0" y="63"/>
                      <a:pt x="0" y="76"/>
                    </a:cubicBezTo>
                    <a:cubicBezTo>
                      <a:pt x="0" y="91"/>
                      <a:pt x="17" y="104"/>
                      <a:pt x="37" y="104"/>
                    </a:cubicBezTo>
                    <a:cubicBezTo>
                      <a:pt x="49" y="104"/>
                      <a:pt x="60" y="99"/>
                      <a:pt x="67" y="92"/>
                    </a:cubicBezTo>
                    <a:cubicBezTo>
                      <a:pt x="73" y="99"/>
                      <a:pt x="84" y="104"/>
                      <a:pt x="96" y="104"/>
                    </a:cubicBezTo>
                    <a:cubicBezTo>
                      <a:pt x="107" y="104"/>
                      <a:pt x="116" y="101"/>
                      <a:pt x="122" y="96"/>
                    </a:cubicBezTo>
                    <a:cubicBezTo>
                      <a:pt x="129" y="101"/>
                      <a:pt x="138" y="104"/>
                      <a:pt x="148" y="104"/>
                    </a:cubicBezTo>
                    <a:cubicBezTo>
                      <a:pt x="169" y="104"/>
                      <a:pt x="185" y="91"/>
                      <a:pt x="185" y="76"/>
                    </a:cubicBezTo>
                    <a:cubicBezTo>
                      <a:pt x="185" y="64"/>
                      <a:pt x="175" y="54"/>
                      <a:pt x="160" y="50"/>
                    </a:cubicBezTo>
                    <a:close/>
                  </a:path>
                </a:pathLst>
              </a:custGeom>
              <a:solidFill>
                <a:schemeClr val="l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7" name="Google Shape;537;p22"/>
              <p:cNvSpPr/>
              <p:nvPr/>
            </p:nvSpPr>
            <p:spPr>
              <a:xfrm>
                <a:off x="9856" y="5558"/>
                <a:ext cx="1557" cy="748"/>
              </a:xfrm>
              <a:custGeom>
                <a:rect b="b" l="l" r="r" t="t"/>
                <a:pathLst>
                  <a:path extrusionOk="0" h="318" w="661">
                    <a:moveTo>
                      <a:pt x="565" y="10"/>
                    </a:moveTo>
                    <a:cubicBezTo>
                      <a:pt x="537" y="7"/>
                      <a:pt x="441" y="35"/>
                      <a:pt x="419" y="85"/>
                    </a:cubicBezTo>
                    <a:cubicBezTo>
                      <a:pt x="396" y="136"/>
                      <a:pt x="361" y="133"/>
                      <a:pt x="280" y="138"/>
                    </a:cubicBezTo>
                    <a:cubicBezTo>
                      <a:pt x="199" y="144"/>
                      <a:pt x="81" y="156"/>
                      <a:pt x="81" y="156"/>
                    </a:cubicBezTo>
                    <a:cubicBezTo>
                      <a:pt x="81" y="156"/>
                      <a:pt x="0" y="167"/>
                      <a:pt x="15" y="207"/>
                    </a:cubicBezTo>
                    <a:cubicBezTo>
                      <a:pt x="30" y="247"/>
                      <a:pt x="85" y="215"/>
                      <a:pt x="160" y="207"/>
                    </a:cubicBezTo>
                    <a:cubicBezTo>
                      <a:pt x="235" y="199"/>
                      <a:pt x="275" y="232"/>
                      <a:pt x="344" y="275"/>
                    </a:cubicBezTo>
                    <a:cubicBezTo>
                      <a:pt x="414" y="318"/>
                      <a:pt x="429" y="290"/>
                      <a:pt x="482" y="275"/>
                    </a:cubicBezTo>
                    <a:cubicBezTo>
                      <a:pt x="535" y="260"/>
                      <a:pt x="613" y="247"/>
                      <a:pt x="588" y="224"/>
                    </a:cubicBezTo>
                    <a:cubicBezTo>
                      <a:pt x="563" y="202"/>
                      <a:pt x="505" y="205"/>
                      <a:pt x="515" y="165"/>
                    </a:cubicBezTo>
                    <a:cubicBezTo>
                      <a:pt x="525" y="126"/>
                      <a:pt x="587" y="143"/>
                      <a:pt x="624" y="115"/>
                    </a:cubicBezTo>
                    <a:cubicBezTo>
                      <a:pt x="661" y="88"/>
                      <a:pt x="635" y="56"/>
                      <a:pt x="593" y="67"/>
                    </a:cubicBezTo>
                    <a:cubicBezTo>
                      <a:pt x="550" y="78"/>
                      <a:pt x="583" y="51"/>
                      <a:pt x="598" y="25"/>
                    </a:cubicBezTo>
                    <a:cubicBezTo>
                      <a:pt x="613" y="0"/>
                      <a:pt x="565" y="10"/>
                      <a:pt x="565" y="10"/>
                    </a:cubicBez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8" name="Google Shape;538;p22"/>
              <p:cNvSpPr/>
              <p:nvPr/>
            </p:nvSpPr>
            <p:spPr>
              <a:xfrm>
                <a:off x="4467" y="2639"/>
                <a:ext cx="3770" cy="1436"/>
              </a:xfrm>
              <a:custGeom>
                <a:rect b="b" l="l" r="r" t="t"/>
                <a:pathLst>
                  <a:path extrusionOk="0" h="1436" w="3770">
                    <a:moveTo>
                      <a:pt x="3728" y="508"/>
                    </a:moveTo>
                    <a:lnTo>
                      <a:pt x="3614" y="473"/>
                    </a:lnTo>
                    <a:lnTo>
                      <a:pt x="2686" y="895"/>
                    </a:lnTo>
                    <a:lnTo>
                      <a:pt x="2017" y="692"/>
                    </a:lnTo>
                    <a:lnTo>
                      <a:pt x="2943" y="271"/>
                    </a:lnTo>
                    <a:lnTo>
                      <a:pt x="2832" y="238"/>
                    </a:lnTo>
                    <a:lnTo>
                      <a:pt x="1904" y="657"/>
                    </a:lnTo>
                    <a:lnTo>
                      <a:pt x="1234" y="454"/>
                    </a:lnTo>
                    <a:lnTo>
                      <a:pt x="2160" y="35"/>
                    </a:lnTo>
                    <a:lnTo>
                      <a:pt x="2050" y="0"/>
                    </a:lnTo>
                    <a:lnTo>
                      <a:pt x="1121" y="421"/>
                    </a:lnTo>
                    <a:lnTo>
                      <a:pt x="447" y="217"/>
                    </a:lnTo>
                    <a:lnTo>
                      <a:pt x="315" y="275"/>
                    </a:lnTo>
                    <a:lnTo>
                      <a:pt x="989" y="480"/>
                    </a:lnTo>
                    <a:lnTo>
                      <a:pt x="0" y="930"/>
                    </a:lnTo>
                    <a:lnTo>
                      <a:pt x="113" y="963"/>
                    </a:lnTo>
                    <a:lnTo>
                      <a:pt x="1102" y="513"/>
                    </a:lnTo>
                    <a:lnTo>
                      <a:pt x="1772" y="716"/>
                    </a:lnTo>
                    <a:lnTo>
                      <a:pt x="782" y="1165"/>
                    </a:lnTo>
                    <a:lnTo>
                      <a:pt x="895" y="1201"/>
                    </a:lnTo>
                    <a:lnTo>
                      <a:pt x="1885" y="751"/>
                    </a:lnTo>
                    <a:lnTo>
                      <a:pt x="2556" y="953"/>
                    </a:lnTo>
                    <a:lnTo>
                      <a:pt x="1567" y="1403"/>
                    </a:lnTo>
                    <a:lnTo>
                      <a:pt x="1677" y="1436"/>
                    </a:lnTo>
                    <a:lnTo>
                      <a:pt x="2669" y="986"/>
                    </a:lnTo>
                    <a:lnTo>
                      <a:pt x="3640" y="1281"/>
                    </a:lnTo>
                    <a:lnTo>
                      <a:pt x="3770" y="1222"/>
                    </a:lnTo>
                    <a:lnTo>
                      <a:pt x="2799" y="927"/>
                    </a:lnTo>
                    <a:lnTo>
                      <a:pt x="3728" y="508"/>
                    </a:lnTo>
                    <a:close/>
                  </a:path>
                </a:pathLst>
              </a:custGeom>
              <a:solidFill>
                <a:srgbClr val="A6A8AB"/>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39" name="Google Shape;539;p22"/>
              <p:cNvSpPr/>
              <p:nvPr/>
            </p:nvSpPr>
            <p:spPr>
              <a:xfrm>
                <a:off x="5781" y="2036"/>
                <a:ext cx="580" cy="1241"/>
              </a:xfrm>
              <a:custGeom>
                <a:rect b="b" l="l" r="r" t="t"/>
                <a:pathLst>
                  <a:path extrusionOk="0" h="1241" w="580">
                    <a:moveTo>
                      <a:pt x="0" y="0"/>
                    </a:moveTo>
                    <a:lnTo>
                      <a:pt x="0" y="1064"/>
                    </a:lnTo>
                    <a:lnTo>
                      <a:pt x="580" y="1241"/>
                    </a:lnTo>
                    <a:lnTo>
                      <a:pt x="580" y="175"/>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0" name="Google Shape;540;p22"/>
              <p:cNvSpPr/>
              <p:nvPr/>
            </p:nvSpPr>
            <p:spPr>
              <a:xfrm>
                <a:off x="5840" y="2168"/>
                <a:ext cx="50" cy="824"/>
              </a:xfrm>
              <a:custGeom>
                <a:rect b="b" l="l" r="r" t="t"/>
                <a:pathLst>
                  <a:path extrusionOk="0" h="350" w="21">
                    <a:moveTo>
                      <a:pt x="0" y="0"/>
                    </a:moveTo>
                    <a:cubicBezTo>
                      <a:pt x="21" y="7"/>
                      <a:pt x="21" y="7"/>
                      <a:pt x="21" y="7"/>
                    </a:cubicBezTo>
                    <a:cubicBezTo>
                      <a:pt x="21" y="65"/>
                      <a:pt x="21" y="123"/>
                      <a:pt x="21" y="181"/>
                    </a:cubicBezTo>
                    <a:cubicBezTo>
                      <a:pt x="21" y="237"/>
                      <a:pt x="21" y="294"/>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1" name="Google Shape;541;p22"/>
              <p:cNvSpPr/>
              <p:nvPr/>
            </p:nvSpPr>
            <p:spPr>
              <a:xfrm>
                <a:off x="5925" y="2194"/>
                <a:ext cx="47" cy="824"/>
              </a:xfrm>
              <a:custGeom>
                <a:rect b="b" l="l" r="r" t="t"/>
                <a:pathLst>
                  <a:path extrusionOk="0" h="350" w="20">
                    <a:moveTo>
                      <a:pt x="0" y="0"/>
                    </a:moveTo>
                    <a:cubicBezTo>
                      <a:pt x="20" y="6"/>
                      <a:pt x="20" y="6"/>
                      <a:pt x="20" y="6"/>
                    </a:cubicBezTo>
                    <a:cubicBezTo>
                      <a:pt x="20" y="64"/>
                      <a:pt x="20" y="123"/>
                      <a:pt x="20" y="181"/>
                    </a:cubicBezTo>
                    <a:cubicBezTo>
                      <a:pt x="20" y="237"/>
                      <a:pt x="20" y="293"/>
                      <a:pt x="20"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2" name="Google Shape;542;p22"/>
              <p:cNvSpPr/>
              <p:nvPr/>
            </p:nvSpPr>
            <p:spPr>
              <a:xfrm>
                <a:off x="6010" y="2220"/>
                <a:ext cx="50" cy="824"/>
              </a:xfrm>
              <a:custGeom>
                <a:rect b="b" l="l" r="r" t="t"/>
                <a:pathLst>
                  <a:path extrusionOk="0" h="350" w="21">
                    <a:moveTo>
                      <a:pt x="0" y="0"/>
                    </a:moveTo>
                    <a:cubicBezTo>
                      <a:pt x="21" y="6"/>
                      <a:pt x="21" y="6"/>
                      <a:pt x="21" y="6"/>
                    </a:cubicBezTo>
                    <a:cubicBezTo>
                      <a:pt x="21" y="64"/>
                      <a:pt x="21" y="123"/>
                      <a:pt x="21" y="181"/>
                    </a:cubicBezTo>
                    <a:cubicBezTo>
                      <a:pt x="21" y="350"/>
                      <a:pt x="21" y="350"/>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3" name="Google Shape;543;p22"/>
              <p:cNvSpPr/>
              <p:nvPr/>
            </p:nvSpPr>
            <p:spPr>
              <a:xfrm>
                <a:off x="6095" y="2246"/>
                <a:ext cx="49"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0" y="344"/>
                      <a:pt x="0" y="344"/>
                      <a:pt x="0" y="344"/>
                    </a:cubicBezTo>
                    <a:cubicBezTo>
                      <a:pt x="0" y="286"/>
                      <a:pt x="0" y="228"/>
                      <a:pt x="0" y="170"/>
                    </a:cubicBezTo>
                    <a:lnTo>
                      <a:pt x="0" y="0"/>
                    </a:ln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4" name="Google Shape;544;p22"/>
              <p:cNvSpPr/>
              <p:nvPr/>
            </p:nvSpPr>
            <p:spPr>
              <a:xfrm>
                <a:off x="6182" y="2272"/>
                <a:ext cx="50"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0" y="344"/>
                      <a:pt x="0" y="344"/>
                      <a:pt x="0" y="344"/>
                    </a:cubicBezTo>
                    <a:cubicBezTo>
                      <a:pt x="0" y="286"/>
                      <a:pt x="0" y="228"/>
                      <a:pt x="0" y="170"/>
                    </a:cubicBezTo>
                    <a:cubicBezTo>
                      <a:pt x="0" y="113"/>
                      <a:pt x="0" y="57"/>
                      <a:pt x="0" y="0"/>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5" name="Google Shape;545;p22"/>
              <p:cNvSpPr/>
              <p:nvPr/>
            </p:nvSpPr>
            <p:spPr>
              <a:xfrm>
                <a:off x="6267" y="2298"/>
                <a:ext cx="49" cy="824"/>
              </a:xfrm>
              <a:custGeom>
                <a:rect b="b" l="l" r="r" t="t"/>
                <a:pathLst>
                  <a:path extrusionOk="0" h="350" w="21">
                    <a:moveTo>
                      <a:pt x="0" y="0"/>
                    </a:moveTo>
                    <a:cubicBezTo>
                      <a:pt x="21" y="6"/>
                      <a:pt x="21" y="6"/>
                      <a:pt x="21" y="6"/>
                    </a:cubicBezTo>
                    <a:cubicBezTo>
                      <a:pt x="21" y="65"/>
                      <a:pt x="21" y="123"/>
                      <a:pt x="21" y="181"/>
                    </a:cubicBezTo>
                    <a:cubicBezTo>
                      <a:pt x="21" y="350"/>
                      <a:pt x="21" y="350"/>
                      <a:pt x="21" y="350"/>
                    </a:cubicBezTo>
                    <a:cubicBezTo>
                      <a:pt x="14" y="348"/>
                      <a:pt x="7" y="346"/>
                      <a:pt x="0" y="344"/>
                    </a:cubicBezTo>
                    <a:cubicBezTo>
                      <a:pt x="0" y="286"/>
                      <a:pt x="0" y="228"/>
                      <a:pt x="0" y="170"/>
                    </a:cubicBezTo>
                    <a:cubicBezTo>
                      <a:pt x="0" y="113"/>
                      <a:pt x="0" y="57"/>
                      <a:pt x="0" y="0"/>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6" name="Google Shape;546;p22"/>
              <p:cNvSpPr/>
              <p:nvPr/>
            </p:nvSpPr>
            <p:spPr>
              <a:xfrm>
                <a:off x="6361" y="2067"/>
                <a:ext cx="321" cy="1210"/>
              </a:xfrm>
              <a:custGeom>
                <a:rect b="b" l="l" r="r" t="t"/>
                <a:pathLst>
                  <a:path extrusionOk="0" h="1210" w="321">
                    <a:moveTo>
                      <a:pt x="0" y="144"/>
                    </a:moveTo>
                    <a:lnTo>
                      <a:pt x="0" y="1210"/>
                    </a:lnTo>
                    <a:lnTo>
                      <a:pt x="321" y="1066"/>
                    </a:lnTo>
                    <a:lnTo>
                      <a:pt x="316" y="0"/>
                    </a:lnTo>
                    <a:lnTo>
                      <a:pt x="0" y="144"/>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7" name="Google Shape;547;p22"/>
              <p:cNvSpPr/>
              <p:nvPr/>
            </p:nvSpPr>
            <p:spPr>
              <a:xfrm>
                <a:off x="5781" y="1893"/>
                <a:ext cx="896" cy="318"/>
              </a:xfrm>
              <a:custGeom>
                <a:rect b="b" l="l" r="r" t="t"/>
                <a:pathLst>
                  <a:path extrusionOk="0" h="318" w="896">
                    <a:moveTo>
                      <a:pt x="316" y="0"/>
                    </a:moveTo>
                    <a:lnTo>
                      <a:pt x="0" y="143"/>
                    </a:lnTo>
                    <a:lnTo>
                      <a:pt x="580" y="318"/>
                    </a:lnTo>
                    <a:lnTo>
                      <a:pt x="896" y="174"/>
                    </a:lnTo>
                    <a:lnTo>
                      <a:pt x="316"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8" name="Google Shape;548;p22"/>
              <p:cNvSpPr/>
              <p:nvPr/>
            </p:nvSpPr>
            <p:spPr>
              <a:xfrm>
                <a:off x="6399" y="2288"/>
                <a:ext cx="45" cy="831"/>
              </a:xfrm>
              <a:custGeom>
                <a:rect b="b" l="l" r="r" t="t"/>
                <a:pathLst>
                  <a:path extrusionOk="0" h="353" w="19">
                    <a:moveTo>
                      <a:pt x="0" y="9"/>
                    </a:moveTo>
                    <a:cubicBezTo>
                      <a:pt x="7" y="6"/>
                      <a:pt x="13" y="3"/>
                      <a:pt x="19" y="0"/>
                    </a:cubicBezTo>
                    <a:cubicBezTo>
                      <a:pt x="19" y="57"/>
                      <a:pt x="19" y="113"/>
                      <a:pt x="19" y="169"/>
                    </a:cubicBezTo>
                    <a:cubicBezTo>
                      <a:pt x="19" y="228"/>
                      <a:pt x="19" y="286"/>
                      <a:pt x="19" y="344"/>
                    </a:cubicBezTo>
                    <a:cubicBezTo>
                      <a:pt x="0" y="353"/>
                      <a:pt x="0" y="353"/>
                      <a:pt x="0" y="353"/>
                    </a:cubicBezTo>
                    <a:cubicBezTo>
                      <a:pt x="0" y="184"/>
                      <a:pt x="0" y="184"/>
                      <a:pt x="0" y="184"/>
                    </a:cubicBezTo>
                    <a:cubicBezTo>
                      <a:pt x="0" y="126"/>
                      <a:pt x="0" y="67"/>
                      <a:pt x="0" y="9"/>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49" name="Google Shape;549;p22"/>
              <p:cNvSpPr/>
              <p:nvPr/>
            </p:nvSpPr>
            <p:spPr>
              <a:xfrm>
                <a:off x="6488" y="2248"/>
                <a:ext cx="48" cy="829"/>
              </a:xfrm>
              <a:custGeom>
                <a:rect b="b" l="l" r="r" t="t"/>
                <a:pathLst>
                  <a:path extrusionOk="0" h="352" w="20">
                    <a:moveTo>
                      <a:pt x="0" y="9"/>
                    </a:moveTo>
                    <a:cubicBezTo>
                      <a:pt x="20" y="0"/>
                      <a:pt x="20" y="0"/>
                      <a:pt x="20" y="0"/>
                    </a:cubicBezTo>
                    <a:cubicBezTo>
                      <a:pt x="20" y="169"/>
                      <a:pt x="20" y="169"/>
                      <a:pt x="20" y="169"/>
                    </a:cubicBezTo>
                    <a:cubicBezTo>
                      <a:pt x="20" y="227"/>
                      <a:pt x="20" y="285"/>
                      <a:pt x="20" y="343"/>
                    </a:cubicBezTo>
                    <a:cubicBezTo>
                      <a:pt x="0" y="352"/>
                      <a:pt x="0" y="352"/>
                      <a:pt x="0" y="352"/>
                    </a:cubicBezTo>
                    <a:cubicBezTo>
                      <a:pt x="0" y="183"/>
                      <a:pt x="0" y="183"/>
                      <a:pt x="0" y="183"/>
                    </a:cubicBezTo>
                    <a:cubicBezTo>
                      <a:pt x="0" y="125"/>
                      <a:pt x="0" y="67"/>
                      <a:pt x="0" y="9"/>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0" name="Google Shape;550;p22"/>
              <p:cNvSpPr/>
              <p:nvPr/>
            </p:nvSpPr>
            <p:spPr>
              <a:xfrm>
                <a:off x="6580" y="2208"/>
                <a:ext cx="45" cy="829"/>
              </a:xfrm>
              <a:custGeom>
                <a:rect b="b" l="l" r="r" t="t"/>
                <a:pathLst>
                  <a:path extrusionOk="0" h="352" w="19">
                    <a:moveTo>
                      <a:pt x="0" y="8"/>
                    </a:moveTo>
                    <a:cubicBezTo>
                      <a:pt x="19" y="0"/>
                      <a:pt x="19" y="0"/>
                      <a:pt x="19" y="0"/>
                    </a:cubicBezTo>
                    <a:cubicBezTo>
                      <a:pt x="19" y="169"/>
                      <a:pt x="19" y="169"/>
                      <a:pt x="19" y="169"/>
                    </a:cubicBezTo>
                    <a:cubicBezTo>
                      <a:pt x="19" y="227"/>
                      <a:pt x="19" y="285"/>
                      <a:pt x="19" y="343"/>
                    </a:cubicBezTo>
                    <a:cubicBezTo>
                      <a:pt x="13" y="346"/>
                      <a:pt x="6" y="349"/>
                      <a:pt x="0" y="352"/>
                    </a:cubicBezTo>
                    <a:cubicBezTo>
                      <a:pt x="0" y="296"/>
                      <a:pt x="0" y="239"/>
                      <a:pt x="0" y="183"/>
                    </a:cubicBezTo>
                    <a:cubicBezTo>
                      <a:pt x="0" y="125"/>
                      <a:pt x="0" y="67"/>
                      <a:pt x="0" y="8"/>
                    </a:cubicBezTo>
                    <a:close/>
                  </a:path>
                </a:pathLst>
              </a:custGeom>
              <a:solidFill>
                <a:srgbClr val="E6E7E8"/>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1" name="Google Shape;551;p22"/>
              <p:cNvSpPr/>
              <p:nvPr/>
            </p:nvSpPr>
            <p:spPr>
              <a:xfrm>
                <a:off x="5864" y="2736"/>
                <a:ext cx="316" cy="767"/>
              </a:xfrm>
              <a:custGeom>
                <a:rect b="b" l="l" r="r" t="t"/>
                <a:pathLst>
                  <a:path extrusionOk="0" h="767" w="316">
                    <a:moveTo>
                      <a:pt x="316" y="0"/>
                    </a:moveTo>
                    <a:lnTo>
                      <a:pt x="316" y="623"/>
                    </a:lnTo>
                    <a:lnTo>
                      <a:pt x="0" y="767"/>
                    </a:lnTo>
                    <a:lnTo>
                      <a:pt x="0" y="143"/>
                    </a:lnTo>
                    <a:lnTo>
                      <a:pt x="316" y="0"/>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2" name="Google Shape;552;p22"/>
              <p:cNvSpPr/>
              <p:nvPr/>
            </p:nvSpPr>
            <p:spPr>
              <a:xfrm>
                <a:off x="6109" y="2952"/>
                <a:ext cx="54" cy="158"/>
              </a:xfrm>
              <a:custGeom>
                <a:rect b="b" l="l" r="r" t="t"/>
                <a:pathLst>
                  <a:path extrusionOk="0" h="67" w="23">
                    <a:moveTo>
                      <a:pt x="0" y="10"/>
                    </a:moveTo>
                    <a:cubicBezTo>
                      <a:pt x="8" y="7"/>
                      <a:pt x="15" y="3"/>
                      <a:pt x="23" y="0"/>
                    </a:cubicBezTo>
                    <a:cubicBezTo>
                      <a:pt x="23" y="9"/>
                      <a:pt x="23" y="19"/>
                      <a:pt x="23" y="28"/>
                    </a:cubicBezTo>
                    <a:cubicBezTo>
                      <a:pt x="23" y="37"/>
                      <a:pt x="23" y="47"/>
                      <a:pt x="23" y="56"/>
                    </a:cubicBezTo>
                    <a:cubicBezTo>
                      <a:pt x="15" y="60"/>
                      <a:pt x="8" y="63"/>
                      <a:pt x="0" y="67"/>
                    </a:cubicBezTo>
                    <a:cubicBezTo>
                      <a:pt x="0" y="57"/>
                      <a:pt x="0" y="48"/>
                      <a:pt x="0" y="38"/>
                    </a:cubicBezTo>
                    <a:cubicBezTo>
                      <a:pt x="0" y="29"/>
                      <a:pt x="0" y="20"/>
                      <a:pt x="0" y="10"/>
                    </a:cubicBezTo>
                    <a:close/>
                  </a:path>
                </a:pathLst>
              </a:custGeom>
              <a:solidFill>
                <a:srgbClr val="904D24"/>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3" name="Google Shape;553;p22"/>
              <p:cNvSpPr/>
              <p:nvPr/>
            </p:nvSpPr>
            <p:spPr>
              <a:xfrm>
                <a:off x="6109" y="3105"/>
                <a:ext cx="54" cy="155"/>
              </a:xfrm>
              <a:custGeom>
                <a:rect b="b" l="l" r="r" t="t"/>
                <a:pathLst>
                  <a:path extrusionOk="0" h="66" w="23">
                    <a:moveTo>
                      <a:pt x="0" y="10"/>
                    </a:moveTo>
                    <a:cubicBezTo>
                      <a:pt x="8" y="7"/>
                      <a:pt x="15" y="3"/>
                      <a:pt x="23" y="0"/>
                    </a:cubicBezTo>
                    <a:cubicBezTo>
                      <a:pt x="23" y="9"/>
                      <a:pt x="23" y="19"/>
                      <a:pt x="23" y="28"/>
                    </a:cubicBezTo>
                    <a:cubicBezTo>
                      <a:pt x="23" y="37"/>
                      <a:pt x="23" y="47"/>
                      <a:pt x="23" y="56"/>
                    </a:cubicBezTo>
                    <a:cubicBezTo>
                      <a:pt x="15" y="59"/>
                      <a:pt x="8" y="63"/>
                      <a:pt x="0" y="66"/>
                    </a:cubicBezTo>
                    <a:cubicBezTo>
                      <a:pt x="0" y="57"/>
                      <a:pt x="0" y="48"/>
                      <a:pt x="0" y="38"/>
                    </a:cubicBezTo>
                    <a:cubicBezTo>
                      <a:pt x="0" y="29"/>
                      <a:pt x="0" y="19"/>
                      <a:pt x="0" y="10"/>
                    </a:cubicBezTo>
                    <a:close/>
                  </a:path>
                </a:pathLst>
              </a:custGeom>
              <a:solidFill>
                <a:srgbClr val="904D24"/>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4" name="Google Shape;554;p22"/>
              <p:cNvSpPr/>
              <p:nvPr/>
            </p:nvSpPr>
            <p:spPr>
              <a:xfrm>
                <a:off x="5878" y="2907"/>
                <a:ext cx="45" cy="146"/>
              </a:xfrm>
              <a:custGeom>
                <a:rect b="b" l="l" r="r" t="t"/>
                <a:pathLst>
                  <a:path extrusionOk="0" h="62" w="19">
                    <a:moveTo>
                      <a:pt x="0" y="9"/>
                    </a:moveTo>
                    <a:cubicBezTo>
                      <a:pt x="7" y="6"/>
                      <a:pt x="13" y="3"/>
                      <a:pt x="19" y="0"/>
                    </a:cubicBezTo>
                    <a:cubicBezTo>
                      <a:pt x="19" y="26"/>
                      <a:pt x="19" y="26"/>
                      <a:pt x="19" y="26"/>
                    </a:cubicBezTo>
                    <a:cubicBezTo>
                      <a:pt x="19" y="35"/>
                      <a:pt x="19" y="44"/>
                      <a:pt x="19" y="54"/>
                    </a:cubicBezTo>
                    <a:cubicBezTo>
                      <a:pt x="0" y="62"/>
                      <a:pt x="0" y="62"/>
                      <a:pt x="0" y="62"/>
                    </a:cubicBezTo>
                    <a:cubicBezTo>
                      <a:pt x="0" y="37"/>
                      <a:pt x="0" y="37"/>
                      <a:pt x="0" y="37"/>
                    </a:cubicBezTo>
                    <a:cubicBezTo>
                      <a:pt x="0" y="27"/>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5" name="Google Shape;555;p22"/>
              <p:cNvSpPr/>
              <p:nvPr/>
            </p:nvSpPr>
            <p:spPr>
              <a:xfrm>
                <a:off x="5956" y="2872"/>
                <a:ext cx="45" cy="146"/>
              </a:xfrm>
              <a:custGeom>
                <a:rect b="b" l="l" r="r" t="t"/>
                <a:pathLst>
                  <a:path extrusionOk="0" h="62" w="19">
                    <a:moveTo>
                      <a:pt x="0" y="9"/>
                    </a:moveTo>
                    <a:cubicBezTo>
                      <a:pt x="19" y="0"/>
                      <a:pt x="19" y="0"/>
                      <a:pt x="19" y="0"/>
                    </a:cubicBezTo>
                    <a:cubicBezTo>
                      <a:pt x="19" y="26"/>
                      <a:pt x="19" y="26"/>
                      <a:pt x="19" y="26"/>
                    </a:cubicBezTo>
                    <a:cubicBezTo>
                      <a:pt x="19" y="35"/>
                      <a:pt x="19" y="45"/>
                      <a:pt x="19"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6" name="Google Shape;556;p22"/>
              <p:cNvSpPr/>
              <p:nvPr/>
            </p:nvSpPr>
            <p:spPr>
              <a:xfrm>
                <a:off x="6034" y="2839"/>
                <a:ext cx="42" cy="146"/>
              </a:xfrm>
              <a:custGeom>
                <a:rect b="b" l="l" r="r" t="t"/>
                <a:pathLst>
                  <a:path extrusionOk="0" h="62" w="18">
                    <a:moveTo>
                      <a:pt x="0" y="8"/>
                    </a:moveTo>
                    <a:cubicBezTo>
                      <a:pt x="18" y="0"/>
                      <a:pt x="18" y="0"/>
                      <a:pt x="18" y="0"/>
                    </a:cubicBezTo>
                    <a:cubicBezTo>
                      <a:pt x="18" y="25"/>
                      <a:pt x="18" y="25"/>
                      <a:pt x="18" y="25"/>
                    </a:cubicBezTo>
                    <a:cubicBezTo>
                      <a:pt x="18" y="34"/>
                      <a:pt x="18" y="44"/>
                      <a:pt x="18" y="53"/>
                    </a:cubicBezTo>
                    <a:cubicBezTo>
                      <a:pt x="0" y="62"/>
                      <a:pt x="0" y="62"/>
                      <a:pt x="0" y="62"/>
                    </a:cubicBezTo>
                    <a:cubicBezTo>
                      <a:pt x="0" y="36"/>
                      <a:pt x="0" y="36"/>
                      <a:pt x="0" y="36"/>
                    </a:cubicBezTo>
                    <a:cubicBezTo>
                      <a:pt x="0" y="27"/>
                      <a:pt x="0" y="17"/>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7" name="Google Shape;557;p22"/>
              <p:cNvSpPr/>
              <p:nvPr/>
            </p:nvSpPr>
            <p:spPr>
              <a:xfrm>
                <a:off x="6109" y="2804"/>
                <a:ext cx="45" cy="146"/>
              </a:xfrm>
              <a:custGeom>
                <a:rect b="b" l="l" r="r" t="t"/>
                <a:pathLst>
                  <a:path extrusionOk="0" h="62" w="19">
                    <a:moveTo>
                      <a:pt x="0" y="8"/>
                    </a:moveTo>
                    <a:cubicBezTo>
                      <a:pt x="19" y="0"/>
                      <a:pt x="19" y="0"/>
                      <a:pt x="19" y="0"/>
                    </a:cubicBezTo>
                    <a:cubicBezTo>
                      <a:pt x="19" y="25"/>
                      <a:pt x="19" y="25"/>
                      <a:pt x="19" y="25"/>
                    </a:cubicBezTo>
                    <a:cubicBezTo>
                      <a:pt x="19" y="35"/>
                      <a:pt x="19" y="44"/>
                      <a:pt x="19" y="53"/>
                    </a:cubicBezTo>
                    <a:cubicBezTo>
                      <a:pt x="0" y="62"/>
                      <a:pt x="0" y="62"/>
                      <a:pt x="0" y="62"/>
                    </a:cubicBezTo>
                    <a:cubicBezTo>
                      <a:pt x="0" y="37"/>
                      <a:pt x="0" y="37"/>
                      <a:pt x="0" y="37"/>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8" name="Google Shape;558;p22"/>
              <p:cNvSpPr/>
              <p:nvPr/>
            </p:nvSpPr>
            <p:spPr>
              <a:xfrm>
                <a:off x="5878" y="3060"/>
                <a:ext cx="45" cy="146"/>
              </a:xfrm>
              <a:custGeom>
                <a:rect b="b" l="l" r="r" t="t"/>
                <a:pathLst>
                  <a:path extrusionOk="0" h="62" w="19">
                    <a:moveTo>
                      <a:pt x="0" y="8"/>
                    </a:moveTo>
                    <a:cubicBezTo>
                      <a:pt x="7" y="6"/>
                      <a:pt x="13" y="3"/>
                      <a:pt x="19" y="0"/>
                    </a:cubicBezTo>
                    <a:cubicBezTo>
                      <a:pt x="19" y="25"/>
                      <a:pt x="19" y="25"/>
                      <a:pt x="19" y="25"/>
                    </a:cubicBezTo>
                    <a:cubicBezTo>
                      <a:pt x="19" y="35"/>
                      <a:pt x="19" y="44"/>
                      <a:pt x="19" y="54"/>
                    </a:cubicBezTo>
                    <a:cubicBezTo>
                      <a:pt x="0" y="62"/>
                      <a:pt x="0" y="62"/>
                      <a:pt x="0" y="62"/>
                    </a:cubicBezTo>
                    <a:cubicBezTo>
                      <a:pt x="0" y="37"/>
                      <a:pt x="0" y="37"/>
                      <a:pt x="0" y="37"/>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59" name="Google Shape;559;p22"/>
              <p:cNvSpPr/>
              <p:nvPr/>
            </p:nvSpPr>
            <p:spPr>
              <a:xfrm>
                <a:off x="5956" y="3025"/>
                <a:ext cx="45" cy="146"/>
              </a:xfrm>
              <a:custGeom>
                <a:rect b="b" l="l" r="r" t="t"/>
                <a:pathLst>
                  <a:path extrusionOk="0" h="62" w="19">
                    <a:moveTo>
                      <a:pt x="0" y="9"/>
                    </a:moveTo>
                    <a:cubicBezTo>
                      <a:pt x="19" y="0"/>
                      <a:pt x="19" y="0"/>
                      <a:pt x="19" y="0"/>
                    </a:cubicBezTo>
                    <a:cubicBezTo>
                      <a:pt x="19" y="26"/>
                      <a:pt x="19" y="26"/>
                      <a:pt x="19" y="26"/>
                    </a:cubicBezTo>
                    <a:cubicBezTo>
                      <a:pt x="19" y="35"/>
                      <a:pt x="19" y="44"/>
                      <a:pt x="19"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0" name="Google Shape;560;p22"/>
              <p:cNvSpPr/>
              <p:nvPr/>
            </p:nvSpPr>
            <p:spPr>
              <a:xfrm>
                <a:off x="6034" y="2990"/>
                <a:ext cx="42" cy="148"/>
              </a:xfrm>
              <a:custGeom>
                <a:rect b="b" l="l" r="r" t="t"/>
                <a:pathLst>
                  <a:path extrusionOk="0" h="63" w="18">
                    <a:moveTo>
                      <a:pt x="0" y="9"/>
                    </a:moveTo>
                    <a:cubicBezTo>
                      <a:pt x="18" y="0"/>
                      <a:pt x="18" y="0"/>
                      <a:pt x="18" y="0"/>
                    </a:cubicBezTo>
                    <a:cubicBezTo>
                      <a:pt x="18" y="26"/>
                      <a:pt x="18" y="26"/>
                      <a:pt x="18" y="26"/>
                    </a:cubicBezTo>
                    <a:cubicBezTo>
                      <a:pt x="18" y="35"/>
                      <a:pt x="18" y="45"/>
                      <a:pt x="18" y="54"/>
                    </a:cubicBezTo>
                    <a:cubicBezTo>
                      <a:pt x="0" y="63"/>
                      <a:pt x="0" y="63"/>
                      <a:pt x="0" y="63"/>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1" name="Google Shape;561;p22"/>
              <p:cNvSpPr/>
              <p:nvPr/>
            </p:nvSpPr>
            <p:spPr>
              <a:xfrm>
                <a:off x="6109" y="2957"/>
                <a:ext cx="45" cy="146"/>
              </a:xfrm>
              <a:custGeom>
                <a:rect b="b" l="l" r="r" t="t"/>
                <a:pathLst>
                  <a:path extrusionOk="0" h="62" w="19">
                    <a:moveTo>
                      <a:pt x="0" y="8"/>
                    </a:moveTo>
                    <a:cubicBezTo>
                      <a:pt x="19" y="0"/>
                      <a:pt x="19" y="0"/>
                      <a:pt x="19" y="0"/>
                    </a:cubicBezTo>
                    <a:cubicBezTo>
                      <a:pt x="19" y="25"/>
                      <a:pt x="19" y="25"/>
                      <a:pt x="19" y="25"/>
                    </a:cubicBezTo>
                    <a:cubicBezTo>
                      <a:pt x="19" y="34"/>
                      <a:pt x="19" y="44"/>
                      <a:pt x="19" y="53"/>
                    </a:cubicBezTo>
                    <a:cubicBezTo>
                      <a:pt x="0" y="62"/>
                      <a:pt x="0" y="62"/>
                      <a:pt x="0" y="62"/>
                    </a:cubicBezTo>
                    <a:cubicBezTo>
                      <a:pt x="0" y="36"/>
                      <a:pt x="0" y="36"/>
                      <a:pt x="0" y="36"/>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2" name="Google Shape;562;p22"/>
              <p:cNvSpPr/>
              <p:nvPr/>
            </p:nvSpPr>
            <p:spPr>
              <a:xfrm>
                <a:off x="5878" y="3213"/>
                <a:ext cx="45" cy="146"/>
              </a:xfrm>
              <a:custGeom>
                <a:rect b="b" l="l" r="r" t="t"/>
                <a:pathLst>
                  <a:path extrusionOk="0" h="62" w="19">
                    <a:moveTo>
                      <a:pt x="0" y="8"/>
                    </a:moveTo>
                    <a:cubicBezTo>
                      <a:pt x="19" y="0"/>
                      <a:pt x="19" y="0"/>
                      <a:pt x="19" y="0"/>
                    </a:cubicBezTo>
                    <a:cubicBezTo>
                      <a:pt x="19" y="25"/>
                      <a:pt x="19" y="25"/>
                      <a:pt x="19" y="25"/>
                    </a:cubicBezTo>
                    <a:cubicBezTo>
                      <a:pt x="19" y="35"/>
                      <a:pt x="19" y="44"/>
                      <a:pt x="19" y="53"/>
                    </a:cubicBezTo>
                    <a:cubicBezTo>
                      <a:pt x="0" y="62"/>
                      <a:pt x="0" y="62"/>
                      <a:pt x="0" y="62"/>
                    </a:cubicBezTo>
                    <a:cubicBezTo>
                      <a:pt x="0" y="36"/>
                      <a:pt x="0" y="36"/>
                      <a:pt x="0" y="36"/>
                    </a:cubicBezTo>
                    <a:cubicBezTo>
                      <a:pt x="0" y="27"/>
                      <a:pt x="0" y="18"/>
                      <a:pt x="0" y="8"/>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3" name="Google Shape;563;p22"/>
              <p:cNvSpPr/>
              <p:nvPr/>
            </p:nvSpPr>
            <p:spPr>
              <a:xfrm>
                <a:off x="5956" y="3178"/>
                <a:ext cx="45" cy="146"/>
              </a:xfrm>
              <a:custGeom>
                <a:rect b="b" l="l" r="r" t="t"/>
                <a:pathLst>
                  <a:path extrusionOk="0" h="62" w="19">
                    <a:moveTo>
                      <a:pt x="0" y="9"/>
                    </a:moveTo>
                    <a:cubicBezTo>
                      <a:pt x="19" y="0"/>
                      <a:pt x="19" y="0"/>
                      <a:pt x="19" y="0"/>
                    </a:cubicBezTo>
                    <a:cubicBezTo>
                      <a:pt x="19" y="25"/>
                      <a:pt x="19" y="25"/>
                      <a:pt x="19" y="25"/>
                    </a:cubicBezTo>
                    <a:cubicBezTo>
                      <a:pt x="19" y="35"/>
                      <a:pt x="19" y="44"/>
                      <a:pt x="19" y="54"/>
                    </a:cubicBezTo>
                    <a:cubicBezTo>
                      <a:pt x="0" y="62"/>
                      <a:pt x="0" y="62"/>
                      <a:pt x="0" y="62"/>
                    </a:cubicBezTo>
                    <a:cubicBezTo>
                      <a:pt x="0" y="37"/>
                      <a:pt x="0" y="37"/>
                      <a:pt x="0" y="37"/>
                    </a:cubicBezTo>
                    <a:cubicBezTo>
                      <a:pt x="0" y="27"/>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4" name="Google Shape;564;p22"/>
              <p:cNvSpPr/>
              <p:nvPr/>
            </p:nvSpPr>
            <p:spPr>
              <a:xfrm>
                <a:off x="6034" y="3143"/>
                <a:ext cx="42" cy="146"/>
              </a:xfrm>
              <a:custGeom>
                <a:rect b="b" l="l" r="r" t="t"/>
                <a:pathLst>
                  <a:path extrusionOk="0" h="62" w="18">
                    <a:moveTo>
                      <a:pt x="0" y="9"/>
                    </a:moveTo>
                    <a:cubicBezTo>
                      <a:pt x="18" y="0"/>
                      <a:pt x="18" y="0"/>
                      <a:pt x="18" y="0"/>
                    </a:cubicBezTo>
                    <a:cubicBezTo>
                      <a:pt x="18" y="26"/>
                      <a:pt x="18" y="26"/>
                      <a:pt x="18" y="26"/>
                    </a:cubicBezTo>
                    <a:cubicBezTo>
                      <a:pt x="18" y="35"/>
                      <a:pt x="18" y="44"/>
                      <a:pt x="18" y="54"/>
                    </a:cubicBezTo>
                    <a:cubicBezTo>
                      <a:pt x="0" y="62"/>
                      <a:pt x="0" y="62"/>
                      <a:pt x="0" y="62"/>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5" name="Google Shape;565;p22"/>
              <p:cNvSpPr/>
              <p:nvPr/>
            </p:nvSpPr>
            <p:spPr>
              <a:xfrm>
                <a:off x="6109" y="3107"/>
                <a:ext cx="45" cy="149"/>
              </a:xfrm>
              <a:custGeom>
                <a:rect b="b" l="l" r="r" t="t"/>
                <a:pathLst>
                  <a:path extrusionOk="0" h="63" w="19">
                    <a:moveTo>
                      <a:pt x="0" y="9"/>
                    </a:moveTo>
                    <a:cubicBezTo>
                      <a:pt x="19" y="0"/>
                      <a:pt x="19" y="0"/>
                      <a:pt x="19" y="0"/>
                    </a:cubicBezTo>
                    <a:cubicBezTo>
                      <a:pt x="19" y="26"/>
                      <a:pt x="19" y="26"/>
                      <a:pt x="19" y="26"/>
                    </a:cubicBezTo>
                    <a:cubicBezTo>
                      <a:pt x="19" y="35"/>
                      <a:pt x="19" y="45"/>
                      <a:pt x="19" y="54"/>
                    </a:cubicBezTo>
                    <a:cubicBezTo>
                      <a:pt x="0" y="63"/>
                      <a:pt x="0" y="63"/>
                      <a:pt x="0" y="63"/>
                    </a:cubicBezTo>
                    <a:cubicBezTo>
                      <a:pt x="0" y="37"/>
                      <a:pt x="0" y="37"/>
                      <a:pt x="0" y="37"/>
                    </a:cubicBezTo>
                    <a:cubicBezTo>
                      <a:pt x="0" y="28"/>
                      <a:pt x="0" y="18"/>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6" name="Google Shape;566;p22"/>
              <p:cNvSpPr/>
              <p:nvPr/>
            </p:nvSpPr>
            <p:spPr>
              <a:xfrm>
                <a:off x="5638" y="2811"/>
                <a:ext cx="226" cy="692"/>
              </a:xfrm>
              <a:custGeom>
                <a:rect b="b" l="l" r="r" t="t"/>
                <a:pathLst>
                  <a:path extrusionOk="0" h="692" w="226">
                    <a:moveTo>
                      <a:pt x="226" y="68"/>
                    </a:moveTo>
                    <a:lnTo>
                      <a:pt x="226" y="692"/>
                    </a:lnTo>
                    <a:lnTo>
                      <a:pt x="0" y="624"/>
                    </a:lnTo>
                    <a:lnTo>
                      <a:pt x="0" y="0"/>
                    </a:lnTo>
                    <a:lnTo>
                      <a:pt x="226" y="6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7" name="Google Shape;567;p22"/>
              <p:cNvSpPr/>
              <p:nvPr/>
            </p:nvSpPr>
            <p:spPr>
              <a:xfrm>
                <a:off x="5654" y="3178"/>
                <a:ext cx="36" cy="144"/>
              </a:xfrm>
              <a:custGeom>
                <a:rect b="b" l="l" r="r" t="t"/>
                <a:pathLst>
                  <a:path extrusionOk="0" h="61" w="15">
                    <a:moveTo>
                      <a:pt x="0" y="0"/>
                    </a:moveTo>
                    <a:cubicBezTo>
                      <a:pt x="5" y="1"/>
                      <a:pt x="10" y="3"/>
                      <a:pt x="15" y="4"/>
                    </a:cubicBezTo>
                    <a:cubicBezTo>
                      <a:pt x="15" y="14"/>
                      <a:pt x="15" y="23"/>
                      <a:pt x="15" y="33"/>
                    </a:cubicBezTo>
                    <a:cubicBezTo>
                      <a:pt x="15" y="42"/>
                      <a:pt x="15" y="51"/>
                      <a:pt x="15" y="61"/>
                    </a:cubicBezTo>
                    <a:cubicBezTo>
                      <a:pt x="10" y="59"/>
                      <a:pt x="5" y="58"/>
                      <a:pt x="0" y="56"/>
                    </a:cubicBezTo>
                    <a:cubicBezTo>
                      <a:pt x="0" y="47"/>
                      <a:pt x="0" y="37"/>
                      <a:pt x="0" y="28"/>
                    </a:cubicBezTo>
                    <a:cubicBezTo>
                      <a:pt x="0" y="19"/>
                      <a:pt x="0" y="9"/>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8" name="Google Shape;568;p22"/>
              <p:cNvSpPr/>
              <p:nvPr/>
            </p:nvSpPr>
            <p:spPr>
              <a:xfrm>
                <a:off x="5706" y="3192"/>
                <a:ext cx="38" cy="144"/>
              </a:xfrm>
              <a:custGeom>
                <a:rect b="b" l="l" r="r" t="t"/>
                <a:pathLst>
                  <a:path extrusionOk="0" h="61" w="16">
                    <a:moveTo>
                      <a:pt x="0" y="0"/>
                    </a:moveTo>
                    <a:cubicBezTo>
                      <a:pt x="5" y="2"/>
                      <a:pt x="10" y="3"/>
                      <a:pt x="16" y="5"/>
                    </a:cubicBezTo>
                    <a:cubicBezTo>
                      <a:pt x="16" y="14"/>
                      <a:pt x="16" y="24"/>
                      <a:pt x="16" y="33"/>
                    </a:cubicBezTo>
                    <a:cubicBezTo>
                      <a:pt x="16" y="43"/>
                      <a:pt x="16" y="52"/>
                      <a:pt x="16" y="61"/>
                    </a:cubicBezTo>
                    <a:cubicBezTo>
                      <a:pt x="10" y="60"/>
                      <a:pt x="5" y="58"/>
                      <a:pt x="0" y="57"/>
                    </a:cubicBezTo>
                    <a:cubicBezTo>
                      <a:pt x="0" y="47"/>
                      <a:pt x="0" y="38"/>
                      <a:pt x="0" y="29"/>
                    </a:cubicBezTo>
                    <a:cubicBezTo>
                      <a:pt x="0" y="19"/>
                      <a:pt x="0" y="10"/>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69" name="Google Shape;569;p22"/>
              <p:cNvSpPr/>
              <p:nvPr/>
            </p:nvSpPr>
            <p:spPr>
              <a:xfrm>
                <a:off x="5758" y="3209"/>
                <a:ext cx="38" cy="143"/>
              </a:xfrm>
              <a:custGeom>
                <a:rect b="b" l="l" r="r" t="t"/>
                <a:pathLst>
                  <a:path extrusionOk="0" h="61" w="16">
                    <a:moveTo>
                      <a:pt x="0" y="0"/>
                    </a:moveTo>
                    <a:cubicBezTo>
                      <a:pt x="5" y="2"/>
                      <a:pt x="11" y="3"/>
                      <a:pt x="16" y="5"/>
                    </a:cubicBezTo>
                    <a:cubicBezTo>
                      <a:pt x="16" y="14"/>
                      <a:pt x="16" y="24"/>
                      <a:pt x="16" y="33"/>
                    </a:cubicBezTo>
                    <a:cubicBezTo>
                      <a:pt x="16" y="42"/>
                      <a:pt x="16" y="52"/>
                      <a:pt x="16" y="61"/>
                    </a:cubicBezTo>
                    <a:cubicBezTo>
                      <a:pt x="11" y="60"/>
                      <a:pt x="5" y="58"/>
                      <a:pt x="0" y="56"/>
                    </a:cubicBezTo>
                    <a:cubicBezTo>
                      <a:pt x="0" y="47"/>
                      <a:pt x="0" y="38"/>
                      <a:pt x="0" y="28"/>
                    </a:cubicBezTo>
                    <a:cubicBezTo>
                      <a:pt x="0" y="19"/>
                      <a:pt x="0" y="9"/>
                      <a:pt x="0" y="0"/>
                    </a:cubicBezTo>
                    <a:close/>
                  </a:path>
                </a:pathLst>
              </a:custGeom>
              <a:solidFill>
                <a:srgbClr val="AA5B2A"/>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0" name="Google Shape;570;p22"/>
              <p:cNvSpPr/>
              <p:nvPr/>
            </p:nvSpPr>
            <p:spPr>
              <a:xfrm>
                <a:off x="5661" y="2874"/>
                <a:ext cx="29" cy="137"/>
              </a:xfrm>
              <a:custGeom>
                <a:rect b="b" l="l" r="r" t="t"/>
                <a:pathLst>
                  <a:path extrusionOk="0" h="58" w="12">
                    <a:moveTo>
                      <a:pt x="0" y="0"/>
                    </a:moveTo>
                    <a:cubicBezTo>
                      <a:pt x="12" y="4"/>
                      <a:pt x="12" y="4"/>
                      <a:pt x="12" y="4"/>
                    </a:cubicBezTo>
                    <a:cubicBezTo>
                      <a:pt x="12" y="13"/>
                      <a:pt x="12" y="22"/>
                      <a:pt x="12" y="32"/>
                    </a:cubicBezTo>
                    <a:cubicBezTo>
                      <a:pt x="12" y="58"/>
                      <a:pt x="12" y="58"/>
                      <a:pt x="12"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1" name="Google Shape;571;p22"/>
              <p:cNvSpPr/>
              <p:nvPr/>
            </p:nvSpPr>
            <p:spPr>
              <a:xfrm>
                <a:off x="5713" y="2889"/>
                <a:ext cx="31" cy="138"/>
              </a:xfrm>
              <a:custGeom>
                <a:rect b="b" l="l" r="r" t="t"/>
                <a:pathLst>
                  <a:path extrusionOk="0" h="59" w="13">
                    <a:moveTo>
                      <a:pt x="0" y="0"/>
                    </a:moveTo>
                    <a:cubicBezTo>
                      <a:pt x="13" y="4"/>
                      <a:pt x="13" y="4"/>
                      <a:pt x="13" y="4"/>
                    </a:cubicBezTo>
                    <a:cubicBezTo>
                      <a:pt x="13" y="14"/>
                      <a:pt x="13" y="23"/>
                      <a:pt x="13" y="33"/>
                    </a:cubicBezTo>
                    <a:cubicBezTo>
                      <a:pt x="13" y="59"/>
                      <a:pt x="13" y="59"/>
                      <a:pt x="13"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2" name="Google Shape;572;p22"/>
              <p:cNvSpPr/>
              <p:nvPr/>
            </p:nvSpPr>
            <p:spPr>
              <a:xfrm>
                <a:off x="5765" y="2905"/>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5"/>
                      <a:pt x="0" y="55"/>
                      <a:pt x="0" y="55"/>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3" name="Google Shape;573;p22"/>
              <p:cNvSpPr/>
              <p:nvPr/>
            </p:nvSpPr>
            <p:spPr>
              <a:xfrm>
                <a:off x="5817" y="2922"/>
                <a:ext cx="30" cy="136"/>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4" name="Google Shape;574;p22"/>
              <p:cNvSpPr/>
              <p:nvPr/>
            </p:nvSpPr>
            <p:spPr>
              <a:xfrm>
                <a:off x="5661" y="3027"/>
                <a:ext cx="29" cy="137"/>
              </a:xfrm>
              <a:custGeom>
                <a:rect b="b" l="l" r="r" t="t"/>
                <a:pathLst>
                  <a:path extrusionOk="0" h="58" w="12">
                    <a:moveTo>
                      <a:pt x="0" y="0"/>
                    </a:moveTo>
                    <a:cubicBezTo>
                      <a:pt x="12" y="3"/>
                      <a:pt x="12" y="3"/>
                      <a:pt x="12" y="3"/>
                    </a:cubicBezTo>
                    <a:cubicBezTo>
                      <a:pt x="12" y="13"/>
                      <a:pt x="12" y="22"/>
                      <a:pt x="12" y="32"/>
                    </a:cubicBezTo>
                    <a:cubicBezTo>
                      <a:pt x="12" y="58"/>
                      <a:pt x="12" y="58"/>
                      <a:pt x="12"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5" name="Google Shape;575;p22"/>
              <p:cNvSpPr/>
              <p:nvPr/>
            </p:nvSpPr>
            <p:spPr>
              <a:xfrm>
                <a:off x="5713" y="3042"/>
                <a:ext cx="31" cy="138"/>
              </a:xfrm>
              <a:custGeom>
                <a:rect b="b" l="l" r="r" t="t"/>
                <a:pathLst>
                  <a:path extrusionOk="0" h="59" w="13">
                    <a:moveTo>
                      <a:pt x="0" y="0"/>
                    </a:moveTo>
                    <a:cubicBezTo>
                      <a:pt x="13" y="4"/>
                      <a:pt x="13" y="4"/>
                      <a:pt x="13" y="4"/>
                    </a:cubicBezTo>
                    <a:cubicBezTo>
                      <a:pt x="13" y="14"/>
                      <a:pt x="13" y="23"/>
                      <a:pt x="13" y="32"/>
                    </a:cubicBezTo>
                    <a:cubicBezTo>
                      <a:pt x="13" y="59"/>
                      <a:pt x="13" y="59"/>
                      <a:pt x="13"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6" name="Google Shape;576;p22"/>
              <p:cNvSpPr/>
              <p:nvPr/>
            </p:nvSpPr>
            <p:spPr>
              <a:xfrm>
                <a:off x="5765" y="3058"/>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7" name="Google Shape;577;p22"/>
              <p:cNvSpPr/>
              <p:nvPr/>
            </p:nvSpPr>
            <p:spPr>
              <a:xfrm>
                <a:off x="5817" y="3075"/>
                <a:ext cx="30" cy="136"/>
              </a:xfrm>
              <a:custGeom>
                <a:rect b="b" l="l" r="r" t="t"/>
                <a:pathLst>
                  <a:path extrusionOk="0" h="58" w="13">
                    <a:moveTo>
                      <a:pt x="0" y="0"/>
                    </a:moveTo>
                    <a:cubicBezTo>
                      <a:pt x="13" y="4"/>
                      <a:pt x="13" y="4"/>
                      <a:pt x="13" y="4"/>
                    </a:cubicBezTo>
                    <a:cubicBezTo>
                      <a:pt x="13" y="13"/>
                      <a:pt x="13" y="22"/>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8" name="Google Shape;578;p22"/>
              <p:cNvSpPr/>
              <p:nvPr/>
            </p:nvSpPr>
            <p:spPr>
              <a:xfrm>
                <a:off x="5661" y="3178"/>
                <a:ext cx="29" cy="139"/>
              </a:xfrm>
              <a:custGeom>
                <a:rect b="b" l="l" r="r" t="t"/>
                <a:pathLst>
                  <a:path extrusionOk="0" h="59" w="12">
                    <a:moveTo>
                      <a:pt x="0" y="0"/>
                    </a:moveTo>
                    <a:cubicBezTo>
                      <a:pt x="12" y="4"/>
                      <a:pt x="12" y="4"/>
                      <a:pt x="12" y="4"/>
                    </a:cubicBezTo>
                    <a:cubicBezTo>
                      <a:pt x="12" y="14"/>
                      <a:pt x="12" y="23"/>
                      <a:pt x="12" y="33"/>
                    </a:cubicBezTo>
                    <a:cubicBezTo>
                      <a:pt x="12" y="59"/>
                      <a:pt x="12" y="59"/>
                      <a:pt x="12" y="59"/>
                    </a:cubicBezTo>
                    <a:cubicBezTo>
                      <a:pt x="0" y="55"/>
                      <a:pt x="0" y="55"/>
                      <a:pt x="0" y="55"/>
                    </a:cubicBezTo>
                    <a:cubicBezTo>
                      <a:pt x="0" y="45"/>
                      <a:pt x="0" y="36"/>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79" name="Google Shape;579;p22"/>
              <p:cNvSpPr/>
              <p:nvPr/>
            </p:nvSpPr>
            <p:spPr>
              <a:xfrm>
                <a:off x="5713" y="3195"/>
                <a:ext cx="31" cy="136"/>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5"/>
                      <a:pt x="0" y="55"/>
                      <a:pt x="0" y="55"/>
                    </a:cubicBezTo>
                    <a:cubicBezTo>
                      <a:pt x="0" y="45"/>
                      <a:pt x="0" y="36"/>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0" name="Google Shape;580;p22"/>
              <p:cNvSpPr/>
              <p:nvPr/>
            </p:nvSpPr>
            <p:spPr>
              <a:xfrm>
                <a:off x="5765" y="3211"/>
                <a:ext cx="31" cy="137"/>
              </a:xfrm>
              <a:custGeom>
                <a:rect b="b" l="l" r="r" t="t"/>
                <a:pathLst>
                  <a:path extrusionOk="0" h="58" w="13">
                    <a:moveTo>
                      <a:pt x="0" y="0"/>
                    </a:moveTo>
                    <a:cubicBezTo>
                      <a:pt x="13" y="4"/>
                      <a:pt x="13" y="4"/>
                      <a:pt x="13" y="4"/>
                    </a:cubicBezTo>
                    <a:cubicBezTo>
                      <a:pt x="13" y="13"/>
                      <a:pt x="13" y="23"/>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1" name="Google Shape;581;p22"/>
              <p:cNvSpPr/>
              <p:nvPr/>
            </p:nvSpPr>
            <p:spPr>
              <a:xfrm>
                <a:off x="5817" y="3228"/>
                <a:ext cx="30" cy="136"/>
              </a:xfrm>
              <a:custGeom>
                <a:rect b="b" l="l" r="r" t="t"/>
                <a:pathLst>
                  <a:path extrusionOk="0" h="58" w="13">
                    <a:moveTo>
                      <a:pt x="0" y="0"/>
                    </a:moveTo>
                    <a:cubicBezTo>
                      <a:pt x="13" y="3"/>
                      <a:pt x="13" y="3"/>
                      <a:pt x="13" y="3"/>
                    </a:cubicBezTo>
                    <a:cubicBezTo>
                      <a:pt x="13" y="13"/>
                      <a:pt x="13" y="22"/>
                      <a:pt x="13" y="32"/>
                    </a:cubicBezTo>
                    <a:cubicBezTo>
                      <a:pt x="13" y="58"/>
                      <a:pt x="13" y="58"/>
                      <a:pt x="13" y="58"/>
                    </a:cubicBezTo>
                    <a:cubicBezTo>
                      <a:pt x="0" y="54"/>
                      <a:pt x="0" y="54"/>
                      <a:pt x="0" y="54"/>
                    </a:cubicBezTo>
                    <a:cubicBezTo>
                      <a:pt x="0" y="45"/>
                      <a:pt x="0" y="35"/>
                      <a:pt x="0" y="26"/>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2" name="Google Shape;582;p22"/>
              <p:cNvSpPr/>
              <p:nvPr/>
            </p:nvSpPr>
            <p:spPr>
              <a:xfrm>
                <a:off x="5638" y="2667"/>
                <a:ext cx="542" cy="212"/>
              </a:xfrm>
              <a:custGeom>
                <a:rect b="b" l="l" r="r" t="t"/>
                <a:pathLst>
                  <a:path extrusionOk="0" h="212" w="542">
                    <a:moveTo>
                      <a:pt x="315" y="0"/>
                    </a:moveTo>
                    <a:lnTo>
                      <a:pt x="542" y="69"/>
                    </a:lnTo>
                    <a:lnTo>
                      <a:pt x="226" y="212"/>
                    </a:lnTo>
                    <a:lnTo>
                      <a:pt x="0" y="144"/>
                    </a:lnTo>
                    <a:lnTo>
                      <a:pt x="315"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3" name="Google Shape;583;p22"/>
              <p:cNvSpPr/>
              <p:nvPr/>
            </p:nvSpPr>
            <p:spPr>
              <a:xfrm>
                <a:off x="7318" y="2823"/>
                <a:ext cx="207" cy="807"/>
              </a:xfrm>
              <a:custGeom>
                <a:rect b="b" l="l" r="r" t="t"/>
                <a:pathLst>
                  <a:path extrusionOk="0" h="807" w="207">
                    <a:moveTo>
                      <a:pt x="0" y="0"/>
                    </a:moveTo>
                    <a:lnTo>
                      <a:pt x="0" y="743"/>
                    </a:lnTo>
                    <a:lnTo>
                      <a:pt x="207" y="807"/>
                    </a:lnTo>
                    <a:lnTo>
                      <a:pt x="207" y="63"/>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4" name="Google Shape;584;p22"/>
              <p:cNvSpPr/>
              <p:nvPr/>
            </p:nvSpPr>
            <p:spPr>
              <a:xfrm>
                <a:off x="7525" y="2733"/>
                <a:ext cx="335" cy="897"/>
              </a:xfrm>
              <a:custGeom>
                <a:rect b="b" l="l" r="r" t="t"/>
                <a:pathLst>
                  <a:path extrusionOk="0" h="897" w="335">
                    <a:moveTo>
                      <a:pt x="0" y="153"/>
                    </a:moveTo>
                    <a:lnTo>
                      <a:pt x="0" y="897"/>
                    </a:lnTo>
                    <a:lnTo>
                      <a:pt x="335" y="744"/>
                    </a:lnTo>
                    <a:lnTo>
                      <a:pt x="335" y="0"/>
                    </a:lnTo>
                    <a:lnTo>
                      <a:pt x="0" y="153"/>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5" name="Google Shape;585;p22"/>
              <p:cNvSpPr/>
              <p:nvPr/>
            </p:nvSpPr>
            <p:spPr>
              <a:xfrm>
                <a:off x="7539" y="2813"/>
                <a:ext cx="295" cy="196"/>
              </a:xfrm>
              <a:custGeom>
                <a:rect b="b" l="l" r="r" t="t"/>
                <a:pathLst>
                  <a:path extrusionOk="0" h="83" w="125">
                    <a:moveTo>
                      <a:pt x="0" y="56"/>
                    </a:moveTo>
                    <a:cubicBezTo>
                      <a:pt x="11" y="51"/>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1"/>
                      <a:pt x="103" y="36"/>
                      <a:pt x="92" y="41"/>
                    </a:cubicBezTo>
                    <a:cubicBezTo>
                      <a:pt x="82" y="46"/>
                      <a:pt x="71" y="51"/>
                      <a:pt x="60" y="56"/>
                    </a:cubicBezTo>
                    <a:cubicBezTo>
                      <a:pt x="49" y="61"/>
                      <a:pt x="38" y="66"/>
                      <a:pt x="27" y="71"/>
                    </a:cubicBezTo>
                    <a:cubicBezTo>
                      <a:pt x="18" y="75"/>
                      <a:pt x="9" y="79"/>
                      <a:pt x="0" y="83"/>
                    </a:cubicBezTo>
                    <a:lnTo>
                      <a:pt x="0" y="56"/>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6" name="Google Shape;586;p22"/>
              <p:cNvSpPr/>
              <p:nvPr/>
            </p:nvSpPr>
            <p:spPr>
              <a:xfrm>
                <a:off x="7539" y="2917"/>
                <a:ext cx="295" cy="195"/>
              </a:xfrm>
              <a:custGeom>
                <a:rect b="b" l="l" r="r" t="t"/>
                <a:pathLst>
                  <a:path extrusionOk="0" h="83" w="125">
                    <a:moveTo>
                      <a:pt x="0" y="57"/>
                    </a:moveTo>
                    <a:cubicBezTo>
                      <a:pt x="11" y="52"/>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2"/>
                      <a:pt x="103" y="36"/>
                      <a:pt x="92" y="41"/>
                    </a:cubicBezTo>
                    <a:cubicBezTo>
                      <a:pt x="82" y="46"/>
                      <a:pt x="71" y="51"/>
                      <a:pt x="60" y="56"/>
                    </a:cubicBezTo>
                    <a:cubicBezTo>
                      <a:pt x="49" y="61"/>
                      <a:pt x="38" y="66"/>
                      <a:pt x="27" y="71"/>
                    </a:cubicBezTo>
                    <a:cubicBezTo>
                      <a:pt x="18" y="75"/>
                      <a:pt x="9" y="79"/>
                      <a:pt x="0" y="83"/>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7" name="Google Shape;587;p22"/>
              <p:cNvSpPr/>
              <p:nvPr/>
            </p:nvSpPr>
            <p:spPr>
              <a:xfrm>
                <a:off x="7539" y="3020"/>
                <a:ext cx="295" cy="196"/>
              </a:xfrm>
              <a:custGeom>
                <a:rect b="b" l="l" r="r" t="t"/>
                <a:pathLst>
                  <a:path extrusionOk="0" h="83" w="125">
                    <a:moveTo>
                      <a:pt x="0" y="57"/>
                    </a:moveTo>
                    <a:cubicBezTo>
                      <a:pt x="11" y="52"/>
                      <a:pt x="21" y="47"/>
                      <a:pt x="32" y="42"/>
                    </a:cubicBezTo>
                    <a:cubicBezTo>
                      <a:pt x="43" y="37"/>
                      <a:pt x="54" y="32"/>
                      <a:pt x="65" y="27"/>
                    </a:cubicBezTo>
                    <a:cubicBezTo>
                      <a:pt x="76" y="22"/>
                      <a:pt x="86" y="17"/>
                      <a:pt x="97" y="12"/>
                    </a:cubicBezTo>
                    <a:cubicBezTo>
                      <a:pt x="125" y="0"/>
                      <a:pt x="125" y="0"/>
                      <a:pt x="125" y="0"/>
                    </a:cubicBezTo>
                    <a:cubicBezTo>
                      <a:pt x="125" y="27"/>
                      <a:pt x="125" y="27"/>
                      <a:pt x="125" y="27"/>
                    </a:cubicBezTo>
                    <a:cubicBezTo>
                      <a:pt x="114" y="32"/>
                      <a:pt x="103" y="37"/>
                      <a:pt x="92" y="41"/>
                    </a:cubicBezTo>
                    <a:cubicBezTo>
                      <a:pt x="82" y="46"/>
                      <a:pt x="71" y="51"/>
                      <a:pt x="60" y="56"/>
                    </a:cubicBezTo>
                    <a:cubicBezTo>
                      <a:pt x="49" y="61"/>
                      <a:pt x="38" y="66"/>
                      <a:pt x="27" y="71"/>
                    </a:cubicBezTo>
                    <a:cubicBezTo>
                      <a:pt x="0" y="83"/>
                      <a:pt x="0" y="83"/>
                      <a:pt x="0" y="83"/>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8" name="Google Shape;588;p22"/>
              <p:cNvSpPr/>
              <p:nvPr/>
            </p:nvSpPr>
            <p:spPr>
              <a:xfrm>
                <a:off x="7539" y="3124"/>
                <a:ext cx="295" cy="198"/>
              </a:xfrm>
              <a:custGeom>
                <a:rect b="b" l="l" r="r" t="t"/>
                <a:pathLst>
                  <a:path extrusionOk="0" h="84" w="125">
                    <a:moveTo>
                      <a:pt x="0" y="57"/>
                    </a:moveTo>
                    <a:cubicBezTo>
                      <a:pt x="11" y="52"/>
                      <a:pt x="21" y="47"/>
                      <a:pt x="32" y="42"/>
                    </a:cubicBezTo>
                    <a:cubicBezTo>
                      <a:pt x="43" y="37"/>
                      <a:pt x="54" y="32"/>
                      <a:pt x="65" y="27"/>
                    </a:cubicBezTo>
                    <a:cubicBezTo>
                      <a:pt x="76" y="22"/>
                      <a:pt x="86" y="17"/>
                      <a:pt x="97" y="13"/>
                    </a:cubicBezTo>
                    <a:cubicBezTo>
                      <a:pt x="125" y="0"/>
                      <a:pt x="125" y="0"/>
                      <a:pt x="125" y="0"/>
                    </a:cubicBezTo>
                    <a:cubicBezTo>
                      <a:pt x="125" y="27"/>
                      <a:pt x="125" y="27"/>
                      <a:pt x="125" y="27"/>
                    </a:cubicBezTo>
                    <a:cubicBezTo>
                      <a:pt x="114" y="32"/>
                      <a:pt x="103" y="37"/>
                      <a:pt x="92" y="41"/>
                    </a:cubicBezTo>
                    <a:cubicBezTo>
                      <a:pt x="82" y="46"/>
                      <a:pt x="71" y="51"/>
                      <a:pt x="60" y="56"/>
                    </a:cubicBezTo>
                    <a:cubicBezTo>
                      <a:pt x="49" y="61"/>
                      <a:pt x="38" y="66"/>
                      <a:pt x="27" y="71"/>
                    </a:cubicBezTo>
                    <a:cubicBezTo>
                      <a:pt x="0" y="84"/>
                      <a:pt x="0" y="84"/>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89" name="Google Shape;589;p22"/>
              <p:cNvSpPr/>
              <p:nvPr/>
            </p:nvSpPr>
            <p:spPr>
              <a:xfrm>
                <a:off x="7539" y="3228"/>
                <a:ext cx="295" cy="197"/>
              </a:xfrm>
              <a:custGeom>
                <a:rect b="b" l="l" r="r" t="t"/>
                <a:pathLst>
                  <a:path extrusionOk="0" h="84" w="125">
                    <a:moveTo>
                      <a:pt x="0" y="57"/>
                    </a:moveTo>
                    <a:cubicBezTo>
                      <a:pt x="11" y="52"/>
                      <a:pt x="21" y="47"/>
                      <a:pt x="32" y="42"/>
                    </a:cubicBezTo>
                    <a:cubicBezTo>
                      <a:pt x="43" y="37"/>
                      <a:pt x="54" y="32"/>
                      <a:pt x="65" y="27"/>
                    </a:cubicBezTo>
                    <a:cubicBezTo>
                      <a:pt x="76" y="22"/>
                      <a:pt x="86" y="18"/>
                      <a:pt x="97" y="13"/>
                    </a:cubicBezTo>
                    <a:cubicBezTo>
                      <a:pt x="107" y="8"/>
                      <a:pt x="116" y="4"/>
                      <a:pt x="125" y="0"/>
                    </a:cubicBezTo>
                    <a:cubicBezTo>
                      <a:pt x="125" y="27"/>
                      <a:pt x="125" y="27"/>
                      <a:pt x="125" y="27"/>
                    </a:cubicBezTo>
                    <a:cubicBezTo>
                      <a:pt x="114" y="32"/>
                      <a:pt x="103" y="37"/>
                      <a:pt x="92" y="42"/>
                    </a:cubicBezTo>
                    <a:cubicBezTo>
                      <a:pt x="82" y="46"/>
                      <a:pt x="71" y="51"/>
                      <a:pt x="60" y="56"/>
                    </a:cubicBezTo>
                    <a:cubicBezTo>
                      <a:pt x="49" y="61"/>
                      <a:pt x="38" y="66"/>
                      <a:pt x="27" y="71"/>
                    </a:cubicBezTo>
                    <a:cubicBezTo>
                      <a:pt x="18" y="75"/>
                      <a:pt x="9" y="79"/>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0" name="Google Shape;590;p22"/>
              <p:cNvSpPr/>
              <p:nvPr/>
            </p:nvSpPr>
            <p:spPr>
              <a:xfrm>
                <a:off x="7539" y="3331"/>
                <a:ext cx="295" cy="198"/>
              </a:xfrm>
              <a:custGeom>
                <a:rect b="b" l="l" r="r" t="t"/>
                <a:pathLst>
                  <a:path extrusionOk="0" h="84" w="125">
                    <a:moveTo>
                      <a:pt x="0" y="57"/>
                    </a:moveTo>
                    <a:cubicBezTo>
                      <a:pt x="11" y="52"/>
                      <a:pt x="21" y="47"/>
                      <a:pt x="32" y="42"/>
                    </a:cubicBezTo>
                    <a:cubicBezTo>
                      <a:pt x="43" y="37"/>
                      <a:pt x="54" y="32"/>
                      <a:pt x="65" y="27"/>
                    </a:cubicBezTo>
                    <a:cubicBezTo>
                      <a:pt x="76" y="22"/>
                      <a:pt x="86" y="18"/>
                      <a:pt x="97" y="13"/>
                    </a:cubicBezTo>
                    <a:cubicBezTo>
                      <a:pt x="107" y="8"/>
                      <a:pt x="116" y="4"/>
                      <a:pt x="125" y="0"/>
                    </a:cubicBezTo>
                    <a:cubicBezTo>
                      <a:pt x="125" y="27"/>
                      <a:pt x="125" y="27"/>
                      <a:pt x="125" y="27"/>
                    </a:cubicBezTo>
                    <a:cubicBezTo>
                      <a:pt x="114" y="32"/>
                      <a:pt x="103" y="37"/>
                      <a:pt x="92" y="42"/>
                    </a:cubicBezTo>
                    <a:cubicBezTo>
                      <a:pt x="82" y="46"/>
                      <a:pt x="71" y="51"/>
                      <a:pt x="60" y="56"/>
                    </a:cubicBezTo>
                    <a:cubicBezTo>
                      <a:pt x="49" y="61"/>
                      <a:pt x="38" y="66"/>
                      <a:pt x="27" y="71"/>
                    </a:cubicBezTo>
                    <a:cubicBezTo>
                      <a:pt x="18" y="75"/>
                      <a:pt x="9" y="79"/>
                      <a:pt x="0" y="84"/>
                    </a:cubicBezTo>
                    <a:lnTo>
                      <a:pt x="0" y="57"/>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1" name="Google Shape;591;p22"/>
              <p:cNvSpPr/>
              <p:nvPr/>
            </p:nvSpPr>
            <p:spPr>
              <a:xfrm>
                <a:off x="7318" y="2672"/>
                <a:ext cx="542" cy="214"/>
              </a:xfrm>
              <a:custGeom>
                <a:rect b="b" l="l" r="r" t="t"/>
                <a:pathLst>
                  <a:path extrusionOk="0" h="214" w="542">
                    <a:moveTo>
                      <a:pt x="542" y="61"/>
                    </a:moveTo>
                    <a:lnTo>
                      <a:pt x="335" y="0"/>
                    </a:lnTo>
                    <a:lnTo>
                      <a:pt x="0" y="151"/>
                    </a:lnTo>
                    <a:lnTo>
                      <a:pt x="207" y="214"/>
                    </a:lnTo>
                    <a:lnTo>
                      <a:pt x="542" y="61"/>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2" name="Google Shape;592;p22"/>
              <p:cNvSpPr/>
              <p:nvPr/>
            </p:nvSpPr>
            <p:spPr>
              <a:xfrm>
                <a:off x="7341" y="2896"/>
                <a:ext cx="170" cy="115"/>
              </a:xfrm>
              <a:custGeom>
                <a:rect b="b" l="l" r="r" t="t"/>
                <a:pathLst>
                  <a:path extrusionOk="0" h="49" w="72">
                    <a:moveTo>
                      <a:pt x="0" y="0"/>
                    </a:moveTo>
                    <a:cubicBezTo>
                      <a:pt x="11" y="4"/>
                      <a:pt x="22" y="7"/>
                      <a:pt x="34" y="11"/>
                    </a:cubicBezTo>
                    <a:cubicBezTo>
                      <a:pt x="47" y="15"/>
                      <a:pt x="59" y="18"/>
                      <a:pt x="72" y="22"/>
                    </a:cubicBezTo>
                    <a:cubicBezTo>
                      <a:pt x="72" y="49"/>
                      <a:pt x="72" y="49"/>
                      <a:pt x="72" y="49"/>
                    </a:cubicBezTo>
                    <a:cubicBezTo>
                      <a:pt x="38" y="39"/>
                      <a:pt x="38" y="39"/>
                      <a:pt x="38" y="39"/>
                    </a:cubicBezTo>
                    <a:cubicBezTo>
                      <a:pt x="25" y="35"/>
                      <a:pt x="12" y="31"/>
                      <a:pt x="0" y="28"/>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3" name="Google Shape;593;p22"/>
              <p:cNvSpPr/>
              <p:nvPr/>
            </p:nvSpPr>
            <p:spPr>
              <a:xfrm>
                <a:off x="7341" y="3002"/>
                <a:ext cx="170" cy="113"/>
              </a:xfrm>
              <a:custGeom>
                <a:rect b="b" l="l" r="r" t="t"/>
                <a:pathLst>
                  <a:path extrusionOk="0" h="48" w="72">
                    <a:moveTo>
                      <a:pt x="0" y="0"/>
                    </a:moveTo>
                    <a:cubicBezTo>
                      <a:pt x="34" y="10"/>
                      <a:pt x="34" y="10"/>
                      <a:pt x="34" y="10"/>
                    </a:cubicBezTo>
                    <a:cubicBezTo>
                      <a:pt x="47" y="14"/>
                      <a:pt x="59" y="18"/>
                      <a:pt x="72" y="21"/>
                    </a:cubicBezTo>
                    <a:cubicBezTo>
                      <a:pt x="72" y="48"/>
                      <a:pt x="72" y="48"/>
                      <a:pt x="72" y="48"/>
                    </a:cubicBezTo>
                    <a:cubicBezTo>
                      <a:pt x="38" y="38"/>
                      <a:pt x="38" y="38"/>
                      <a:pt x="38" y="38"/>
                    </a:cubicBezTo>
                    <a:cubicBezTo>
                      <a:pt x="25" y="34"/>
                      <a:pt x="12" y="30"/>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4" name="Google Shape;594;p22"/>
              <p:cNvSpPr/>
              <p:nvPr/>
            </p:nvSpPr>
            <p:spPr>
              <a:xfrm>
                <a:off x="7341" y="3105"/>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4"/>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5" name="Google Shape;595;p22"/>
              <p:cNvSpPr/>
              <p:nvPr/>
            </p:nvSpPr>
            <p:spPr>
              <a:xfrm>
                <a:off x="7341" y="3209"/>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4"/>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6" name="Google Shape;596;p22"/>
              <p:cNvSpPr/>
              <p:nvPr/>
            </p:nvSpPr>
            <p:spPr>
              <a:xfrm>
                <a:off x="7341" y="3312"/>
                <a:ext cx="170" cy="116"/>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5"/>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7" name="Google Shape;597;p22"/>
              <p:cNvSpPr/>
              <p:nvPr/>
            </p:nvSpPr>
            <p:spPr>
              <a:xfrm>
                <a:off x="7341" y="3416"/>
                <a:ext cx="170" cy="115"/>
              </a:xfrm>
              <a:custGeom>
                <a:rect b="b" l="l" r="r" t="t"/>
                <a:pathLst>
                  <a:path extrusionOk="0" h="49" w="72">
                    <a:moveTo>
                      <a:pt x="0" y="0"/>
                    </a:moveTo>
                    <a:cubicBezTo>
                      <a:pt x="34" y="10"/>
                      <a:pt x="34" y="10"/>
                      <a:pt x="34" y="10"/>
                    </a:cubicBezTo>
                    <a:cubicBezTo>
                      <a:pt x="47" y="14"/>
                      <a:pt x="59" y="18"/>
                      <a:pt x="72" y="22"/>
                    </a:cubicBezTo>
                    <a:cubicBezTo>
                      <a:pt x="72" y="49"/>
                      <a:pt x="72" y="49"/>
                      <a:pt x="72" y="49"/>
                    </a:cubicBezTo>
                    <a:cubicBezTo>
                      <a:pt x="38" y="38"/>
                      <a:pt x="38" y="38"/>
                      <a:pt x="38" y="38"/>
                    </a:cubicBezTo>
                    <a:cubicBezTo>
                      <a:pt x="25" y="35"/>
                      <a:pt x="12" y="31"/>
                      <a:pt x="0" y="27"/>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8" name="Google Shape;598;p22"/>
              <p:cNvSpPr/>
              <p:nvPr/>
            </p:nvSpPr>
            <p:spPr>
              <a:xfrm>
                <a:off x="5466" y="3089"/>
                <a:ext cx="334" cy="595"/>
              </a:xfrm>
              <a:custGeom>
                <a:rect b="b" l="l" r="r" t="t"/>
                <a:pathLst>
                  <a:path extrusionOk="0" h="595" w="334">
                    <a:moveTo>
                      <a:pt x="334" y="0"/>
                    </a:moveTo>
                    <a:lnTo>
                      <a:pt x="334" y="445"/>
                    </a:lnTo>
                    <a:lnTo>
                      <a:pt x="0" y="595"/>
                    </a:lnTo>
                    <a:lnTo>
                      <a:pt x="0" y="150"/>
                    </a:lnTo>
                    <a:lnTo>
                      <a:pt x="334" y="0"/>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599" name="Google Shape;599;p22"/>
              <p:cNvSpPr/>
              <p:nvPr/>
            </p:nvSpPr>
            <p:spPr>
              <a:xfrm>
                <a:off x="5105" y="3131"/>
                <a:ext cx="361" cy="553"/>
              </a:xfrm>
              <a:custGeom>
                <a:rect b="b" l="l" r="r" t="t"/>
                <a:pathLst>
                  <a:path extrusionOk="0" h="553" w="361">
                    <a:moveTo>
                      <a:pt x="361" y="108"/>
                    </a:moveTo>
                    <a:lnTo>
                      <a:pt x="361" y="553"/>
                    </a:lnTo>
                    <a:lnTo>
                      <a:pt x="0" y="445"/>
                    </a:lnTo>
                    <a:lnTo>
                      <a:pt x="0" y="0"/>
                    </a:lnTo>
                    <a:lnTo>
                      <a:pt x="361" y="10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0" name="Google Shape;600;p22"/>
              <p:cNvSpPr/>
              <p:nvPr/>
            </p:nvSpPr>
            <p:spPr>
              <a:xfrm>
                <a:off x="5105" y="2978"/>
                <a:ext cx="695" cy="261"/>
              </a:xfrm>
              <a:custGeom>
                <a:rect b="b" l="l" r="r" t="t"/>
                <a:pathLst>
                  <a:path extrusionOk="0" h="261" w="695">
                    <a:moveTo>
                      <a:pt x="695" y="111"/>
                    </a:moveTo>
                    <a:lnTo>
                      <a:pt x="361" y="261"/>
                    </a:lnTo>
                    <a:lnTo>
                      <a:pt x="0" y="153"/>
                    </a:lnTo>
                    <a:lnTo>
                      <a:pt x="335" y="0"/>
                    </a:lnTo>
                    <a:lnTo>
                      <a:pt x="695" y="111"/>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1" name="Google Shape;601;p22"/>
              <p:cNvSpPr/>
              <p:nvPr/>
            </p:nvSpPr>
            <p:spPr>
              <a:xfrm>
                <a:off x="5152" y="3204"/>
                <a:ext cx="52" cy="306"/>
              </a:xfrm>
              <a:custGeom>
                <a:rect b="b" l="l" r="r" t="t"/>
                <a:pathLst>
                  <a:path extrusionOk="0" h="130" w="22">
                    <a:moveTo>
                      <a:pt x="0" y="0"/>
                    </a:moveTo>
                    <a:cubicBezTo>
                      <a:pt x="22" y="7"/>
                      <a:pt x="22" y="7"/>
                      <a:pt x="22" y="7"/>
                    </a:cubicBezTo>
                    <a:cubicBezTo>
                      <a:pt x="22" y="28"/>
                      <a:pt x="22" y="49"/>
                      <a:pt x="22" y="71"/>
                    </a:cubicBezTo>
                    <a:cubicBezTo>
                      <a:pt x="22" y="130"/>
                      <a:pt x="22" y="130"/>
                      <a:pt x="22" y="130"/>
                    </a:cubicBezTo>
                    <a:cubicBezTo>
                      <a:pt x="0" y="124"/>
                      <a:pt x="0" y="124"/>
                      <a:pt x="0" y="124"/>
                    </a:cubicBezTo>
                    <a:cubicBezTo>
                      <a:pt x="0" y="102"/>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2" name="Google Shape;602;p22"/>
              <p:cNvSpPr/>
              <p:nvPr/>
            </p:nvSpPr>
            <p:spPr>
              <a:xfrm>
                <a:off x="5225" y="3228"/>
                <a:ext cx="55" cy="306"/>
              </a:xfrm>
              <a:custGeom>
                <a:rect b="b" l="l" r="r" t="t"/>
                <a:pathLst>
                  <a:path extrusionOk="0" h="130" w="23">
                    <a:moveTo>
                      <a:pt x="0" y="0"/>
                    </a:moveTo>
                    <a:cubicBezTo>
                      <a:pt x="23" y="6"/>
                      <a:pt x="23" y="6"/>
                      <a:pt x="23" y="6"/>
                    </a:cubicBezTo>
                    <a:cubicBezTo>
                      <a:pt x="23" y="28"/>
                      <a:pt x="23" y="49"/>
                      <a:pt x="23" y="70"/>
                    </a:cubicBezTo>
                    <a:cubicBezTo>
                      <a:pt x="23" y="130"/>
                      <a:pt x="23" y="130"/>
                      <a:pt x="23" y="130"/>
                    </a:cubicBezTo>
                    <a:cubicBezTo>
                      <a:pt x="0" y="123"/>
                      <a:pt x="0" y="123"/>
                      <a:pt x="0" y="123"/>
                    </a:cubicBezTo>
                    <a:cubicBezTo>
                      <a:pt x="0" y="102"/>
                      <a:pt x="0" y="81"/>
                      <a:pt x="0" y="59"/>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3" name="Google Shape;603;p22"/>
              <p:cNvSpPr/>
              <p:nvPr/>
            </p:nvSpPr>
            <p:spPr>
              <a:xfrm>
                <a:off x="5301" y="3249"/>
                <a:ext cx="54" cy="308"/>
              </a:xfrm>
              <a:custGeom>
                <a:rect b="b" l="l" r="r" t="t"/>
                <a:pathLst>
                  <a:path extrusionOk="0" h="131" w="23">
                    <a:moveTo>
                      <a:pt x="0" y="0"/>
                    </a:moveTo>
                    <a:cubicBezTo>
                      <a:pt x="23" y="7"/>
                      <a:pt x="23" y="7"/>
                      <a:pt x="23" y="7"/>
                    </a:cubicBezTo>
                    <a:cubicBezTo>
                      <a:pt x="23" y="28"/>
                      <a:pt x="23" y="50"/>
                      <a:pt x="23" y="71"/>
                    </a:cubicBezTo>
                    <a:cubicBezTo>
                      <a:pt x="23" y="131"/>
                      <a:pt x="23" y="131"/>
                      <a:pt x="23" y="131"/>
                    </a:cubicBezTo>
                    <a:cubicBezTo>
                      <a:pt x="0" y="124"/>
                      <a:pt x="0" y="124"/>
                      <a:pt x="0" y="124"/>
                    </a:cubicBezTo>
                    <a:cubicBezTo>
                      <a:pt x="0" y="103"/>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4" name="Google Shape;604;p22"/>
              <p:cNvSpPr/>
              <p:nvPr/>
            </p:nvSpPr>
            <p:spPr>
              <a:xfrm>
                <a:off x="5376" y="3272"/>
                <a:ext cx="52" cy="306"/>
              </a:xfrm>
              <a:custGeom>
                <a:rect b="b" l="l" r="r" t="t"/>
                <a:pathLst>
                  <a:path extrusionOk="0" h="130" w="22">
                    <a:moveTo>
                      <a:pt x="0" y="0"/>
                    </a:moveTo>
                    <a:cubicBezTo>
                      <a:pt x="22" y="7"/>
                      <a:pt x="22" y="7"/>
                      <a:pt x="22" y="7"/>
                    </a:cubicBezTo>
                    <a:cubicBezTo>
                      <a:pt x="22" y="28"/>
                      <a:pt x="22" y="49"/>
                      <a:pt x="22" y="70"/>
                    </a:cubicBezTo>
                    <a:cubicBezTo>
                      <a:pt x="22" y="130"/>
                      <a:pt x="22" y="130"/>
                      <a:pt x="22" y="130"/>
                    </a:cubicBezTo>
                    <a:cubicBezTo>
                      <a:pt x="0" y="124"/>
                      <a:pt x="0" y="124"/>
                      <a:pt x="0" y="124"/>
                    </a:cubicBezTo>
                    <a:cubicBezTo>
                      <a:pt x="0" y="102"/>
                      <a:pt x="0" y="81"/>
                      <a:pt x="0" y="60"/>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5" name="Google Shape;605;p22"/>
              <p:cNvSpPr/>
              <p:nvPr/>
            </p:nvSpPr>
            <p:spPr>
              <a:xfrm>
                <a:off x="5506" y="3258"/>
                <a:ext cx="47" cy="311"/>
              </a:xfrm>
              <a:custGeom>
                <a:rect b="b" l="l" r="r" t="t"/>
                <a:pathLst>
                  <a:path extrusionOk="0" h="132" w="20">
                    <a:moveTo>
                      <a:pt x="0" y="9"/>
                    </a:moveTo>
                    <a:cubicBezTo>
                      <a:pt x="7" y="6"/>
                      <a:pt x="13" y="3"/>
                      <a:pt x="20" y="0"/>
                    </a:cubicBezTo>
                    <a:cubicBezTo>
                      <a:pt x="20" y="60"/>
                      <a:pt x="20" y="60"/>
                      <a:pt x="20" y="60"/>
                    </a:cubicBezTo>
                    <a:cubicBezTo>
                      <a:pt x="20" y="81"/>
                      <a:pt x="20" y="102"/>
                      <a:pt x="20" y="123"/>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6" name="Google Shape;606;p22"/>
              <p:cNvSpPr/>
              <p:nvPr/>
            </p:nvSpPr>
            <p:spPr>
              <a:xfrm>
                <a:off x="5574" y="3228"/>
                <a:ext cx="47" cy="310"/>
              </a:xfrm>
              <a:custGeom>
                <a:rect b="b" l="l" r="r" t="t"/>
                <a:pathLst>
                  <a:path extrusionOk="0" h="132" w="20">
                    <a:moveTo>
                      <a:pt x="0" y="9"/>
                    </a:moveTo>
                    <a:cubicBezTo>
                      <a:pt x="20" y="0"/>
                      <a:pt x="20" y="0"/>
                      <a:pt x="20" y="0"/>
                    </a:cubicBezTo>
                    <a:cubicBezTo>
                      <a:pt x="20" y="60"/>
                      <a:pt x="20" y="60"/>
                      <a:pt x="20" y="60"/>
                    </a:cubicBezTo>
                    <a:cubicBezTo>
                      <a:pt x="20" y="81"/>
                      <a:pt x="20" y="102"/>
                      <a:pt x="20" y="122"/>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7" name="Google Shape;607;p22"/>
              <p:cNvSpPr/>
              <p:nvPr/>
            </p:nvSpPr>
            <p:spPr>
              <a:xfrm>
                <a:off x="5642" y="3197"/>
                <a:ext cx="50" cy="311"/>
              </a:xfrm>
              <a:custGeom>
                <a:rect b="b" l="l" r="r" t="t"/>
                <a:pathLst>
                  <a:path extrusionOk="0" h="132" w="21">
                    <a:moveTo>
                      <a:pt x="0" y="9"/>
                    </a:moveTo>
                    <a:cubicBezTo>
                      <a:pt x="21" y="0"/>
                      <a:pt x="21" y="0"/>
                      <a:pt x="21" y="0"/>
                    </a:cubicBezTo>
                    <a:cubicBezTo>
                      <a:pt x="21" y="59"/>
                      <a:pt x="21" y="59"/>
                      <a:pt x="21" y="59"/>
                    </a:cubicBezTo>
                    <a:cubicBezTo>
                      <a:pt x="21" y="80"/>
                      <a:pt x="21" y="101"/>
                      <a:pt x="21" y="122"/>
                    </a:cubicBezTo>
                    <a:cubicBezTo>
                      <a:pt x="0" y="132"/>
                      <a:pt x="0" y="132"/>
                      <a:pt x="0" y="132"/>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8" name="Google Shape;608;p22"/>
              <p:cNvSpPr/>
              <p:nvPr/>
            </p:nvSpPr>
            <p:spPr>
              <a:xfrm>
                <a:off x="5711" y="3164"/>
                <a:ext cx="49" cy="311"/>
              </a:xfrm>
              <a:custGeom>
                <a:rect b="b" l="l" r="r" t="t"/>
                <a:pathLst>
                  <a:path extrusionOk="0" h="132" w="21">
                    <a:moveTo>
                      <a:pt x="0" y="10"/>
                    </a:moveTo>
                    <a:cubicBezTo>
                      <a:pt x="21" y="0"/>
                      <a:pt x="21" y="0"/>
                      <a:pt x="21" y="0"/>
                    </a:cubicBezTo>
                    <a:cubicBezTo>
                      <a:pt x="21" y="60"/>
                      <a:pt x="21" y="60"/>
                      <a:pt x="21" y="60"/>
                    </a:cubicBezTo>
                    <a:cubicBezTo>
                      <a:pt x="21" y="81"/>
                      <a:pt x="21" y="102"/>
                      <a:pt x="21" y="123"/>
                    </a:cubicBezTo>
                    <a:cubicBezTo>
                      <a:pt x="0" y="132"/>
                      <a:pt x="0" y="132"/>
                      <a:pt x="0" y="132"/>
                    </a:cubicBezTo>
                    <a:cubicBezTo>
                      <a:pt x="0" y="73"/>
                      <a:pt x="0" y="73"/>
                      <a:pt x="0" y="73"/>
                    </a:cubicBezTo>
                    <a:cubicBezTo>
                      <a:pt x="0" y="52"/>
                      <a:pt x="0" y="31"/>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09" name="Google Shape;609;p22"/>
              <p:cNvSpPr/>
              <p:nvPr/>
            </p:nvSpPr>
            <p:spPr>
              <a:xfrm>
                <a:off x="5506" y="3258"/>
                <a:ext cx="47" cy="308"/>
              </a:xfrm>
              <a:custGeom>
                <a:rect b="b" l="l" r="r" t="t"/>
                <a:pathLst>
                  <a:path extrusionOk="0" h="131" w="20">
                    <a:moveTo>
                      <a:pt x="0" y="9"/>
                    </a:moveTo>
                    <a:cubicBezTo>
                      <a:pt x="20" y="0"/>
                      <a:pt x="20" y="0"/>
                      <a:pt x="20" y="0"/>
                    </a:cubicBezTo>
                    <a:cubicBezTo>
                      <a:pt x="20" y="60"/>
                      <a:pt x="20" y="60"/>
                      <a:pt x="20" y="60"/>
                    </a:cubicBezTo>
                    <a:cubicBezTo>
                      <a:pt x="20" y="81"/>
                      <a:pt x="20" y="102"/>
                      <a:pt x="20" y="123"/>
                    </a:cubicBezTo>
                    <a:cubicBezTo>
                      <a:pt x="0" y="131"/>
                      <a:pt x="0" y="131"/>
                      <a:pt x="0" y="131"/>
                    </a:cubicBezTo>
                    <a:cubicBezTo>
                      <a:pt x="0" y="72"/>
                      <a:pt x="0" y="72"/>
                      <a:pt x="0" y="72"/>
                    </a:cubicBezTo>
                    <a:cubicBezTo>
                      <a:pt x="0" y="51"/>
                      <a:pt x="0" y="30"/>
                      <a:pt x="0" y="9"/>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0" name="Google Shape;610;p22"/>
              <p:cNvSpPr/>
              <p:nvPr/>
            </p:nvSpPr>
            <p:spPr>
              <a:xfrm>
                <a:off x="5508" y="3279"/>
                <a:ext cx="0" cy="130"/>
              </a:xfrm>
              <a:custGeom>
                <a:rect b="b" l="l" r="r" t="t"/>
                <a:pathLst>
                  <a:path extrusionOk="0" h="55" w="120000">
                    <a:moveTo>
                      <a:pt x="0" y="0"/>
                    </a:moveTo>
                    <a:cubicBezTo>
                      <a:pt x="0" y="0"/>
                      <a:pt x="0" y="0"/>
                      <a:pt x="0" y="0"/>
                    </a:cubicBezTo>
                    <a:cubicBezTo>
                      <a:pt x="0" y="9"/>
                      <a:pt x="0" y="19"/>
                      <a:pt x="0" y="28"/>
                    </a:cubicBezTo>
                    <a:cubicBezTo>
                      <a:pt x="0" y="37"/>
                      <a:pt x="0" y="46"/>
                      <a:pt x="0" y="55"/>
                    </a:cubicBezTo>
                    <a:cubicBezTo>
                      <a:pt x="0" y="55"/>
                      <a:pt x="0" y="55"/>
                      <a:pt x="0" y="55"/>
                    </a:cubicBezTo>
                    <a:cubicBezTo>
                      <a:pt x="0" y="45"/>
                      <a:pt x="0" y="36"/>
                      <a:pt x="0" y="26"/>
                    </a:cubicBezTo>
                    <a:cubicBezTo>
                      <a:pt x="0" y="18"/>
                      <a:pt x="0" y="9"/>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1" name="Google Shape;611;p22"/>
              <p:cNvSpPr/>
              <p:nvPr/>
            </p:nvSpPr>
            <p:spPr>
              <a:xfrm>
                <a:off x="5510" y="3272"/>
                <a:ext cx="12" cy="139"/>
              </a:xfrm>
              <a:custGeom>
                <a:rect b="b" l="l" r="r" t="t"/>
                <a:pathLst>
                  <a:path extrusionOk="0" h="59" w="5">
                    <a:moveTo>
                      <a:pt x="0" y="6"/>
                    </a:moveTo>
                    <a:cubicBezTo>
                      <a:pt x="2" y="4"/>
                      <a:pt x="3" y="2"/>
                      <a:pt x="5" y="0"/>
                    </a:cubicBezTo>
                    <a:cubicBezTo>
                      <a:pt x="5" y="9"/>
                      <a:pt x="5" y="17"/>
                      <a:pt x="5" y="26"/>
                    </a:cubicBezTo>
                    <a:cubicBezTo>
                      <a:pt x="5" y="35"/>
                      <a:pt x="5" y="44"/>
                      <a:pt x="5" y="53"/>
                    </a:cubicBezTo>
                    <a:cubicBezTo>
                      <a:pt x="3" y="55"/>
                      <a:pt x="2" y="57"/>
                      <a:pt x="0" y="59"/>
                    </a:cubicBezTo>
                    <a:cubicBezTo>
                      <a:pt x="0" y="50"/>
                      <a:pt x="0" y="42"/>
                      <a:pt x="0" y="33"/>
                    </a:cubicBezTo>
                    <a:cubicBezTo>
                      <a:pt x="0" y="24"/>
                      <a:pt x="0" y="15"/>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2" name="Google Shape;612;p22"/>
              <p:cNvSpPr/>
              <p:nvPr/>
            </p:nvSpPr>
            <p:spPr>
              <a:xfrm>
                <a:off x="5525" y="3272"/>
                <a:ext cx="0" cy="123"/>
              </a:xfrm>
              <a:custGeom>
                <a:rect b="b" l="l" r="r" t="t"/>
                <a:pathLst>
                  <a:path extrusionOk="0" h="52" w="120000">
                    <a:moveTo>
                      <a:pt x="0" y="0"/>
                    </a:moveTo>
                    <a:cubicBezTo>
                      <a:pt x="0" y="0"/>
                      <a:pt x="0" y="0"/>
                      <a:pt x="0" y="0"/>
                    </a:cubicBezTo>
                    <a:cubicBezTo>
                      <a:pt x="0" y="9"/>
                      <a:pt x="0" y="18"/>
                      <a:pt x="0" y="27"/>
                    </a:cubicBezTo>
                    <a:cubicBezTo>
                      <a:pt x="0" y="35"/>
                      <a:pt x="0" y="44"/>
                      <a:pt x="0" y="52"/>
                    </a:cubicBezTo>
                    <a:cubicBezTo>
                      <a:pt x="0" y="52"/>
                      <a:pt x="0" y="52"/>
                      <a:pt x="0" y="52"/>
                    </a:cubicBezTo>
                    <a:cubicBezTo>
                      <a:pt x="0" y="43"/>
                      <a:pt x="0" y="34"/>
                      <a:pt x="0" y="25"/>
                    </a:cubicBezTo>
                    <a:cubicBezTo>
                      <a:pt x="0" y="17"/>
                      <a:pt x="0" y="8"/>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3" name="Google Shape;613;p22"/>
              <p:cNvSpPr/>
              <p:nvPr/>
            </p:nvSpPr>
            <p:spPr>
              <a:xfrm>
                <a:off x="5527" y="3265"/>
                <a:ext cx="9" cy="132"/>
              </a:xfrm>
              <a:custGeom>
                <a:rect b="b" l="l" r="r" t="t"/>
                <a:pathLst>
                  <a:path extrusionOk="0" h="56" w="4">
                    <a:moveTo>
                      <a:pt x="0" y="6"/>
                    </a:moveTo>
                    <a:cubicBezTo>
                      <a:pt x="1" y="4"/>
                      <a:pt x="3" y="2"/>
                      <a:pt x="4" y="0"/>
                    </a:cubicBezTo>
                    <a:cubicBezTo>
                      <a:pt x="4" y="8"/>
                      <a:pt x="4" y="16"/>
                      <a:pt x="4" y="25"/>
                    </a:cubicBezTo>
                    <a:cubicBezTo>
                      <a:pt x="4" y="33"/>
                      <a:pt x="4" y="42"/>
                      <a:pt x="4" y="51"/>
                    </a:cubicBezTo>
                    <a:cubicBezTo>
                      <a:pt x="3" y="52"/>
                      <a:pt x="1" y="54"/>
                      <a:pt x="0" y="56"/>
                    </a:cubicBezTo>
                    <a:cubicBezTo>
                      <a:pt x="0" y="48"/>
                      <a:pt x="0" y="40"/>
                      <a:pt x="0" y="32"/>
                    </a:cubicBezTo>
                    <a:cubicBezTo>
                      <a:pt x="0" y="23"/>
                      <a:pt x="0" y="15"/>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4" name="Google Shape;614;p22"/>
              <p:cNvSpPr/>
              <p:nvPr/>
            </p:nvSpPr>
            <p:spPr>
              <a:xfrm>
                <a:off x="5541" y="3265"/>
                <a:ext cx="0" cy="118"/>
              </a:xfrm>
              <a:custGeom>
                <a:rect b="b" l="l" r="r" t="t"/>
                <a:pathLst>
                  <a:path extrusionOk="0" h="50" w="120000">
                    <a:moveTo>
                      <a:pt x="0" y="0"/>
                    </a:moveTo>
                    <a:cubicBezTo>
                      <a:pt x="0" y="0"/>
                      <a:pt x="0" y="0"/>
                      <a:pt x="0" y="0"/>
                    </a:cubicBezTo>
                    <a:cubicBezTo>
                      <a:pt x="0" y="8"/>
                      <a:pt x="0" y="17"/>
                      <a:pt x="0" y="26"/>
                    </a:cubicBezTo>
                    <a:cubicBezTo>
                      <a:pt x="0" y="34"/>
                      <a:pt x="0" y="42"/>
                      <a:pt x="0" y="50"/>
                    </a:cubicBezTo>
                    <a:cubicBezTo>
                      <a:pt x="0" y="50"/>
                      <a:pt x="0" y="50"/>
                      <a:pt x="0" y="50"/>
                    </a:cubicBezTo>
                    <a:cubicBezTo>
                      <a:pt x="0" y="41"/>
                      <a:pt x="0" y="33"/>
                      <a:pt x="0" y="24"/>
                    </a:cubicBezTo>
                    <a:cubicBezTo>
                      <a:pt x="0" y="16"/>
                      <a:pt x="0" y="8"/>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5" name="Google Shape;615;p22"/>
              <p:cNvSpPr/>
              <p:nvPr/>
            </p:nvSpPr>
            <p:spPr>
              <a:xfrm>
                <a:off x="5543" y="3258"/>
                <a:ext cx="10" cy="127"/>
              </a:xfrm>
              <a:custGeom>
                <a:rect b="b" l="l" r="r" t="t"/>
                <a:pathLst>
                  <a:path extrusionOk="0" h="54" w="4">
                    <a:moveTo>
                      <a:pt x="0" y="6"/>
                    </a:moveTo>
                    <a:cubicBezTo>
                      <a:pt x="1" y="4"/>
                      <a:pt x="3" y="2"/>
                      <a:pt x="4" y="0"/>
                    </a:cubicBezTo>
                    <a:cubicBezTo>
                      <a:pt x="4" y="8"/>
                      <a:pt x="4" y="16"/>
                      <a:pt x="4" y="23"/>
                    </a:cubicBezTo>
                    <a:cubicBezTo>
                      <a:pt x="4" y="32"/>
                      <a:pt x="4" y="40"/>
                      <a:pt x="4" y="48"/>
                    </a:cubicBezTo>
                    <a:cubicBezTo>
                      <a:pt x="3" y="50"/>
                      <a:pt x="1" y="52"/>
                      <a:pt x="0" y="54"/>
                    </a:cubicBezTo>
                    <a:cubicBezTo>
                      <a:pt x="0" y="46"/>
                      <a:pt x="0" y="38"/>
                      <a:pt x="0" y="31"/>
                    </a:cubicBezTo>
                    <a:cubicBezTo>
                      <a:pt x="0" y="22"/>
                      <a:pt x="0" y="14"/>
                      <a:pt x="0" y="6"/>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6" name="Google Shape;616;p22"/>
              <p:cNvSpPr/>
              <p:nvPr/>
            </p:nvSpPr>
            <p:spPr>
              <a:xfrm>
                <a:off x="6545" y="2295"/>
                <a:ext cx="443" cy="1175"/>
              </a:xfrm>
              <a:custGeom>
                <a:rect b="b" l="l" r="r" t="t"/>
                <a:pathLst>
                  <a:path extrusionOk="0" h="1175" w="443">
                    <a:moveTo>
                      <a:pt x="0" y="0"/>
                    </a:moveTo>
                    <a:lnTo>
                      <a:pt x="2" y="1041"/>
                    </a:lnTo>
                    <a:lnTo>
                      <a:pt x="443" y="1175"/>
                    </a:lnTo>
                    <a:lnTo>
                      <a:pt x="443" y="135"/>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sp>
          <p:nvSpPr>
            <p:cNvPr id="617" name="Google Shape;617;p22"/>
            <p:cNvSpPr/>
            <p:nvPr/>
          </p:nvSpPr>
          <p:spPr>
            <a:xfrm>
              <a:off x="6580" y="2884"/>
              <a:ext cx="69" cy="108"/>
            </a:xfrm>
            <a:custGeom>
              <a:rect b="b" l="l" r="r" t="t"/>
              <a:pathLst>
                <a:path extrusionOk="0" h="46" w="29">
                  <a:moveTo>
                    <a:pt x="0" y="0"/>
                  </a:moveTo>
                  <a:cubicBezTo>
                    <a:pt x="10" y="3"/>
                    <a:pt x="19" y="6"/>
                    <a:pt x="29" y="9"/>
                  </a:cubicBezTo>
                  <a:cubicBezTo>
                    <a:pt x="29" y="21"/>
                    <a:pt x="29" y="34"/>
                    <a:pt x="29" y="46"/>
                  </a:cubicBezTo>
                  <a:cubicBezTo>
                    <a:pt x="19" y="43"/>
                    <a:pt x="10" y="40"/>
                    <a:pt x="0" y="38"/>
                  </a:cubicBezTo>
                  <a:cubicBezTo>
                    <a:pt x="0" y="25"/>
                    <a:pt x="0" y="12"/>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8" name="Google Shape;618;p22"/>
            <p:cNvSpPr/>
            <p:nvPr/>
          </p:nvSpPr>
          <p:spPr>
            <a:xfrm>
              <a:off x="6580" y="3006"/>
              <a:ext cx="69" cy="109"/>
            </a:xfrm>
            <a:custGeom>
              <a:rect b="b" l="l" r="r" t="t"/>
              <a:pathLst>
                <a:path extrusionOk="0" h="46" w="29">
                  <a:moveTo>
                    <a:pt x="0" y="0"/>
                  </a:moveTo>
                  <a:cubicBezTo>
                    <a:pt x="10" y="3"/>
                    <a:pt x="19" y="6"/>
                    <a:pt x="29" y="8"/>
                  </a:cubicBezTo>
                  <a:cubicBezTo>
                    <a:pt x="29" y="21"/>
                    <a:pt x="29" y="34"/>
                    <a:pt x="29" y="46"/>
                  </a:cubicBezTo>
                  <a:cubicBezTo>
                    <a:pt x="19" y="43"/>
                    <a:pt x="10" y="40"/>
                    <a:pt x="0" y="37"/>
                  </a:cubicBezTo>
                  <a:cubicBezTo>
                    <a:pt x="0" y="25"/>
                    <a:pt x="0" y="12"/>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19" name="Google Shape;619;p22"/>
            <p:cNvSpPr/>
            <p:nvPr/>
          </p:nvSpPr>
          <p:spPr>
            <a:xfrm>
              <a:off x="6580" y="3126"/>
              <a:ext cx="69" cy="111"/>
            </a:xfrm>
            <a:custGeom>
              <a:rect b="b" l="l" r="r" t="t"/>
              <a:pathLst>
                <a:path extrusionOk="0" h="47" w="29">
                  <a:moveTo>
                    <a:pt x="0" y="0"/>
                  </a:moveTo>
                  <a:cubicBezTo>
                    <a:pt x="10" y="3"/>
                    <a:pt x="19" y="6"/>
                    <a:pt x="29" y="9"/>
                  </a:cubicBezTo>
                  <a:cubicBezTo>
                    <a:pt x="29" y="22"/>
                    <a:pt x="29" y="34"/>
                    <a:pt x="29" y="47"/>
                  </a:cubicBezTo>
                  <a:cubicBezTo>
                    <a:pt x="19" y="44"/>
                    <a:pt x="10" y="41"/>
                    <a:pt x="0" y="38"/>
                  </a:cubicBezTo>
                  <a:cubicBezTo>
                    <a:pt x="0" y="26"/>
                    <a:pt x="0" y="13"/>
                    <a:pt x="0" y="0"/>
                  </a:cubicBezTo>
                  <a:close/>
                </a:path>
              </a:pathLst>
            </a:custGeom>
            <a:solidFill>
              <a:srgbClr val="6E7B5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0" name="Google Shape;620;p22"/>
            <p:cNvSpPr/>
            <p:nvPr/>
          </p:nvSpPr>
          <p:spPr>
            <a:xfrm>
              <a:off x="6592" y="2399"/>
              <a:ext cx="57" cy="96"/>
            </a:xfrm>
            <a:custGeom>
              <a:rect b="b" l="l" r="r" t="t"/>
              <a:pathLst>
                <a:path extrusionOk="0" h="41" w="24">
                  <a:moveTo>
                    <a:pt x="0" y="0"/>
                  </a:moveTo>
                  <a:cubicBezTo>
                    <a:pt x="8" y="3"/>
                    <a:pt x="16" y="5"/>
                    <a:pt x="24" y="8"/>
                  </a:cubicBezTo>
                  <a:cubicBezTo>
                    <a:pt x="24" y="19"/>
                    <a:pt x="24" y="30"/>
                    <a:pt x="24" y="41"/>
                  </a:cubicBezTo>
                  <a:cubicBezTo>
                    <a:pt x="16" y="39"/>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1" name="Google Shape;621;p22"/>
            <p:cNvSpPr/>
            <p:nvPr/>
          </p:nvSpPr>
          <p:spPr>
            <a:xfrm>
              <a:off x="6693" y="2430"/>
              <a:ext cx="57" cy="96"/>
            </a:xfrm>
            <a:custGeom>
              <a:rect b="b" l="l" r="r" t="t"/>
              <a:pathLst>
                <a:path extrusionOk="0" h="96" w="57">
                  <a:moveTo>
                    <a:pt x="0" y="0"/>
                  </a:moveTo>
                  <a:lnTo>
                    <a:pt x="57" y="18"/>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2" name="Google Shape;622;p22"/>
            <p:cNvSpPr/>
            <p:nvPr/>
          </p:nvSpPr>
          <p:spPr>
            <a:xfrm>
              <a:off x="6795" y="2462"/>
              <a:ext cx="56" cy="95"/>
            </a:xfrm>
            <a:custGeom>
              <a:rect b="b" l="l" r="r" t="t"/>
              <a:pathLst>
                <a:path extrusionOk="0" h="95" w="56">
                  <a:moveTo>
                    <a:pt x="0" y="0"/>
                  </a:moveTo>
                  <a:lnTo>
                    <a:pt x="56" y="17"/>
                  </a:lnTo>
                  <a:lnTo>
                    <a:pt x="56" y="95"/>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3" name="Google Shape;623;p22"/>
            <p:cNvSpPr/>
            <p:nvPr/>
          </p:nvSpPr>
          <p:spPr>
            <a:xfrm>
              <a:off x="6898" y="2493"/>
              <a:ext cx="57" cy="94"/>
            </a:xfrm>
            <a:custGeom>
              <a:rect b="b" l="l" r="r" t="t"/>
              <a:pathLst>
                <a:path extrusionOk="0" h="94" w="57">
                  <a:moveTo>
                    <a:pt x="0" y="0"/>
                  </a:moveTo>
                  <a:lnTo>
                    <a:pt x="57" y="17"/>
                  </a:lnTo>
                  <a:lnTo>
                    <a:pt x="57" y="94"/>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4" name="Google Shape;624;p22"/>
            <p:cNvSpPr/>
            <p:nvPr/>
          </p:nvSpPr>
          <p:spPr>
            <a:xfrm>
              <a:off x="6592" y="2521"/>
              <a:ext cx="57" cy="97"/>
            </a:xfrm>
            <a:custGeom>
              <a:rect b="b" l="l" r="r" t="t"/>
              <a:pathLst>
                <a:path extrusionOk="0" h="41" w="24">
                  <a:moveTo>
                    <a:pt x="0" y="0"/>
                  </a:moveTo>
                  <a:cubicBezTo>
                    <a:pt x="8" y="3"/>
                    <a:pt x="16" y="5"/>
                    <a:pt x="24" y="7"/>
                  </a:cubicBezTo>
                  <a:cubicBezTo>
                    <a:pt x="24" y="41"/>
                    <a:pt x="24" y="41"/>
                    <a:pt x="24" y="41"/>
                  </a:cubicBezTo>
                  <a:cubicBezTo>
                    <a:pt x="16" y="38"/>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5" name="Google Shape;625;p22"/>
            <p:cNvSpPr/>
            <p:nvPr/>
          </p:nvSpPr>
          <p:spPr>
            <a:xfrm>
              <a:off x="6693" y="2552"/>
              <a:ext cx="57" cy="96"/>
            </a:xfrm>
            <a:custGeom>
              <a:rect b="b" l="l" r="r" t="t"/>
              <a:pathLst>
                <a:path extrusionOk="0" h="96" w="57">
                  <a:moveTo>
                    <a:pt x="0" y="0"/>
                  </a:moveTo>
                  <a:lnTo>
                    <a:pt x="57" y="16"/>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6" name="Google Shape;626;p22"/>
            <p:cNvSpPr/>
            <p:nvPr/>
          </p:nvSpPr>
          <p:spPr>
            <a:xfrm>
              <a:off x="6795" y="2583"/>
              <a:ext cx="56" cy="96"/>
            </a:xfrm>
            <a:custGeom>
              <a:rect b="b" l="l" r="r" t="t"/>
              <a:pathLst>
                <a:path extrusionOk="0" h="96" w="56">
                  <a:moveTo>
                    <a:pt x="0" y="0"/>
                  </a:moveTo>
                  <a:lnTo>
                    <a:pt x="56" y="18"/>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7" name="Google Shape;627;p22"/>
            <p:cNvSpPr/>
            <p:nvPr/>
          </p:nvSpPr>
          <p:spPr>
            <a:xfrm>
              <a:off x="6898" y="2613"/>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8" name="Google Shape;628;p22"/>
            <p:cNvSpPr/>
            <p:nvPr/>
          </p:nvSpPr>
          <p:spPr>
            <a:xfrm>
              <a:off x="6592" y="2644"/>
              <a:ext cx="57" cy="96"/>
            </a:xfrm>
            <a:custGeom>
              <a:rect b="b" l="l" r="r" t="t"/>
              <a:pathLst>
                <a:path extrusionOk="0" h="41" w="24">
                  <a:moveTo>
                    <a:pt x="0" y="0"/>
                  </a:moveTo>
                  <a:cubicBezTo>
                    <a:pt x="24" y="7"/>
                    <a:pt x="24" y="7"/>
                    <a:pt x="24" y="7"/>
                  </a:cubicBezTo>
                  <a:cubicBezTo>
                    <a:pt x="24" y="41"/>
                    <a:pt x="24" y="41"/>
                    <a:pt x="24" y="41"/>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29" name="Google Shape;629;p22"/>
            <p:cNvSpPr/>
            <p:nvPr/>
          </p:nvSpPr>
          <p:spPr>
            <a:xfrm>
              <a:off x="6693" y="2674"/>
              <a:ext cx="57" cy="97"/>
            </a:xfrm>
            <a:custGeom>
              <a:rect b="b" l="l" r="r" t="t"/>
              <a:pathLst>
                <a:path extrusionOk="0" h="97" w="57">
                  <a:moveTo>
                    <a:pt x="0" y="0"/>
                  </a:moveTo>
                  <a:lnTo>
                    <a:pt x="57" y="17"/>
                  </a:lnTo>
                  <a:lnTo>
                    <a:pt x="57" y="97"/>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0" name="Google Shape;630;p22"/>
            <p:cNvSpPr/>
            <p:nvPr/>
          </p:nvSpPr>
          <p:spPr>
            <a:xfrm>
              <a:off x="6795" y="2705"/>
              <a:ext cx="56" cy="96"/>
            </a:xfrm>
            <a:custGeom>
              <a:rect b="b" l="l" r="r" t="t"/>
              <a:pathLst>
                <a:path extrusionOk="0" h="96" w="56">
                  <a:moveTo>
                    <a:pt x="0" y="0"/>
                  </a:moveTo>
                  <a:lnTo>
                    <a:pt x="56" y="16"/>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1" name="Google Shape;631;p22"/>
            <p:cNvSpPr/>
            <p:nvPr/>
          </p:nvSpPr>
          <p:spPr>
            <a:xfrm>
              <a:off x="6898" y="2736"/>
              <a:ext cx="57" cy="96"/>
            </a:xfrm>
            <a:custGeom>
              <a:rect b="b" l="l" r="r" t="t"/>
              <a:pathLst>
                <a:path extrusionOk="0" h="41" w="24">
                  <a:moveTo>
                    <a:pt x="0" y="0"/>
                  </a:moveTo>
                  <a:cubicBezTo>
                    <a:pt x="8" y="3"/>
                    <a:pt x="16" y="5"/>
                    <a:pt x="24" y="7"/>
                  </a:cubicBezTo>
                  <a:cubicBezTo>
                    <a:pt x="24" y="41"/>
                    <a:pt x="24" y="41"/>
                    <a:pt x="24" y="41"/>
                  </a:cubicBezTo>
                  <a:cubicBezTo>
                    <a:pt x="0" y="34"/>
                    <a:pt x="0" y="34"/>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2" name="Google Shape;632;p22"/>
            <p:cNvSpPr/>
            <p:nvPr/>
          </p:nvSpPr>
          <p:spPr>
            <a:xfrm>
              <a:off x="6592" y="2766"/>
              <a:ext cx="57" cy="94"/>
            </a:xfrm>
            <a:custGeom>
              <a:rect b="b" l="l" r="r" t="t"/>
              <a:pathLst>
                <a:path extrusionOk="0" h="40" w="24">
                  <a:moveTo>
                    <a:pt x="0" y="0"/>
                  </a:moveTo>
                  <a:cubicBezTo>
                    <a:pt x="24" y="7"/>
                    <a:pt x="24" y="7"/>
                    <a:pt x="24" y="7"/>
                  </a:cubicBezTo>
                  <a:cubicBezTo>
                    <a:pt x="24" y="40"/>
                    <a:pt x="24" y="40"/>
                    <a:pt x="24" y="40"/>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3" name="Google Shape;633;p22"/>
            <p:cNvSpPr/>
            <p:nvPr/>
          </p:nvSpPr>
          <p:spPr>
            <a:xfrm>
              <a:off x="6693" y="2797"/>
              <a:ext cx="57" cy="94"/>
            </a:xfrm>
            <a:custGeom>
              <a:rect b="b" l="l" r="r" t="t"/>
              <a:pathLst>
                <a:path extrusionOk="0" h="94" w="57">
                  <a:moveTo>
                    <a:pt x="0" y="0"/>
                  </a:moveTo>
                  <a:lnTo>
                    <a:pt x="57" y="16"/>
                  </a:lnTo>
                  <a:lnTo>
                    <a:pt x="57" y="94"/>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4" name="Google Shape;634;p22"/>
            <p:cNvSpPr/>
            <p:nvPr/>
          </p:nvSpPr>
          <p:spPr>
            <a:xfrm>
              <a:off x="6795" y="2827"/>
              <a:ext cx="56" cy="97"/>
            </a:xfrm>
            <a:custGeom>
              <a:rect b="b" l="l" r="r" t="t"/>
              <a:pathLst>
                <a:path extrusionOk="0" h="97" w="56">
                  <a:moveTo>
                    <a:pt x="0" y="0"/>
                  </a:moveTo>
                  <a:lnTo>
                    <a:pt x="56" y="17"/>
                  </a:lnTo>
                  <a:lnTo>
                    <a:pt x="56" y="97"/>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5" name="Google Shape;635;p22"/>
            <p:cNvSpPr/>
            <p:nvPr/>
          </p:nvSpPr>
          <p:spPr>
            <a:xfrm>
              <a:off x="6898" y="2858"/>
              <a:ext cx="57" cy="96"/>
            </a:xfrm>
            <a:custGeom>
              <a:rect b="b" l="l" r="r" t="t"/>
              <a:pathLst>
                <a:path extrusionOk="0" h="96" w="57">
                  <a:moveTo>
                    <a:pt x="0" y="0"/>
                  </a:moveTo>
                  <a:lnTo>
                    <a:pt x="57" y="16"/>
                  </a:lnTo>
                  <a:lnTo>
                    <a:pt x="57" y="96"/>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6" name="Google Shape;636;p22"/>
            <p:cNvSpPr/>
            <p:nvPr/>
          </p:nvSpPr>
          <p:spPr>
            <a:xfrm>
              <a:off x="6592" y="2886"/>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7" name="Google Shape;637;p22"/>
            <p:cNvSpPr/>
            <p:nvPr/>
          </p:nvSpPr>
          <p:spPr>
            <a:xfrm>
              <a:off x="6693" y="2919"/>
              <a:ext cx="57" cy="94"/>
            </a:xfrm>
            <a:custGeom>
              <a:rect b="b" l="l" r="r" t="t"/>
              <a:pathLst>
                <a:path extrusionOk="0" h="94" w="57">
                  <a:moveTo>
                    <a:pt x="0" y="0"/>
                  </a:moveTo>
                  <a:lnTo>
                    <a:pt x="57" y="17"/>
                  </a:lnTo>
                  <a:lnTo>
                    <a:pt x="57" y="94"/>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8" name="Google Shape;638;p22"/>
            <p:cNvSpPr/>
            <p:nvPr/>
          </p:nvSpPr>
          <p:spPr>
            <a:xfrm>
              <a:off x="6795" y="2950"/>
              <a:ext cx="56" cy="94"/>
            </a:xfrm>
            <a:custGeom>
              <a:rect b="b" l="l" r="r" t="t"/>
              <a:pathLst>
                <a:path extrusionOk="0" h="94" w="56">
                  <a:moveTo>
                    <a:pt x="0" y="0"/>
                  </a:moveTo>
                  <a:lnTo>
                    <a:pt x="56" y="16"/>
                  </a:lnTo>
                  <a:lnTo>
                    <a:pt x="56" y="94"/>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39" name="Google Shape;639;p22"/>
            <p:cNvSpPr/>
            <p:nvPr/>
          </p:nvSpPr>
          <p:spPr>
            <a:xfrm>
              <a:off x="6898" y="2980"/>
              <a:ext cx="57" cy="95"/>
            </a:xfrm>
            <a:custGeom>
              <a:rect b="b" l="l" r="r" t="t"/>
              <a:pathLst>
                <a:path extrusionOk="0" h="95" w="57">
                  <a:moveTo>
                    <a:pt x="0" y="0"/>
                  </a:moveTo>
                  <a:lnTo>
                    <a:pt x="57" y="17"/>
                  </a:lnTo>
                  <a:lnTo>
                    <a:pt x="57" y="95"/>
                  </a:lnTo>
                  <a:lnTo>
                    <a:pt x="0" y="78"/>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0" name="Google Shape;640;p22"/>
            <p:cNvSpPr/>
            <p:nvPr/>
          </p:nvSpPr>
          <p:spPr>
            <a:xfrm>
              <a:off x="6592" y="3009"/>
              <a:ext cx="57" cy="96"/>
            </a:xfrm>
            <a:custGeom>
              <a:rect b="b" l="l" r="r" t="t"/>
              <a:pathLst>
                <a:path extrusionOk="0" h="96" w="57">
                  <a:moveTo>
                    <a:pt x="0" y="0"/>
                  </a:moveTo>
                  <a:lnTo>
                    <a:pt x="57" y="16"/>
                  </a:lnTo>
                  <a:lnTo>
                    <a:pt x="57"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1" name="Google Shape;641;p22"/>
            <p:cNvSpPr/>
            <p:nvPr/>
          </p:nvSpPr>
          <p:spPr>
            <a:xfrm>
              <a:off x="6693" y="3039"/>
              <a:ext cx="57" cy="97"/>
            </a:xfrm>
            <a:custGeom>
              <a:rect b="b" l="l" r="r" t="t"/>
              <a:pathLst>
                <a:path extrusionOk="0" h="97" w="57">
                  <a:moveTo>
                    <a:pt x="0" y="0"/>
                  </a:moveTo>
                  <a:lnTo>
                    <a:pt x="57" y="19"/>
                  </a:lnTo>
                  <a:lnTo>
                    <a:pt x="57"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2" name="Google Shape;642;p22"/>
            <p:cNvSpPr/>
            <p:nvPr/>
          </p:nvSpPr>
          <p:spPr>
            <a:xfrm>
              <a:off x="6795" y="3070"/>
              <a:ext cx="56" cy="96"/>
            </a:xfrm>
            <a:custGeom>
              <a:rect b="b" l="l" r="r" t="t"/>
              <a:pathLst>
                <a:path extrusionOk="0" h="96" w="56">
                  <a:moveTo>
                    <a:pt x="0" y="0"/>
                  </a:moveTo>
                  <a:lnTo>
                    <a:pt x="56" y="19"/>
                  </a:lnTo>
                  <a:lnTo>
                    <a:pt x="56" y="96"/>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3" name="Google Shape;643;p22"/>
            <p:cNvSpPr/>
            <p:nvPr/>
          </p:nvSpPr>
          <p:spPr>
            <a:xfrm>
              <a:off x="6898" y="3100"/>
              <a:ext cx="57" cy="97"/>
            </a:xfrm>
            <a:custGeom>
              <a:rect b="b" l="l" r="r" t="t"/>
              <a:pathLst>
                <a:path extrusionOk="0" h="41" w="24">
                  <a:moveTo>
                    <a:pt x="0" y="0"/>
                  </a:moveTo>
                  <a:cubicBezTo>
                    <a:pt x="8" y="3"/>
                    <a:pt x="16" y="5"/>
                    <a:pt x="24" y="8"/>
                  </a:cubicBezTo>
                  <a:cubicBezTo>
                    <a:pt x="24" y="41"/>
                    <a:pt x="24" y="41"/>
                    <a:pt x="24" y="41"/>
                  </a:cubicBezTo>
                  <a:cubicBezTo>
                    <a:pt x="16" y="39"/>
                    <a:pt x="8" y="36"/>
                    <a:pt x="0" y="3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4" name="Google Shape;644;p22"/>
            <p:cNvSpPr/>
            <p:nvPr/>
          </p:nvSpPr>
          <p:spPr>
            <a:xfrm>
              <a:off x="6592" y="3131"/>
              <a:ext cx="57" cy="97"/>
            </a:xfrm>
            <a:custGeom>
              <a:rect b="b" l="l" r="r" t="t"/>
              <a:pathLst>
                <a:path extrusionOk="0" h="41" w="24">
                  <a:moveTo>
                    <a:pt x="0" y="0"/>
                  </a:moveTo>
                  <a:cubicBezTo>
                    <a:pt x="24" y="7"/>
                    <a:pt x="24" y="7"/>
                    <a:pt x="24" y="7"/>
                  </a:cubicBezTo>
                  <a:cubicBezTo>
                    <a:pt x="24" y="41"/>
                    <a:pt x="24" y="41"/>
                    <a:pt x="24" y="41"/>
                  </a:cubicBezTo>
                  <a:cubicBezTo>
                    <a:pt x="16" y="38"/>
                    <a:pt x="8" y="36"/>
                    <a:pt x="0" y="3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5" name="Google Shape;645;p22"/>
            <p:cNvSpPr/>
            <p:nvPr/>
          </p:nvSpPr>
          <p:spPr>
            <a:xfrm>
              <a:off x="6693" y="3162"/>
              <a:ext cx="57" cy="96"/>
            </a:xfrm>
            <a:custGeom>
              <a:rect b="b" l="l" r="r" t="t"/>
              <a:pathLst>
                <a:path extrusionOk="0" h="96" w="57">
                  <a:moveTo>
                    <a:pt x="0" y="0"/>
                  </a:moveTo>
                  <a:lnTo>
                    <a:pt x="57" y="16"/>
                  </a:lnTo>
                  <a:lnTo>
                    <a:pt x="57" y="96"/>
                  </a:lnTo>
                  <a:lnTo>
                    <a:pt x="0" y="77"/>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6" name="Google Shape;646;p22"/>
            <p:cNvSpPr/>
            <p:nvPr/>
          </p:nvSpPr>
          <p:spPr>
            <a:xfrm>
              <a:off x="6795" y="3192"/>
              <a:ext cx="56" cy="97"/>
            </a:xfrm>
            <a:custGeom>
              <a:rect b="b" l="l" r="r" t="t"/>
              <a:pathLst>
                <a:path extrusionOk="0" h="97" w="56">
                  <a:moveTo>
                    <a:pt x="0" y="0"/>
                  </a:moveTo>
                  <a:lnTo>
                    <a:pt x="56" y="17"/>
                  </a:lnTo>
                  <a:lnTo>
                    <a:pt x="56" y="97"/>
                  </a:lnTo>
                  <a:lnTo>
                    <a:pt x="0" y="80"/>
                  </a:ln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7" name="Google Shape;647;p22"/>
            <p:cNvSpPr/>
            <p:nvPr/>
          </p:nvSpPr>
          <p:spPr>
            <a:xfrm>
              <a:off x="6898" y="3223"/>
              <a:ext cx="57" cy="96"/>
            </a:xfrm>
            <a:custGeom>
              <a:rect b="b" l="l" r="r" t="t"/>
              <a:pathLst>
                <a:path extrusionOk="0" h="41" w="24">
                  <a:moveTo>
                    <a:pt x="0" y="0"/>
                  </a:moveTo>
                  <a:cubicBezTo>
                    <a:pt x="8" y="3"/>
                    <a:pt x="16" y="5"/>
                    <a:pt x="24" y="7"/>
                  </a:cubicBezTo>
                  <a:cubicBezTo>
                    <a:pt x="24" y="41"/>
                    <a:pt x="24" y="41"/>
                    <a:pt x="24" y="41"/>
                  </a:cubicBezTo>
                  <a:cubicBezTo>
                    <a:pt x="16" y="38"/>
                    <a:pt x="8" y="36"/>
                    <a:pt x="0" y="34"/>
                  </a:cubicBezTo>
                  <a:cubicBezTo>
                    <a:pt x="0" y="22"/>
                    <a:pt x="0" y="11"/>
                    <a:pt x="0" y="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8" name="Google Shape;648;p22"/>
            <p:cNvSpPr/>
            <p:nvPr/>
          </p:nvSpPr>
          <p:spPr>
            <a:xfrm>
              <a:off x="6988" y="2286"/>
              <a:ext cx="318" cy="1184"/>
            </a:xfrm>
            <a:custGeom>
              <a:rect b="b" l="l" r="r" t="t"/>
              <a:pathLst>
                <a:path extrusionOk="0" h="1184" w="318">
                  <a:moveTo>
                    <a:pt x="0" y="144"/>
                  </a:moveTo>
                  <a:lnTo>
                    <a:pt x="0" y="1184"/>
                  </a:lnTo>
                  <a:lnTo>
                    <a:pt x="318" y="1040"/>
                  </a:lnTo>
                  <a:lnTo>
                    <a:pt x="316" y="0"/>
                  </a:lnTo>
                  <a:lnTo>
                    <a:pt x="0" y="144"/>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49" name="Google Shape;649;p22"/>
            <p:cNvSpPr/>
            <p:nvPr/>
          </p:nvSpPr>
          <p:spPr>
            <a:xfrm>
              <a:off x="7023" y="2481"/>
              <a:ext cx="52" cy="102"/>
            </a:xfrm>
            <a:custGeom>
              <a:rect b="b" l="l" r="r" t="t"/>
              <a:pathLst>
                <a:path extrusionOk="0" h="43" w="22">
                  <a:moveTo>
                    <a:pt x="0" y="10"/>
                  </a:moveTo>
                  <a:cubicBezTo>
                    <a:pt x="7" y="6"/>
                    <a:pt x="15" y="3"/>
                    <a:pt x="22" y="0"/>
                  </a:cubicBezTo>
                  <a:cubicBezTo>
                    <a:pt x="22" y="11"/>
                    <a:pt x="22" y="22"/>
                    <a:pt x="22" y="33"/>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0" name="Google Shape;650;p22"/>
            <p:cNvSpPr/>
            <p:nvPr/>
          </p:nvSpPr>
          <p:spPr>
            <a:xfrm>
              <a:off x="7115" y="2439"/>
              <a:ext cx="52" cy="101"/>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1" name="Google Shape;651;p22"/>
            <p:cNvSpPr/>
            <p:nvPr/>
          </p:nvSpPr>
          <p:spPr>
            <a:xfrm>
              <a:off x="7209" y="2397"/>
              <a:ext cx="50" cy="103"/>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cubicBezTo>
                    <a:pt x="0" y="33"/>
                    <a:pt x="0" y="21"/>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2" name="Google Shape;652;p22"/>
            <p:cNvSpPr/>
            <p:nvPr/>
          </p:nvSpPr>
          <p:spPr>
            <a:xfrm>
              <a:off x="7023" y="2601"/>
              <a:ext cx="52" cy="104"/>
            </a:xfrm>
            <a:custGeom>
              <a:rect b="b" l="l" r="r" t="t"/>
              <a:pathLst>
                <a:path extrusionOk="0" h="104" w="52">
                  <a:moveTo>
                    <a:pt x="0" y="24"/>
                  </a:moveTo>
                  <a:lnTo>
                    <a:pt x="52" y="0"/>
                  </a:lnTo>
                  <a:lnTo>
                    <a:pt x="52" y="80"/>
                  </a:lnTo>
                  <a:lnTo>
                    <a:pt x="0" y="104"/>
                  </a:lnTo>
                  <a:lnTo>
                    <a:pt x="0" y="24"/>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3" name="Google Shape;653;p22"/>
            <p:cNvSpPr/>
            <p:nvPr/>
          </p:nvSpPr>
          <p:spPr>
            <a:xfrm>
              <a:off x="7115" y="2561"/>
              <a:ext cx="52" cy="102"/>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4" name="Google Shape;654;p22"/>
            <p:cNvSpPr/>
            <p:nvPr/>
          </p:nvSpPr>
          <p:spPr>
            <a:xfrm>
              <a:off x="7209" y="2519"/>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5" name="Google Shape;655;p22"/>
            <p:cNvSpPr/>
            <p:nvPr/>
          </p:nvSpPr>
          <p:spPr>
            <a:xfrm>
              <a:off x="7023" y="2724"/>
              <a:ext cx="52" cy="103"/>
            </a:xfrm>
            <a:custGeom>
              <a:rect b="b" l="l" r="r" t="t"/>
              <a:pathLst>
                <a:path extrusionOk="0" h="103" w="52">
                  <a:moveTo>
                    <a:pt x="0" y="23"/>
                  </a:moveTo>
                  <a:lnTo>
                    <a:pt x="52" y="0"/>
                  </a:lnTo>
                  <a:lnTo>
                    <a:pt x="52" y="80"/>
                  </a:lnTo>
                  <a:lnTo>
                    <a:pt x="0" y="103"/>
                  </a:lnTo>
                  <a:lnTo>
                    <a:pt x="0" y="23"/>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6" name="Google Shape;656;p22"/>
            <p:cNvSpPr/>
            <p:nvPr/>
          </p:nvSpPr>
          <p:spPr>
            <a:xfrm>
              <a:off x="7115" y="2681"/>
              <a:ext cx="52" cy="104"/>
            </a:xfrm>
            <a:custGeom>
              <a:rect b="b" l="l" r="r" t="t"/>
              <a:pathLst>
                <a:path extrusionOk="0" h="44" w="22">
                  <a:moveTo>
                    <a:pt x="0" y="10"/>
                  </a:moveTo>
                  <a:cubicBezTo>
                    <a:pt x="5" y="8"/>
                    <a:pt x="9" y="6"/>
                    <a:pt x="13" y="4"/>
                  </a:cubicBezTo>
                  <a:cubicBezTo>
                    <a:pt x="22" y="0"/>
                    <a:pt x="22" y="0"/>
                    <a:pt x="22" y="0"/>
                  </a:cubicBezTo>
                  <a:cubicBezTo>
                    <a:pt x="22" y="34"/>
                    <a:pt x="22" y="34"/>
                    <a:pt x="22" y="34"/>
                  </a:cubicBezTo>
                  <a:cubicBezTo>
                    <a:pt x="18" y="36"/>
                    <a:pt x="14" y="38"/>
                    <a:pt x="9"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7" name="Google Shape;657;p22"/>
            <p:cNvSpPr/>
            <p:nvPr/>
          </p:nvSpPr>
          <p:spPr>
            <a:xfrm>
              <a:off x="7209" y="2641"/>
              <a:ext cx="50" cy="102"/>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8" name="Google Shape;658;p22"/>
            <p:cNvSpPr/>
            <p:nvPr/>
          </p:nvSpPr>
          <p:spPr>
            <a:xfrm>
              <a:off x="7023" y="2846"/>
              <a:ext cx="52" cy="101"/>
            </a:xfrm>
            <a:custGeom>
              <a:rect b="b" l="l" r="r" t="t"/>
              <a:pathLst>
                <a:path extrusionOk="0" h="101" w="52">
                  <a:moveTo>
                    <a:pt x="0" y="24"/>
                  </a:moveTo>
                  <a:lnTo>
                    <a:pt x="52" y="0"/>
                  </a:lnTo>
                  <a:lnTo>
                    <a:pt x="52" y="80"/>
                  </a:lnTo>
                  <a:lnTo>
                    <a:pt x="0" y="101"/>
                  </a:lnTo>
                  <a:lnTo>
                    <a:pt x="0" y="24"/>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59" name="Google Shape;659;p22"/>
            <p:cNvSpPr/>
            <p:nvPr/>
          </p:nvSpPr>
          <p:spPr>
            <a:xfrm>
              <a:off x="7115" y="2804"/>
              <a:ext cx="52" cy="103"/>
            </a:xfrm>
            <a:custGeom>
              <a:rect b="b" l="l" r="r" t="t"/>
              <a:pathLst>
                <a:path extrusionOk="0" h="44" w="22">
                  <a:moveTo>
                    <a:pt x="0" y="10"/>
                  </a:moveTo>
                  <a:cubicBezTo>
                    <a:pt x="5" y="8"/>
                    <a:pt x="9" y="6"/>
                    <a:pt x="13" y="4"/>
                  </a:cubicBezTo>
                  <a:cubicBezTo>
                    <a:pt x="22" y="0"/>
                    <a:pt x="22" y="0"/>
                    <a:pt x="22" y="0"/>
                  </a:cubicBezTo>
                  <a:cubicBezTo>
                    <a:pt x="22" y="34"/>
                    <a:pt x="22" y="34"/>
                    <a:pt x="22" y="34"/>
                  </a:cubicBezTo>
                  <a:cubicBezTo>
                    <a:pt x="18" y="36"/>
                    <a:pt x="14" y="38"/>
                    <a:pt x="9"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0" name="Google Shape;660;p22"/>
            <p:cNvSpPr/>
            <p:nvPr/>
          </p:nvSpPr>
          <p:spPr>
            <a:xfrm>
              <a:off x="7209" y="2761"/>
              <a:ext cx="50" cy="104"/>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1" name="Google Shape;661;p22"/>
            <p:cNvSpPr/>
            <p:nvPr/>
          </p:nvSpPr>
          <p:spPr>
            <a:xfrm>
              <a:off x="7023" y="2969"/>
              <a:ext cx="52" cy="101"/>
            </a:xfrm>
            <a:custGeom>
              <a:rect b="b" l="l" r="r" t="t"/>
              <a:pathLst>
                <a:path extrusionOk="0" h="43" w="22">
                  <a:moveTo>
                    <a:pt x="0" y="10"/>
                  </a:moveTo>
                  <a:cubicBezTo>
                    <a:pt x="22" y="0"/>
                    <a:pt x="22" y="0"/>
                    <a:pt x="22" y="0"/>
                  </a:cubicBezTo>
                  <a:cubicBezTo>
                    <a:pt x="22" y="33"/>
                    <a:pt x="22" y="33"/>
                    <a:pt x="22" y="33"/>
                  </a:cubicBezTo>
                  <a:cubicBezTo>
                    <a:pt x="15" y="37"/>
                    <a:pt x="7" y="40"/>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2" name="Google Shape;662;p22"/>
            <p:cNvSpPr/>
            <p:nvPr/>
          </p:nvSpPr>
          <p:spPr>
            <a:xfrm>
              <a:off x="7115" y="2926"/>
              <a:ext cx="52" cy="101"/>
            </a:xfrm>
            <a:custGeom>
              <a:rect b="b" l="l" r="r" t="t"/>
              <a:pathLst>
                <a:path extrusionOk="0" h="43" w="22">
                  <a:moveTo>
                    <a:pt x="0" y="10"/>
                  </a:moveTo>
                  <a:cubicBezTo>
                    <a:pt x="5" y="8"/>
                    <a:pt x="9" y="6"/>
                    <a:pt x="13" y="4"/>
                  </a:cubicBezTo>
                  <a:cubicBezTo>
                    <a:pt x="22" y="0"/>
                    <a:pt x="22" y="0"/>
                    <a:pt x="22" y="0"/>
                  </a:cubicBezTo>
                  <a:cubicBezTo>
                    <a:pt x="22" y="34"/>
                    <a:pt x="22" y="34"/>
                    <a:pt x="22" y="34"/>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3" name="Google Shape;663;p22"/>
            <p:cNvSpPr/>
            <p:nvPr/>
          </p:nvSpPr>
          <p:spPr>
            <a:xfrm>
              <a:off x="7209" y="2884"/>
              <a:ext cx="50" cy="103"/>
            </a:xfrm>
            <a:custGeom>
              <a:rect b="b" l="l" r="r" t="t"/>
              <a:pathLst>
                <a:path extrusionOk="0" h="44" w="21">
                  <a:moveTo>
                    <a:pt x="0" y="10"/>
                  </a:moveTo>
                  <a:cubicBezTo>
                    <a:pt x="4" y="8"/>
                    <a:pt x="8" y="6"/>
                    <a:pt x="13" y="4"/>
                  </a:cubicBezTo>
                  <a:cubicBezTo>
                    <a:pt x="21" y="0"/>
                    <a:pt x="21" y="0"/>
                    <a:pt x="21" y="0"/>
                  </a:cubicBezTo>
                  <a:cubicBezTo>
                    <a:pt x="21" y="34"/>
                    <a:pt x="21" y="34"/>
                    <a:pt x="21" y="34"/>
                  </a:cubicBezTo>
                  <a:cubicBezTo>
                    <a:pt x="17" y="36"/>
                    <a:pt x="13" y="38"/>
                    <a:pt x="8" y="40"/>
                  </a:cubicBezTo>
                  <a:cubicBezTo>
                    <a:pt x="0" y="44"/>
                    <a:pt x="0" y="44"/>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4" name="Google Shape;664;p22"/>
            <p:cNvSpPr/>
            <p:nvPr/>
          </p:nvSpPr>
          <p:spPr>
            <a:xfrm>
              <a:off x="7023" y="3089"/>
              <a:ext cx="52" cy="103"/>
            </a:xfrm>
            <a:custGeom>
              <a:rect b="b" l="l" r="r" t="t"/>
              <a:pathLst>
                <a:path extrusionOk="0" h="44" w="22">
                  <a:moveTo>
                    <a:pt x="0" y="10"/>
                  </a:moveTo>
                  <a:cubicBezTo>
                    <a:pt x="7" y="7"/>
                    <a:pt x="15" y="4"/>
                    <a:pt x="22" y="0"/>
                  </a:cubicBezTo>
                  <a:cubicBezTo>
                    <a:pt x="22" y="34"/>
                    <a:pt x="22" y="34"/>
                    <a:pt x="22" y="34"/>
                  </a:cubicBezTo>
                  <a:cubicBezTo>
                    <a:pt x="15" y="37"/>
                    <a:pt x="7" y="41"/>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5" name="Google Shape;665;p22"/>
            <p:cNvSpPr/>
            <p:nvPr/>
          </p:nvSpPr>
          <p:spPr>
            <a:xfrm>
              <a:off x="7115" y="3049"/>
              <a:ext cx="52" cy="101"/>
            </a:xfrm>
            <a:custGeom>
              <a:rect b="b" l="l" r="r" t="t"/>
              <a:pathLst>
                <a:path extrusionOk="0" h="43" w="22">
                  <a:moveTo>
                    <a:pt x="0" y="10"/>
                  </a:moveTo>
                  <a:cubicBezTo>
                    <a:pt x="5" y="8"/>
                    <a:pt x="9" y="6"/>
                    <a:pt x="13" y="4"/>
                  </a:cubicBezTo>
                  <a:cubicBezTo>
                    <a:pt x="22" y="0"/>
                    <a:pt x="22" y="0"/>
                    <a:pt x="22" y="0"/>
                  </a:cubicBezTo>
                  <a:cubicBezTo>
                    <a:pt x="22" y="33"/>
                    <a:pt x="22" y="33"/>
                    <a:pt x="22" y="33"/>
                  </a:cubicBezTo>
                  <a:cubicBezTo>
                    <a:pt x="18" y="35"/>
                    <a:pt x="14" y="37"/>
                    <a:pt x="9"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6" name="Google Shape;666;p22"/>
            <p:cNvSpPr/>
            <p:nvPr/>
          </p:nvSpPr>
          <p:spPr>
            <a:xfrm>
              <a:off x="7209" y="3006"/>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7" name="Google Shape;667;p22"/>
            <p:cNvSpPr/>
            <p:nvPr/>
          </p:nvSpPr>
          <p:spPr>
            <a:xfrm>
              <a:off x="7023" y="3211"/>
              <a:ext cx="52" cy="104"/>
            </a:xfrm>
            <a:custGeom>
              <a:rect b="b" l="l" r="r" t="t"/>
              <a:pathLst>
                <a:path extrusionOk="0" h="44" w="22">
                  <a:moveTo>
                    <a:pt x="0" y="10"/>
                  </a:moveTo>
                  <a:cubicBezTo>
                    <a:pt x="7" y="7"/>
                    <a:pt x="15" y="4"/>
                    <a:pt x="22" y="0"/>
                  </a:cubicBezTo>
                  <a:cubicBezTo>
                    <a:pt x="22" y="34"/>
                    <a:pt x="22" y="34"/>
                    <a:pt x="22" y="34"/>
                  </a:cubicBezTo>
                  <a:cubicBezTo>
                    <a:pt x="15" y="37"/>
                    <a:pt x="7" y="40"/>
                    <a:pt x="0" y="44"/>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8" name="Google Shape;668;p22"/>
            <p:cNvSpPr/>
            <p:nvPr/>
          </p:nvSpPr>
          <p:spPr>
            <a:xfrm>
              <a:off x="7115" y="3169"/>
              <a:ext cx="52" cy="103"/>
            </a:xfrm>
            <a:custGeom>
              <a:rect b="b" l="l" r="r" t="t"/>
              <a:pathLst>
                <a:path extrusionOk="0" h="44" w="22">
                  <a:moveTo>
                    <a:pt x="0" y="10"/>
                  </a:moveTo>
                  <a:cubicBezTo>
                    <a:pt x="5" y="8"/>
                    <a:pt x="9" y="6"/>
                    <a:pt x="13" y="4"/>
                  </a:cubicBezTo>
                  <a:cubicBezTo>
                    <a:pt x="22" y="0"/>
                    <a:pt x="22" y="0"/>
                    <a:pt x="22" y="0"/>
                  </a:cubicBezTo>
                  <a:cubicBezTo>
                    <a:pt x="22" y="12"/>
                    <a:pt x="22" y="23"/>
                    <a:pt x="22" y="34"/>
                  </a:cubicBezTo>
                  <a:cubicBezTo>
                    <a:pt x="18" y="36"/>
                    <a:pt x="14" y="38"/>
                    <a:pt x="9" y="40"/>
                  </a:cubicBezTo>
                  <a:cubicBezTo>
                    <a:pt x="0" y="44"/>
                    <a:pt x="0" y="44"/>
                    <a:pt x="0" y="44"/>
                  </a:cubicBezTo>
                  <a:cubicBezTo>
                    <a:pt x="0" y="33"/>
                    <a:pt x="0" y="22"/>
                    <a:pt x="0" y="10"/>
                  </a:cubicBez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69" name="Google Shape;669;p22"/>
            <p:cNvSpPr/>
            <p:nvPr/>
          </p:nvSpPr>
          <p:spPr>
            <a:xfrm>
              <a:off x="7209" y="3129"/>
              <a:ext cx="50" cy="101"/>
            </a:xfrm>
            <a:custGeom>
              <a:rect b="b" l="l" r="r" t="t"/>
              <a:pathLst>
                <a:path extrusionOk="0" h="43" w="21">
                  <a:moveTo>
                    <a:pt x="0" y="10"/>
                  </a:moveTo>
                  <a:cubicBezTo>
                    <a:pt x="4" y="8"/>
                    <a:pt x="8" y="6"/>
                    <a:pt x="13" y="4"/>
                  </a:cubicBezTo>
                  <a:cubicBezTo>
                    <a:pt x="21" y="0"/>
                    <a:pt x="21" y="0"/>
                    <a:pt x="21" y="0"/>
                  </a:cubicBezTo>
                  <a:cubicBezTo>
                    <a:pt x="21" y="33"/>
                    <a:pt x="21" y="33"/>
                    <a:pt x="21" y="33"/>
                  </a:cubicBezTo>
                  <a:cubicBezTo>
                    <a:pt x="17" y="35"/>
                    <a:pt x="13" y="37"/>
                    <a:pt x="8" y="39"/>
                  </a:cubicBezTo>
                  <a:cubicBezTo>
                    <a:pt x="0" y="43"/>
                    <a:pt x="0" y="43"/>
                    <a:pt x="0" y="43"/>
                  </a:cubicBezTo>
                  <a:lnTo>
                    <a:pt x="0" y="1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0" name="Google Shape;670;p22"/>
            <p:cNvSpPr/>
            <p:nvPr/>
          </p:nvSpPr>
          <p:spPr>
            <a:xfrm>
              <a:off x="6545" y="2152"/>
              <a:ext cx="759" cy="278"/>
            </a:xfrm>
            <a:custGeom>
              <a:rect b="b" l="l" r="r" t="t"/>
              <a:pathLst>
                <a:path extrusionOk="0" h="278" w="759">
                  <a:moveTo>
                    <a:pt x="316" y="0"/>
                  </a:moveTo>
                  <a:lnTo>
                    <a:pt x="0" y="143"/>
                  </a:lnTo>
                  <a:lnTo>
                    <a:pt x="443" y="278"/>
                  </a:lnTo>
                  <a:lnTo>
                    <a:pt x="759" y="134"/>
                  </a:lnTo>
                  <a:lnTo>
                    <a:pt x="316"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1" name="Google Shape;671;p22"/>
            <p:cNvSpPr/>
            <p:nvPr/>
          </p:nvSpPr>
          <p:spPr>
            <a:xfrm>
              <a:off x="6081" y="2891"/>
              <a:ext cx="358" cy="765"/>
            </a:xfrm>
            <a:custGeom>
              <a:rect b="b" l="l" r="r" t="t"/>
              <a:pathLst>
                <a:path extrusionOk="0" h="765" w="358">
                  <a:moveTo>
                    <a:pt x="0" y="0"/>
                  </a:moveTo>
                  <a:lnTo>
                    <a:pt x="0" y="657"/>
                  </a:lnTo>
                  <a:lnTo>
                    <a:pt x="358" y="765"/>
                  </a:lnTo>
                  <a:lnTo>
                    <a:pt x="358" y="108"/>
                  </a:lnTo>
                  <a:lnTo>
                    <a:pt x="0" y="0"/>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2" name="Google Shape;672;p22"/>
            <p:cNvSpPr/>
            <p:nvPr/>
          </p:nvSpPr>
          <p:spPr>
            <a:xfrm>
              <a:off x="6116" y="2964"/>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3" name="Google Shape;673;p22"/>
            <p:cNvSpPr/>
            <p:nvPr/>
          </p:nvSpPr>
          <p:spPr>
            <a:xfrm>
              <a:off x="6116" y="3053"/>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30"/>
                    <a:pt x="20" y="30"/>
                    <a:pt x="20" y="30"/>
                  </a:cubicBezTo>
                  <a:cubicBezTo>
                    <a:pt x="14" y="28"/>
                    <a:pt x="7" y="26"/>
                    <a:pt x="0" y="2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4" name="Google Shape;674;p22"/>
            <p:cNvSpPr/>
            <p:nvPr/>
          </p:nvSpPr>
          <p:spPr>
            <a:xfrm>
              <a:off x="6116" y="3145"/>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5" name="Google Shape;675;p22"/>
            <p:cNvSpPr/>
            <p:nvPr/>
          </p:nvSpPr>
          <p:spPr>
            <a:xfrm>
              <a:off x="6116" y="3235"/>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6" name="Google Shape;676;p22"/>
            <p:cNvSpPr/>
            <p:nvPr/>
          </p:nvSpPr>
          <p:spPr>
            <a:xfrm>
              <a:off x="6116" y="3326"/>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7" name="Google Shape;677;p22"/>
            <p:cNvSpPr/>
            <p:nvPr/>
          </p:nvSpPr>
          <p:spPr>
            <a:xfrm>
              <a:off x="6116" y="3416"/>
              <a:ext cx="85" cy="80"/>
            </a:xfrm>
            <a:custGeom>
              <a:rect b="b" l="l" r="r" t="t"/>
              <a:pathLst>
                <a:path extrusionOk="0" h="34" w="36">
                  <a:moveTo>
                    <a:pt x="0" y="0"/>
                  </a:moveTo>
                  <a:cubicBezTo>
                    <a:pt x="17" y="5"/>
                    <a:pt x="17" y="5"/>
                    <a:pt x="17" y="5"/>
                  </a:cubicBezTo>
                  <a:cubicBezTo>
                    <a:pt x="23" y="7"/>
                    <a:pt x="30" y="9"/>
                    <a:pt x="36" y="11"/>
                  </a:cubicBezTo>
                  <a:cubicBezTo>
                    <a:pt x="36" y="34"/>
                    <a:pt x="36" y="34"/>
                    <a:pt x="36"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8" name="Google Shape;678;p22"/>
            <p:cNvSpPr/>
            <p:nvPr/>
          </p:nvSpPr>
          <p:spPr>
            <a:xfrm>
              <a:off x="6222" y="2994"/>
              <a:ext cx="85" cy="83"/>
            </a:xfrm>
            <a:custGeom>
              <a:rect b="b" l="l" r="r" t="t"/>
              <a:pathLst>
                <a:path extrusionOk="0" h="35" w="36">
                  <a:moveTo>
                    <a:pt x="0" y="0"/>
                  </a:moveTo>
                  <a:cubicBezTo>
                    <a:pt x="16" y="5"/>
                    <a:pt x="16" y="5"/>
                    <a:pt x="16" y="5"/>
                  </a:cubicBezTo>
                  <a:cubicBezTo>
                    <a:pt x="23" y="7"/>
                    <a:pt x="29" y="9"/>
                    <a:pt x="36" y="11"/>
                  </a:cubicBezTo>
                  <a:cubicBezTo>
                    <a:pt x="36" y="35"/>
                    <a:pt x="36" y="35"/>
                    <a:pt x="36" y="35"/>
                  </a:cubicBezTo>
                  <a:cubicBezTo>
                    <a:pt x="20" y="30"/>
                    <a:pt x="20" y="30"/>
                    <a:pt x="20" y="30"/>
                  </a:cubicBezTo>
                  <a:cubicBezTo>
                    <a:pt x="13" y="28"/>
                    <a:pt x="6" y="26"/>
                    <a:pt x="0" y="24"/>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79" name="Google Shape;679;p22"/>
            <p:cNvSpPr/>
            <p:nvPr/>
          </p:nvSpPr>
          <p:spPr>
            <a:xfrm>
              <a:off x="6222" y="3086"/>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0" name="Google Shape;680;p22"/>
            <p:cNvSpPr/>
            <p:nvPr/>
          </p:nvSpPr>
          <p:spPr>
            <a:xfrm>
              <a:off x="6222" y="3176"/>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1" name="Google Shape;681;p22"/>
            <p:cNvSpPr/>
            <p:nvPr/>
          </p:nvSpPr>
          <p:spPr>
            <a:xfrm>
              <a:off x="6222" y="3268"/>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2" name="Google Shape;682;p22"/>
            <p:cNvSpPr/>
            <p:nvPr/>
          </p:nvSpPr>
          <p:spPr>
            <a:xfrm>
              <a:off x="6222" y="3357"/>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3" name="Google Shape;683;p22"/>
            <p:cNvSpPr/>
            <p:nvPr/>
          </p:nvSpPr>
          <p:spPr>
            <a:xfrm>
              <a:off x="6222" y="3449"/>
              <a:ext cx="85" cy="80"/>
            </a:xfrm>
            <a:custGeom>
              <a:rect b="b" l="l" r="r" t="t"/>
              <a:pathLst>
                <a:path extrusionOk="0" h="34" w="36">
                  <a:moveTo>
                    <a:pt x="0" y="0"/>
                  </a:moveTo>
                  <a:cubicBezTo>
                    <a:pt x="16" y="5"/>
                    <a:pt x="16" y="5"/>
                    <a:pt x="16" y="5"/>
                  </a:cubicBezTo>
                  <a:cubicBezTo>
                    <a:pt x="23" y="7"/>
                    <a:pt x="29" y="9"/>
                    <a:pt x="36" y="11"/>
                  </a:cubicBezTo>
                  <a:cubicBezTo>
                    <a:pt x="36" y="34"/>
                    <a:pt x="36" y="34"/>
                    <a:pt x="36" y="34"/>
                  </a:cubicBezTo>
                  <a:cubicBezTo>
                    <a:pt x="20" y="29"/>
                    <a:pt x="20" y="29"/>
                    <a:pt x="20" y="29"/>
                  </a:cubicBezTo>
                  <a:cubicBezTo>
                    <a:pt x="13" y="27"/>
                    <a:pt x="6"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4" name="Google Shape;684;p22"/>
            <p:cNvSpPr/>
            <p:nvPr/>
          </p:nvSpPr>
          <p:spPr>
            <a:xfrm>
              <a:off x="6326" y="3027"/>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5" name="Google Shape;685;p22"/>
            <p:cNvSpPr/>
            <p:nvPr/>
          </p:nvSpPr>
          <p:spPr>
            <a:xfrm>
              <a:off x="6326" y="3117"/>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30"/>
                    <a:pt x="20" y="30"/>
                    <a:pt x="20" y="30"/>
                  </a:cubicBezTo>
                  <a:cubicBezTo>
                    <a:pt x="14" y="28"/>
                    <a:pt x="7" y="26"/>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6" name="Google Shape;686;p22"/>
            <p:cNvSpPr/>
            <p:nvPr/>
          </p:nvSpPr>
          <p:spPr>
            <a:xfrm>
              <a:off x="6326" y="3209"/>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7" name="Google Shape;687;p22"/>
            <p:cNvSpPr/>
            <p:nvPr/>
          </p:nvSpPr>
          <p:spPr>
            <a:xfrm>
              <a:off x="6326" y="3298"/>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8" name="Google Shape;688;p22"/>
            <p:cNvSpPr/>
            <p:nvPr/>
          </p:nvSpPr>
          <p:spPr>
            <a:xfrm>
              <a:off x="6326" y="3390"/>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89" name="Google Shape;689;p22"/>
            <p:cNvSpPr/>
            <p:nvPr/>
          </p:nvSpPr>
          <p:spPr>
            <a:xfrm>
              <a:off x="6326" y="3479"/>
              <a:ext cx="87" cy="80"/>
            </a:xfrm>
            <a:custGeom>
              <a:rect b="b" l="l" r="r" t="t"/>
              <a:pathLst>
                <a:path extrusionOk="0" h="34" w="37">
                  <a:moveTo>
                    <a:pt x="0" y="0"/>
                  </a:moveTo>
                  <a:cubicBezTo>
                    <a:pt x="17" y="5"/>
                    <a:pt x="17" y="5"/>
                    <a:pt x="17" y="5"/>
                  </a:cubicBezTo>
                  <a:cubicBezTo>
                    <a:pt x="23" y="7"/>
                    <a:pt x="30" y="9"/>
                    <a:pt x="37" y="11"/>
                  </a:cubicBezTo>
                  <a:cubicBezTo>
                    <a:pt x="37" y="34"/>
                    <a:pt x="37" y="34"/>
                    <a:pt x="37" y="34"/>
                  </a:cubicBezTo>
                  <a:cubicBezTo>
                    <a:pt x="20" y="29"/>
                    <a:pt x="20" y="29"/>
                    <a:pt x="20" y="29"/>
                  </a:cubicBezTo>
                  <a:cubicBezTo>
                    <a:pt x="14" y="27"/>
                    <a:pt x="7" y="25"/>
                    <a:pt x="0" y="23"/>
                  </a:cubicBezTo>
                  <a:lnTo>
                    <a:pt x="0" y="0"/>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0" name="Google Shape;690;p22"/>
            <p:cNvSpPr/>
            <p:nvPr/>
          </p:nvSpPr>
          <p:spPr>
            <a:xfrm>
              <a:off x="6439" y="2874"/>
              <a:ext cx="273" cy="782"/>
            </a:xfrm>
            <a:custGeom>
              <a:rect b="b" l="l" r="r" t="t"/>
              <a:pathLst>
                <a:path extrusionOk="0" h="782" w="273">
                  <a:moveTo>
                    <a:pt x="0" y="125"/>
                  </a:moveTo>
                  <a:lnTo>
                    <a:pt x="0" y="782"/>
                  </a:lnTo>
                  <a:lnTo>
                    <a:pt x="273" y="660"/>
                  </a:lnTo>
                  <a:lnTo>
                    <a:pt x="273" y="0"/>
                  </a:lnTo>
                  <a:lnTo>
                    <a:pt x="0" y="125"/>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1" name="Google Shape;691;p22"/>
            <p:cNvSpPr/>
            <p:nvPr/>
          </p:nvSpPr>
          <p:spPr>
            <a:xfrm>
              <a:off x="6081" y="2766"/>
              <a:ext cx="631" cy="233"/>
            </a:xfrm>
            <a:custGeom>
              <a:rect b="b" l="l" r="r" t="t"/>
              <a:pathLst>
                <a:path extrusionOk="0" h="233" w="631">
                  <a:moveTo>
                    <a:pt x="631" y="108"/>
                  </a:moveTo>
                  <a:lnTo>
                    <a:pt x="629" y="108"/>
                  </a:lnTo>
                  <a:lnTo>
                    <a:pt x="627" y="108"/>
                  </a:lnTo>
                  <a:lnTo>
                    <a:pt x="619" y="106"/>
                  </a:lnTo>
                  <a:lnTo>
                    <a:pt x="612" y="104"/>
                  </a:lnTo>
                  <a:lnTo>
                    <a:pt x="605" y="101"/>
                  </a:lnTo>
                  <a:lnTo>
                    <a:pt x="596" y="97"/>
                  </a:lnTo>
                  <a:lnTo>
                    <a:pt x="584" y="94"/>
                  </a:lnTo>
                  <a:lnTo>
                    <a:pt x="572" y="90"/>
                  </a:lnTo>
                  <a:lnTo>
                    <a:pt x="558" y="87"/>
                  </a:lnTo>
                  <a:lnTo>
                    <a:pt x="544" y="83"/>
                  </a:lnTo>
                  <a:lnTo>
                    <a:pt x="530" y="78"/>
                  </a:lnTo>
                  <a:lnTo>
                    <a:pt x="513" y="73"/>
                  </a:lnTo>
                  <a:lnTo>
                    <a:pt x="497" y="68"/>
                  </a:lnTo>
                  <a:lnTo>
                    <a:pt x="480" y="64"/>
                  </a:lnTo>
                  <a:lnTo>
                    <a:pt x="464" y="59"/>
                  </a:lnTo>
                  <a:lnTo>
                    <a:pt x="447" y="54"/>
                  </a:lnTo>
                  <a:lnTo>
                    <a:pt x="431" y="47"/>
                  </a:lnTo>
                  <a:lnTo>
                    <a:pt x="414" y="43"/>
                  </a:lnTo>
                  <a:lnTo>
                    <a:pt x="398" y="38"/>
                  </a:lnTo>
                  <a:lnTo>
                    <a:pt x="384" y="33"/>
                  </a:lnTo>
                  <a:lnTo>
                    <a:pt x="367" y="28"/>
                  </a:lnTo>
                  <a:lnTo>
                    <a:pt x="353" y="26"/>
                  </a:lnTo>
                  <a:lnTo>
                    <a:pt x="339" y="21"/>
                  </a:lnTo>
                  <a:lnTo>
                    <a:pt x="327" y="17"/>
                  </a:lnTo>
                  <a:lnTo>
                    <a:pt x="316" y="14"/>
                  </a:lnTo>
                  <a:lnTo>
                    <a:pt x="304" y="10"/>
                  </a:lnTo>
                  <a:lnTo>
                    <a:pt x="294" y="7"/>
                  </a:lnTo>
                  <a:lnTo>
                    <a:pt x="287" y="5"/>
                  </a:lnTo>
                  <a:lnTo>
                    <a:pt x="280" y="3"/>
                  </a:lnTo>
                  <a:lnTo>
                    <a:pt x="275" y="3"/>
                  </a:lnTo>
                  <a:lnTo>
                    <a:pt x="273" y="0"/>
                  </a:lnTo>
                  <a:lnTo>
                    <a:pt x="271" y="0"/>
                  </a:lnTo>
                  <a:lnTo>
                    <a:pt x="0" y="125"/>
                  </a:lnTo>
                  <a:lnTo>
                    <a:pt x="358" y="233"/>
                  </a:lnTo>
                  <a:lnTo>
                    <a:pt x="631" y="108"/>
                  </a:lnTo>
                  <a:close/>
                </a:path>
              </a:pathLst>
            </a:custGeom>
            <a:solidFill>
              <a:srgbClr val="60C5E5"/>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2" name="Google Shape;692;p22"/>
            <p:cNvSpPr/>
            <p:nvPr/>
          </p:nvSpPr>
          <p:spPr>
            <a:xfrm>
              <a:off x="6467" y="3020"/>
              <a:ext cx="61" cy="85"/>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3" name="Google Shape;693;p22"/>
            <p:cNvSpPr/>
            <p:nvPr/>
          </p:nvSpPr>
          <p:spPr>
            <a:xfrm>
              <a:off x="6467" y="3112"/>
              <a:ext cx="61" cy="83"/>
            </a:xfrm>
            <a:custGeom>
              <a:rect b="b" l="l" r="r" t="t"/>
              <a:pathLst>
                <a:path extrusionOk="0" h="35" w="26">
                  <a:moveTo>
                    <a:pt x="0" y="11"/>
                  </a:moveTo>
                  <a:cubicBezTo>
                    <a:pt x="5" y="9"/>
                    <a:pt x="10" y="7"/>
                    <a:pt x="14" y="5"/>
                  </a:cubicBezTo>
                  <a:cubicBezTo>
                    <a:pt x="26" y="0"/>
                    <a:pt x="26" y="0"/>
                    <a:pt x="26" y="0"/>
                  </a:cubicBezTo>
                  <a:cubicBezTo>
                    <a:pt x="26" y="23"/>
                    <a:pt x="26" y="23"/>
                    <a:pt x="26" y="23"/>
                  </a:cubicBezTo>
                  <a:cubicBezTo>
                    <a:pt x="22" y="26"/>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4" name="Google Shape;694;p22"/>
            <p:cNvSpPr/>
            <p:nvPr/>
          </p:nvSpPr>
          <p:spPr>
            <a:xfrm>
              <a:off x="6467" y="3202"/>
              <a:ext cx="61" cy="84"/>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5" name="Google Shape;695;p22"/>
            <p:cNvSpPr/>
            <p:nvPr/>
          </p:nvSpPr>
          <p:spPr>
            <a:xfrm>
              <a:off x="6467" y="3293"/>
              <a:ext cx="61" cy="83"/>
            </a:xfrm>
            <a:custGeom>
              <a:rect b="b" l="l" r="r" t="t"/>
              <a:pathLst>
                <a:path extrusionOk="0" h="35" w="26">
                  <a:moveTo>
                    <a:pt x="0" y="11"/>
                  </a:moveTo>
                  <a:cubicBezTo>
                    <a:pt x="5" y="9"/>
                    <a:pt x="10" y="7"/>
                    <a:pt x="14" y="5"/>
                  </a:cubicBezTo>
                  <a:cubicBezTo>
                    <a:pt x="26" y="0"/>
                    <a:pt x="26" y="0"/>
                    <a:pt x="26" y="0"/>
                  </a:cubicBezTo>
                  <a:cubicBezTo>
                    <a:pt x="26" y="23"/>
                    <a:pt x="26" y="23"/>
                    <a:pt x="26" y="23"/>
                  </a:cubicBezTo>
                  <a:cubicBezTo>
                    <a:pt x="22" y="25"/>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6" name="Google Shape;696;p22"/>
            <p:cNvSpPr/>
            <p:nvPr/>
          </p:nvSpPr>
          <p:spPr>
            <a:xfrm>
              <a:off x="6467" y="3383"/>
              <a:ext cx="61" cy="85"/>
            </a:xfrm>
            <a:custGeom>
              <a:rect b="b" l="l" r="r" t="t"/>
              <a:pathLst>
                <a:path extrusionOk="0" h="36" w="26">
                  <a:moveTo>
                    <a:pt x="0" y="12"/>
                  </a:moveTo>
                  <a:cubicBezTo>
                    <a:pt x="5" y="10"/>
                    <a:pt x="10" y="8"/>
                    <a:pt x="14" y="5"/>
                  </a:cubicBezTo>
                  <a:cubicBezTo>
                    <a:pt x="26" y="0"/>
                    <a:pt x="26" y="0"/>
                    <a:pt x="26" y="0"/>
                  </a:cubicBezTo>
                  <a:cubicBezTo>
                    <a:pt x="26" y="24"/>
                    <a:pt x="26" y="24"/>
                    <a:pt x="26" y="24"/>
                  </a:cubicBezTo>
                  <a:cubicBezTo>
                    <a:pt x="22"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7" name="Google Shape;697;p22"/>
            <p:cNvSpPr/>
            <p:nvPr/>
          </p:nvSpPr>
          <p:spPr>
            <a:xfrm>
              <a:off x="6467" y="3472"/>
              <a:ext cx="61" cy="85"/>
            </a:xfrm>
            <a:custGeom>
              <a:rect b="b" l="l" r="r" t="t"/>
              <a:pathLst>
                <a:path extrusionOk="0" h="36" w="26">
                  <a:moveTo>
                    <a:pt x="0" y="12"/>
                  </a:moveTo>
                  <a:cubicBezTo>
                    <a:pt x="5" y="10"/>
                    <a:pt x="10" y="8"/>
                    <a:pt x="14" y="6"/>
                  </a:cubicBezTo>
                  <a:cubicBezTo>
                    <a:pt x="26" y="0"/>
                    <a:pt x="26" y="0"/>
                    <a:pt x="26" y="0"/>
                  </a:cubicBezTo>
                  <a:cubicBezTo>
                    <a:pt x="26" y="24"/>
                    <a:pt x="26" y="24"/>
                    <a:pt x="26" y="24"/>
                  </a:cubicBezTo>
                  <a:cubicBezTo>
                    <a:pt x="22" y="26"/>
                    <a:pt x="17" y="28"/>
                    <a:pt x="12" y="31"/>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8" name="Google Shape;698;p22"/>
            <p:cNvSpPr/>
            <p:nvPr/>
          </p:nvSpPr>
          <p:spPr>
            <a:xfrm>
              <a:off x="6543" y="2987"/>
              <a:ext cx="61" cy="83"/>
            </a:xfrm>
            <a:custGeom>
              <a:rect b="b" l="l" r="r" t="t"/>
              <a:pathLst>
                <a:path extrusionOk="0" h="35" w="26">
                  <a:moveTo>
                    <a:pt x="0" y="12"/>
                  </a:moveTo>
                  <a:cubicBezTo>
                    <a:pt x="5" y="9"/>
                    <a:pt x="9" y="7"/>
                    <a:pt x="14" y="5"/>
                  </a:cubicBezTo>
                  <a:cubicBezTo>
                    <a:pt x="26" y="0"/>
                    <a:pt x="26" y="0"/>
                    <a:pt x="26" y="0"/>
                  </a:cubicBezTo>
                  <a:cubicBezTo>
                    <a:pt x="26" y="24"/>
                    <a:pt x="26" y="24"/>
                    <a:pt x="26" y="24"/>
                  </a:cubicBezTo>
                  <a:cubicBezTo>
                    <a:pt x="21" y="26"/>
                    <a:pt x="17"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699" name="Google Shape;699;p22"/>
            <p:cNvSpPr/>
            <p:nvPr/>
          </p:nvSpPr>
          <p:spPr>
            <a:xfrm>
              <a:off x="6543" y="3077"/>
              <a:ext cx="61" cy="85"/>
            </a:xfrm>
            <a:custGeom>
              <a:rect b="b" l="l" r="r" t="t"/>
              <a:pathLst>
                <a:path extrusionOk="0" h="36" w="26">
                  <a:moveTo>
                    <a:pt x="0" y="12"/>
                  </a:moveTo>
                  <a:cubicBezTo>
                    <a:pt x="5" y="10"/>
                    <a:pt x="9" y="8"/>
                    <a:pt x="14" y="6"/>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0" name="Google Shape;700;p22"/>
            <p:cNvSpPr/>
            <p:nvPr/>
          </p:nvSpPr>
          <p:spPr>
            <a:xfrm>
              <a:off x="6543" y="3169"/>
              <a:ext cx="61" cy="82"/>
            </a:xfrm>
            <a:custGeom>
              <a:rect b="b" l="l" r="r" t="t"/>
              <a:pathLst>
                <a:path extrusionOk="0" h="35" w="26">
                  <a:moveTo>
                    <a:pt x="0" y="12"/>
                  </a:moveTo>
                  <a:cubicBezTo>
                    <a:pt x="5" y="9"/>
                    <a:pt x="9" y="7"/>
                    <a:pt x="14" y="5"/>
                  </a:cubicBezTo>
                  <a:cubicBezTo>
                    <a:pt x="26" y="0"/>
                    <a:pt x="26" y="0"/>
                    <a:pt x="26" y="0"/>
                  </a:cubicBezTo>
                  <a:cubicBezTo>
                    <a:pt x="26" y="23"/>
                    <a:pt x="26" y="23"/>
                    <a:pt x="26" y="23"/>
                  </a:cubicBezTo>
                  <a:cubicBezTo>
                    <a:pt x="21" y="26"/>
                    <a:pt x="17"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1" name="Google Shape;701;p22"/>
            <p:cNvSpPr/>
            <p:nvPr/>
          </p:nvSpPr>
          <p:spPr>
            <a:xfrm>
              <a:off x="6543" y="3258"/>
              <a:ext cx="61" cy="85"/>
            </a:xfrm>
            <a:custGeom>
              <a:rect b="b" l="l" r="r" t="t"/>
              <a:pathLst>
                <a:path extrusionOk="0" h="36" w="26">
                  <a:moveTo>
                    <a:pt x="0" y="12"/>
                  </a:moveTo>
                  <a:cubicBezTo>
                    <a:pt x="5" y="10"/>
                    <a:pt x="9" y="8"/>
                    <a:pt x="14" y="6"/>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2" name="Google Shape;702;p22"/>
            <p:cNvSpPr/>
            <p:nvPr/>
          </p:nvSpPr>
          <p:spPr>
            <a:xfrm>
              <a:off x="6543" y="3350"/>
              <a:ext cx="61" cy="82"/>
            </a:xfrm>
            <a:custGeom>
              <a:rect b="b" l="l" r="r" t="t"/>
              <a:pathLst>
                <a:path extrusionOk="0" h="35" w="26">
                  <a:moveTo>
                    <a:pt x="0" y="11"/>
                  </a:moveTo>
                  <a:cubicBezTo>
                    <a:pt x="5" y="9"/>
                    <a:pt x="9" y="7"/>
                    <a:pt x="14" y="5"/>
                  </a:cubicBezTo>
                  <a:cubicBezTo>
                    <a:pt x="26" y="0"/>
                    <a:pt x="26" y="0"/>
                    <a:pt x="26" y="0"/>
                  </a:cubicBezTo>
                  <a:cubicBezTo>
                    <a:pt x="26" y="23"/>
                    <a:pt x="26" y="23"/>
                    <a:pt x="26" y="23"/>
                  </a:cubicBezTo>
                  <a:cubicBezTo>
                    <a:pt x="21" y="25"/>
                    <a:pt x="17" y="28"/>
                    <a:pt x="12" y="30"/>
                  </a:cubicBezTo>
                  <a:cubicBezTo>
                    <a:pt x="0" y="35"/>
                    <a:pt x="0" y="35"/>
                    <a:pt x="0" y="35"/>
                  </a:cubicBezTo>
                  <a:lnTo>
                    <a:pt x="0" y="11"/>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3" name="Google Shape;703;p22"/>
            <p:cNvSpPr/>
            <p:nvPr/>
          </p:nvSpPr>
          <p:spPr>
            <a:xfrm>
              <a:off x="6543" y="3439"/>
              <a:ext cx="61" cy="85"/>
            </a:xfrm>
            <a:custGeom>
              <a:rect b="b" l="l" r="r" t="t"/>
              <a:pathLst>
                <a:path extrusionOk="0" h="36" w="26">
                  <a:moveTo>
                    <a:pt x="0" y="12"/>
                  </a:moveTo>
                  <a:cubicBezTo>
                    <a:pt x="5" y="10"/>
                    <a:pt x="9" y="8"/>
                    <a:pt x="14" y="5"/>
                  </a:cubicBezTo>
                  <a:cubicBezTo>
                    <a:pt x="26" y="0"/>
                    <a:pt x="26" y="0"/>
                    <a:pt x="26" y="0"/>
                  </a:cubicBezTo>
                  <a:cubicBezTo>
                    <a:pt x="26" y="24"/>
                    <a:pt x="26" y="24"/>
                    <a:pt x="26" y="24"/>
                  </a:cubicBezTo>
                  <a:cubicBezTo>
                    <a:pt x="21" y="26"/>
                    <a:pt x="17"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4" name="Google Shape;704;p22"/>
            <p:cNvSpPr/>
            <p:nvPr/>
          </p:nvSpPr>
          <p:spPr>
            <a:xfrm>
              <a:off x="6618" y="2952"/>
              <a:ext cx="61" cy="85"/>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1"/>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5" name="Google Shape;705;p22"/>
            <p:cNvSpPr/>
            <p:nvPr/>
          </p:nvSpPr>
          <p:spPr>
            <a:xfrm>
              <a:off x="6618" y="3044"/>
              <a:ext cx="61" cy="82"/>
            </a:xfrm>
            <a:custGeom>
              <a:rect b="b" l="l" r="r" t="t"/>
              <a:pathLst>
                <a:path extrusionOk="0" h="35" w="26">
                  <a:moveTo>
                    <a:pt x="0" y="12"/>
                  </a:moveTo>
                  <a:cubicBezTo>
                    <a:pt x="4" y="10"/>
                    <a:pt x="9" y="7"/>
                    <a:pt x="14" y="5"/>
                  </a:cubicBezTo>
                  <a:cubicBezTo>
                    <a:pt x="26" y="0"/>
                    <a:pt x="26" y="0"/>
                    <a:pt x="26" y="0"/>
                  </a:cubicBezTo>
                  <a:cubicBezTo>
                    <a:pt x="26" y="24"/>
                    <a:pt x="26" y="24"/>
                    <a:pt x="26" y="24"/>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6" name="Google Shape;706;p22"/>
            <p:cNvSpPr/>
            <p:nvPr/>
          </p:nvSpPr>
          <p:spPr>
            <a:xfrm>
              <a:off x="6618" y="3133"/>
              <a:ext cx="61" cy="85"/>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7" name="Google Shape;707;p22"/>
            <p:cNvSpPr/>
            <p:nvPr/>
          </p:nvSpPr>
          <p:spPr>
            <a:xfrm>
              <a:off x="6618" y="3225"/>
              <a:ext cx="61" cy="83"/>
            </a:xfrm>
            <a:custGeom>
              <a:rect b="b" l="l" r="r" t="t"/>
              <a:pathLst>
                <a:path extrusionOk="0" h="35" w="26">
                  <a:moveTo>
                    <a:pt x="0" y="12"/>
                  </a:moveTo>
                  <a:cubicBezTo>
                    <a:pt x="4" y="9"/>
                    <a:pt x="9" y="7"/>
                    <a:pt x="14" y="5"/>
                  </a:cubicBezTo>
                  <a:cubicBezTo>
                    <a:pt x="26" y="0"/>
                    <a:pt x="26" y="0"/>
                    <a:pt x="26" y="0"/>
                  </a:cubicBezTo>
                  <a:cubicBezTo>
                    <a:pt x="26" y="23"/>
                    <a:pt x="26" y="23"/>
                    <a:pt x="26" y="23"/>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8" name="Google Shape;708;p22"/>
            <p:cNvSpPr/>
            <p:nvPr/>
          </p:nvSpPr>
          <p:spPr>
            <a:xfrm>
              <a:off x="6618" y="3315"/>
              <a:ext cx="61" cy="84"/>
            </a:xfrm>
            <a:custGeom>
              <a:rect b="b" l="l" r="r" t="t"/>
              <a:pathLst>
                <a:path extrusionOk="0" h="36" w="26">
                  <a:moveTo>
                    <a:pt x="0" y="12"/>
                  </a:moveTo>
                  <a:cubicBezTo>
                    <a:pt x="4" y="10"/>
                    <a:pt x="9" y="8"/>
                    <a:pt x="14" y="6"/>
                  </a:cubicBezTo>
                  <a:cubicBezTo>
                    <a:pt x="26" y="0"/>
                    <a:pt x="26" y="0"/>
                    <a:pt x="26" y="0"/>
                  </a:cubicBezTo>
                  <a:cubicBezTo>
                    <a:pt x="26" y="24"/>
                    <a:pt x="26" y="24"/>
                    <a:pt x="26" y="24"/>
                  </a:cubicBezTo>
                  <a:cubicBezTo>
                    <a:pt x="21" y="26"/>
                    <a:pt x="16" y="28"/>
                    <a:pt x="12" y="30"/>
                  </a:cubicBezTo>
                  <a:cubicBezTo>
                    <a:pt x="0" y="36"/>
                    <a:pt x="0" y="36"/>
                    <a:pt x="0" y="36"/>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sp>
          <p:nvSpPr>
            <p:cNvPr id="709" name="Google Shape;709;p22"/>
            <p:cNvSpPr/>
            <p:nvPr/>
          </p:nvSpPr>
          <p:spPr>
            <a:xfrm>
              <a:off x="6618" y="3406"/>
              <a:ext cx="61" cy="83"/>
            </a:xfrm>
            <a:custGeom>
              <a:rect b="b" l="l" r="r" t="t"/>
              <a:pathLst>
                <a:path extrusionOk="0" h="35" w="26">
                  <a:moveTo>
                    <a:pt x="0" y="12"/>
                  </a:moveTo>
                  <a:cubicBezTo>
                    <a:pt x="4" y="9"/>
                    <a:pt x="9" y="7"/>
                    <a:pt x="14" y="5"/>
                  </a:cubicBezTo>
                  <a:cubicBezTo>
                    <a:pt x="26" y="0"/>
                    <a:pt x="26" y="0"/>
                    <a:pt x="26" y="0"/>
                  </a:cubicBezTo>
                  <a:cubicBezTo>
                    <a:pt x="26" y="23"/>
                    <a:pt x="26" y="23"/>
                    <a:pt x="26" y="23"/>
                  </a:cubicBezTo>
                  <a:cubicBezTo>
                    <a:pt x="21" y="26"/>
                    <a:pt x="16" y="28"/>
                    <a:pt x="12" y="30"/>
                  </a:cubicBezTo>
                  <a:cubicBezTo>
                    <a:pt x="0" y="35"/>
                    <a:pt x="0" y="35"/>
                    <a:pt x="0" y="35"/>
                  </a:cubicBezTo>
                  <a:lnTo>
                    <a:pt x="0" y="12"/>
                  </a:lnTo>
                  <a:close/>
                </a:path>
              </a:pathLst>
            </a:custGeom>
            <a:solidFill>
              <a:srgbClr val="FFFFFF"/>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900">
                <a:solidFill>
                  <a:srgbClr val="000000"/>
                </a:solidFill>
                <a:latin typeface="Calibri"/>
                <a:ea typeface="Calibri"/>
                <a:cs typeface="Calibri"/>
                <a:sym typeface="Calibri"/>
              </a:endParaRPr>
            </a:p>
          </p:txBody>
        </p:sp>
      </p:grpSp>
      <p:sp>
        <p:nvSpPr>
          <p:cNvPr id="710" name="Google Shape;710;p22"/>
          <p:cNvSpPr txBox="1"/>
          <p:nvPr>
            <p:ph idx="1" type="body"/>
          </p:nvPr>
        </p:nvSpPr>
        <p:spPr>
          <a:xfrm>
            <a:off x="1127727" y="2027867"/>
            <a:ext cx="3599780"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1" name="Google Shape;711;p22"/>
          <p:cNvSpPr txBox="1"/>
          <p:nvPr>
            <p:ph idx="2" type="body"/>
          </p:nvPr>
        </p:nvSpPr>
        <p:spPr>
          <a:xfrm>
            <a:off x="1121983" y="2782307"/>
            <a:ext cx="3599780"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2" name="Google Shape;712;p22"/>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3" name="Google Shape;713;p22"/>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ver1">
  <p:cSld name="1_Cover1">
    <p:bg>
      <p:bgPr>
        <a:solidFill>
          <a:srgbClr val="61C5E5"/>
        </a:solidFill>
      </p:bgPr>
    </p:bg>
    <p:spTree>
      <p:nvGrpSpPr>
        <p:cNvPr id="37" name="Shape 37"/>
        <p:cNvGrpSpPr/>
        <p:nvPr/>
      </p:nvGrpSpPr>
      <p:grpSpPr>
        <a:xfrm>
          <a:off x="0" y="0"/>
          <a:ext cx="0" cy="0"/>
          <a:chOff x="0" y="0"/>
          <a:chExt cx="0" cy="0"/>
        </a:xfrm>
      </p:grpSpPr>
      <p:grpSp>
        <p:nvGrpSpPr>
          <p:cNvPr id="38" name="Google Shape;38;p3"/>
          <p:cNvGrpSpPr/>
          <p:nvPr/>
        </p:nvGrpSpPr>
        <p:grpSpPr>
          <a:xfrm>
            <a:off x="4583832" y="2764161"/>
            <a:ext cx="5764212" cy="1224000"/>
            <a:chOff x="4583832" y="2764161"/>
            <a:chExt cx="5764212" cy="1224000"/>
          </a:xfrm>
        </p:grpSpPr>
        <p:pic>
          <p:nvPicPr>
            <p:cNvPr id="39" name="Google Shape;39;p3"/>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pic>
          <p:nvPicPr>
            <p:cNvPr id="40" name="Google Shape;40;p3"/>
            <p:cNvPicPr preferRelativeResize="0"/>
            <p:nvPr/>
          </p:nvPicPr>
          <p:blipFill rotWithShape="1">
            <a:blip r:embed="rId3">
              <a:alphaModFix/>
            </a:blip>
            <a:srcRect b="0" l="0" r="0" t="0"/>
            <a:stretch/>
          </p:blipFill>
          <p:spPr>
            <a:xfrm>
              <a:off x="9192344" y="2855662"/>
              <a:ext cx="1155700" cy="1104900"/>
            </a:xfrm>
            <a:prstGeom prst="rect">
              <a:avLst/>
            </a:prstGeom>
            <a:noFill/>
            <a:ln>
              <a:noFill/>
            </a:ln>
          </p:spPr>
        </p:pic>
      </p:grpSp>
      <p:sp>
        <p:nvSpPr>
          <p:cNvPr id="41" name="Google Shape;41;p3"/>
          <p:cNvSpPr/>
          <p:nvPr/>
        </p:nvSpPr>
        <p:spPr>
          <a:xfrm>
            <a:off x="5087888" y="3861048"/>
            <a:ext cx="400746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3600">
                <a:solidFill>
                  <a:srgbClr val="FFFFFF"/>
                </a:solidFill>
                <a:latin typeface="Maven Pro Regular"/>
                <a:ea typeface="Maven Pro Regular"/>
                <a:cs typeface="Maven Pro Regular"/>
                <a:sym typeface="Maven Pro Regular"/>
              </a:rPr>
              <a:t>Network</a:t>
            </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Custom Layout">
  <p:cSld name="8_Custom Layout">
    <p:spTree>
      <p:nvGrpSpPr>
        <p:cNvPr id="714" name="Shape 714"/>
        <p:cNvGrpSpPr/>
        <p:nvPr/>
      </p:nvGrpSpPr>
      <p:grpSpPr>
        <a:xfrm>
          <a:off x="0" y="0"/>
          <a:ext cx="0" cy="0"/>
          <a:chOff x="0" y="0"/>
          <a:chExt cx="0" cy="0"/>
        </a:xfrm>
      </p:grpSpPr>
      <p:sp>
        <p:nvSpPr>
          <p:cNvPr id="715" name="Google Shape;715;p23"/>
          <p:cNvSpPr txBox="1"/>
          <p:nvPr>
            <p:ph idx="1" type="body"/>
          </p:nvPr>
        </p:nvSpPr>
        <p:spPr>
          <a:xfrm>
            <a:off x="858606" y="2204864"/>
            <a:ext cx="10662599"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6" name="Google Shape;716;p23"/>
          <p:cNvSpPr txBox="1"/>
          <p:nvPr>
            <p:ph idx="2" type="body"/>
          </p:nvPr>
        </p:nvSpPr>
        <p:spPr>
          <a:xfrm>
            <a:off x="863467" y="3337447"/>
            <a:ext cx="10662599" cy="28803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7" name="Google Shape;717;p23"/>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8" name="Google Shape;718;p23"/>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719" name="Google Shape;719;p23"/>
          <p:cNvPicPr preferRelativeResize="0"/>
          <p:nvPr/>
        </p:nvPicPr>
        <p:blipFill rotWithShape="1">
          <a:blip r:embed="rId2">
            <a:alphaModFix/>
          </a:blip>
          <a:srcRect b="0" l="35486" r="10318" t="5365"/>
          <a:stretch/>
        </p:blipFill>
        <p:spPr>
          <a:xfrm>
            <a:off x="11452700" y="6512203"/>
            <a:ext cx="369859" cy="342594"/>
          </a:xfrm>
          <a:prstGeom prst="rect">
            <a:avLst/>
          </a:prstGeom>
          <a:noFill/>
          <a:ln>
            <a:noFill/>
          </a:ln>
        </p:spPr>
      </p:pic>
      <p:pic>
        <p:nvPicPr>
          <p:cNvPr id="720" name="Google Shape;720;p23"/>
          <p:cNvPicPr preferRelativeResize="0"/>
          <p:nvPr/>
        </p:nvPicPr>
        <p:blipFill>
          <a:blip r:embed="rId3">
            <a:alphaModFix/>
          </a:blip>
          <a:stretch>
            <a:fillRect/>
          </a:stretch>
        </p:blipFill>
        <p:spPr>
          <a:xfrm>
            <a:off x="11822550" y="6509150"/>
            <a:ext cx="369848" cy="34869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Custom Layout">
  <p:cSld name="10_Custom Layout">
    <p:spTree>
      <p:nvGrpSpPr>
        <p:cNvPr id="721" name="Shape 721"/>
        <p:cNvGrpSpPr/>
        <p:nvPr/>
      </p:nvGrpSpPr>
      <p:grpSpPr>
        <a:xfrm>
          <a:off x="0" y="0"/>
          <a:ext cx="0" cy="0"/>
          <a:chOff x="0" y="0"/>
          <a:chExt cx="0" cy="0"/>
        </a:xfrm>
      </p:grpSpPr>
      <p:sp>
        <p:nvSpPr>
          <p:cNvPr id="722" name="Google Shape;722;p24"/>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23" name="Google Shape;723;p24"/>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4" name="Google Shape;724;p24"/>
          <p:cNvSpPr/>
          <p:nvPr/>
        </p:nvSpPr>
        <p:spPr>
          <a:xfrm>
            <a:off x="643101"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 name="Google Shape;725;p24"/>
          <p:cNvSpPr/>
          <p:nvPr/>
        </p:nvSpPr>
        <p:spPr>
          <a:xfrm>
            <a:off x="4431214"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 name="Google Shape;726;p24"/>
          <p:cNvSpPr/>
          <p:nvPr/>
        </p:nvSpPr>
        <p:spPr>
          <a:xfrm>
            <a:off x="8219327" y="2372497"/>
            <a:ext cx="3329572" cy="3583460"/>
          </a:xfrm>
          <a:prstGeom prst="rect">
            <a:avLst/>
          </a:prstGeom>
          <a:solidFill>
            <a:srgbClr val="DFDFD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 name="Google Shape;727;p24"/>
          <p:cNvSpPr/>
          <p:nvPr/>
        </p:nvSpPr>
        <p:spPr>
          <a:xfrm>
            <a:off x="7807059" y="1702869"/>
            <a:ext cx="1330762" cy="1244311"/>
          </a:xfrm>
          <a:custGeom>
            <a:rect b="b" l="l" r="r" t="t"/>
            <a:pathLst>
              <a:path extrusionOk="0" h="655" w="701">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24"/>
          <p:cNvSpPr/>
          <p:nvPr/>
        </p:nvSpPr>
        <p:spPr>
          <a:xfrm>
            <a:off x="4030026" y="1699811"/>
            <a:ext cx="1330762" cy="1247369"/>
          </a:xfrm>
          <a:custGeom>
            <a:rect b="b" l="l" r="r" t="t"/>
            <a:pathLst>
              <a:path extrusionOk="0" h="395" w="422">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p24"/>
          <p:cNvSpPr/>
          <p:nvPr/>
        </p:nvSpPr>
        <p:spPr>
          <a:xfrm>
            <a:off x="353137" y="1675813"/>
            <a:ext cx="1359985" cy="1271367"/>
          </a:xfrm>
          <a:custGeom>
            <a:rect b="b" l="l" r="r" t="t"/>
            <a:pathLst>
              <a:path extrusionOk="0" h="1347" w="1442">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ABD2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 name="Google Shape;730;p24"/>
          <p:cNvSpPr txBox="1"/>
          <p:nvPr>
            <p:ph idx="1" type="body"/>
          </p:nvPr>
        </p:nvSpPr>
        <p:spPr>
          <a:xfrm>
            <a:off x="911425"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1" name="Google Shape;731;p24"/>
          <p:cNvSpPr txBox="1"/>
          <p:nvPr>
            <p:ph idx="2" type="body"/>
          </p:nvPr>
        </p:nvSpPr>
        <p:spPr>
          <a:xfrm>
            <a:off x="913004"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2" name="Google Shape;732;p24"/>
          <p:cNvSpPr txBox="1"/>
          <p:nvPr>
            <p:ph idx="3" type="body"/>
          </p:nvPr>
        </p:nvSpPr>
        <p:spPr>
          <a:xfrm>
            <a:off x="4655840"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3" name="Google Shape;733;p24"/>
          <p:cNvSpPr txBox="1"/>
          <p:nvPr>
            <p:ph idx="4" type="body"/>
          </p:nvPr>
        </p:nvSpPr>
        <p:spPr>
          <a:xfrm>
            <a:off x="4657419"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4" name="Google Shape;734;p24"/>
          <p:cNvSpPr txBox="1"/>
          <p:nvPr>
            <p:ph idx="5" type="body"/>
          </p:nvPr>
        </p:nvSpPr>
        <p:spPr>
          <a:xfrm>
            <a:off x="8472264" y="3139959"/>
            <a:ext cx="2808311" cy="57665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0000"/>
              </a:lnSpc>
              <a:spcBef>
                <a:spcPts val="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5" name="Google Shape;735;p24"/>
          <p:cNvSpPr txBox="1"/>
          <p:nvPr>
            <p:ph idx="6" type="body"/>
          </p:nvPr>
        </p:nvSpPr>
        <p:spPr>
          <a:xfrm>
            <a:off x="8473843" y="3909397"/>
            <a:ext cx="2808312" cy="107534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57142"/>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Calibri"/>
                <a:ea typeface="Calibri"/>
                <a:cs typeface="Calibri"/>
                <a:sym typeface="Calibri"/>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36" name="Shape 736"/>
        <p:cNvGrpSpPr/>
        <p:nvPr/>
      </p:nvGrpSpPr>
      <p:grpSpPr>
        <a:xfrm>
          <a:off x="0" y="0"/>
          <a:ext cx="0" cy="0"/>
          <a:chOff x="0" y="0"/>
          <a:chExt cx="0" cy="0"/>
        </a:xfrm>
      </p:grpSpPr>
      <p:sp>
        <p:nvSpPr>
          <p:cNvPr id="737" name="Google Shape;737;p25"/>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Font typeface="Calibri"/>
              <a:buNone/>
            </a:pPr>
            <a:r>
              <a:t/>
            </a:r>
            <a:endParaRPr b="0" i="0" sz="2400" u="none" cap="none" strike="noStrike">
              <a:solidFill>
                <a:schemeClr val="dk1"/>
              </a:solidFill>
              <a:latin typeface="Calibri"/>
              <a:ea typeface="Calibri"/>
              <a:cs typeface="Calibri"/>
              <a:sym typeface="Calibri"/>
            </a:endParaRPr>
          </a:p>
        </p:txBody>
      </p:sp>
      <p:sp>
        <p:nvSpPr>
          <p:cNvPr id="738" name="Google Shape;738;p25"/>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22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39" name="Google Shape;739;p25"/>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lvl1pPr indent="-330200" lvl="0" marL="457200" marR="0" rtl="0" algn="l">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740" name="Google Shape;740;p25"/>
          <p:cNvSpPr txBox="1"/>
          <p:nvPr>
            <p:ph idx="12" type="sldNum"/>
          </p:nvPr>
        </p:nvSpPr>
        <p:spPr>
          <a:xfrm>
            <a:off x="11296609" y="6217621"/>
            <a:ext cx="731700" cy="5247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741" name="Shape 741"/>
        <p:cNvGrpSpPr/>
        <p:nvPr/>
      </p:nvGrpSpPr>
      <p:grpSpPr>
        <a:xfrm>
          <a:off x="0" y="0"/>
          <a:ext cx="0" cy="0"/>
          <a:chOff x="0" y="0"/>
          <a:chExt cx="0" cy="0"/>
        </a:xfrm>
      </p:grpSpPr>
      <p:sp>
        <p:nvSpPr>
          <p:cNvPr id="742" name="Google Shape;742;p26"/>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Font typeface="Calibri"/>
              <a:buNone/>
            </a:pPr>
            <a:r>
              <a:t/>
            </a:r>
            <a:endParaRPr b="0" i="0" sz="2400" u="none" cap="none" strike="noStrike">
              <a:solidFill>
                <a:schemeClr val="dk1"/>
              </a:solidFill>
              <a:latin typeface="Calibri"/>
              <a:ea typeface="Calibri"/>
              <a:cs typeface="Calibri"/>
              <a:sym typeface="Calibri"/>
            </a:endParaRPr>
          </a:p>
        </p:txBody>
      </p:sp>
      <p:sp>
        <p:nvSpPr>
          <p:cNvPr id="743" name="Google Shape;743;p26"/>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44" name="Google Shape;744;p26"/>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5" name="Google Shape;745;p26"/>
          <p:cNvSpPr txBox="1"/>
          <p:nvPr>
            <p:ph idx="12" type="sldNum"/>
          </p:nvPr>
        </p:nvSpPr>
        <p:spPr>
          <a:xfrm>
            <a:off x="11296609" y="6217621"/>
            <a:ext cx="731700" cy="5247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46" name="Shape 746"/>
        <p:cNvGrpSpPr/>
        <p:nvPr/>
      </p:nvGrpSpPr>
      <p:grpSpPr>
        <a:xfrm>
          <a:off x="0" y="0"/>
          <a:ext cx="0" cy="0"/>
          <a:chOff x="0" y="0"/>
          <a:chExt cx="0" cy="0"/>
        </a:xfrm>
      </p:grpSpPr>
      <p:sp>
        <p:nvSpPr>
          <p:cNvPr id="747" name="Google Shape;747;p27"/>
          <p:cNvSpPr txBox="1"/>
          <p:nvPr>
            <p:ph type="title"/>
          </p:nvPr>
        </p:nvSpPr>
        <p:spPr>
          <a:xfrm>
            <a:off x="831850" y="1709738"/>
            <a:ext cx="10515600" cy="28527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48" name="Google Shape;748;p27"/>
          <p:cNvSpPr txBox="1"/>
          <p:nvPr>
            <p:ph idx="1" type="body"/>
          </p:nvPr>
        </p:nvSpPr>
        <p:spPr>
          <a:xfrm>
            <a:off x="831850" y="4589463"/>
            <a:ext cx="10515600" cy="1500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9pPr>
          </a:lstStyle>
          <a:p/>
        </p:txBody>
      </p:sp>
      <p:sp>
        <p:nvSpPr>
          <p:cNvPr id="749" name="Google Shape;749;p27"/>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0" name="Google Shape;750;p2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1" name="Google Shape;751;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752" name="Shape 752"/>
        <p:cNvGrpSpPr/>
        <p:nvPr/>
      </p:nvGrpSpPr>
      <p:grpSpPr>
        <a:xfrm>
          <a:off x="0" y="0"/>
          <a:ext cx="0" cy="0"/>
          <a:chOff x="0" y="0"/>
          <a:chExt cx="0" cy="0"/>
        </a:xfrm>
      </p:grpSpPr>
      <p:sp>
        <p:nvSpPr>
          <p:cNvPr id="753" name="Google Shape;753;p28"/>
          <p:cNvSpPr txBox="1"/>
          <p:nvPr>
            <p:ph type="title"/>
          </p:nvPr>
        </p:nvSpPr>
        <p:spPr>
          <a:xfrm>
            <a:off x="653667" y="701800"/>
            <a:ext cx="7730100" cy="54543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SzPts val="6400"/>
              <a:buChar char="●"/>
              <a:defRPr sz="6400"/>
            </a:lvl1pPr>
            <a:lvl2pPr lvl="1" rtl="0">
              <a:spcBef>
                <a:spcPts val="0"/>
              </a:spcBef>
              <a:spcAft>
                <a:spcPts val="0"/>
              </a:spcAft>
              <a:buSzPts val="6400"/>
              <a:buChar char="○"/>
              <a:defRPr sz="6400"/>
            </a:lvl2pPr>
            <a:lvl3pPr lvl="2" rtl="0">
              <a:spcBef>
                <a:spcPts val="0"/>
              </a:spcBef>
              <a:spcAft>
                <a:spcPts val="0"/>
              </a:spcAft>
              <a:buSzPts val="6400"/>
              <a:buChar char="■"/>
              <a:defRPr sz="6400"/>
            </a:lvl3pPr>
            <a:lvl4pPr lvl="3" rtl="0">
              <a:spcBef>
                <a:spcPts val="0"/>
              </a:spcBef>
              <a:spcAft>
                <a:spcPts val="0"/>
              </a:spcAft>
              <a:buSzPts val="6400"/>
              <a:buChar char="●"/>
              <a:defRPr sz="6400"/>
            </a:lvl4pPr>
            <a:lvl5pPr lvl="4" rtl="0">
              <a:spcBef>
                <a:spcPts val="0"/>
              </a:spcBef>
              <a:spcAft>
                <a:spcPts val="0"/>
              </a:spcAft>
              <a:buSzPts val="6400"/>
              <a:buChar char="○"/>
              <a:defRPr sz="6400"/>
            </a:lvl5pPr>
            <a:lvl6pPr lvl="5" rtl="0">
              <a:spcBef>
                <a:spcPts val="0"/>
              </a:spcBef>
              <a:spcAft>
                <a:spcPts val="0"/>
              </a:spcAft>
              <a:buSzPts val="6400"/>
              <a:buChar char="■"/>
              <a:defRPr sz="6400"/>
            </a:lvl6pPr>
            <a:lvl7pPr lvl="6" rtl="0">
              <a:spcBef>
                <a:spcPts val="0"/>
              </a:spcBef>
              <a:spcAft>
                <a:spcPts val="0"/>
              </a:spcAft>
              <a:buSzPts val="6400"/>
              <a:buChar char="●"/>
              <a:defRPr sz="6400"/>
            </a:lvl7pPr>
            <a:lvl8pPr lvl="7" rtl="0">
              <a:spcBef>
                <a:spcPts val="0"/>
              </a:spcBef>
              <a:spcAft>
                <a:spcPts val="0"/>
              </a:spcAft>
              <a:buSzPts val="6400"/>
              <a:buChar char="○"/>
              <a:defRPr sz="6400"/>
            </a:lvl8pPr>
            <a:lvl9pPr lvl="8" rtl="0">
              <a:spcBef>
                <a:spcPts val="0"/>
              </a:spcBef>
              <a:spcAft>
                <a:spcPts val="0"/>
              </a:spcAft>
              <a:buSzPts val="6400"/>
              <a:buChar char="■"/>
              <a:defRPr sz="6400"/>
            </a:lvl9pPr>
          </a:lstStyle>
          <a:p/>
        </p:txBody>
      </p:sp>
      <p:sp>
        <p:nvSpPr>
          <p:cNvPr id="754" name="Google Shape;754;p2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_1">
  <p:cSld name="SECTION_HEADER_1">
    <p:bg>
      <p:bgPr>
        <a:solidFill>
          <a:schemeClr val="dk1"/>
        </a:solidFill>
      </p:bgPr>
    </p:bg>
    <p:spTree>
      <p:nvGrpSpPr>
        <p:cNvPr id="755" name="Shape 755"/>
        <p:cNvGrpSpPr/>
        <p:nvPr/>
      </p:nvGrpSpPr>
      <p:grpSpPr>
        <a:xfrm>
          <a:off x="0" y="0"/>
          <a:ext cx="0" cy="0"/>
          <a:chOff x="0" y="0"/>
          <a:chExt cx="0" cy="0"/>
        </a:xfrm>
      </p:grpSpPr>
      <p:cxnSp>
        <p:nvCxnSpPr>
          <p:cNvPr id="756" name="Google Shape;756;p29"/>
          <p:cNvCxnSpPr/>
          <p:nvPr/>
        </p:nvCxnSpPr>
        <p:spPr>
          <a:xfrm>
            <a:off x="0" y="3997533"/>
            <a:ext cx="12192000" cy="0"/>
          </a:xfrm>
          <a:prstGeom prst="straightConnector1">
            <a:avLst/>
          </a:prstGeom>
          <a:noFill/>
          <a:ln cap="flat" cmpd="sng" w="19050">
            <a:solidFill>
              <a:schemeClr val="lt2"/>
            </a:solidFill>
            <a:prstDash val="solid"/>
            <a:round/>
            <a:headEnd len="sm" w="sm" type="none"/>
            <a:tailEnd len="sm" w="sm" type="none"/>
          </a:ln>
        </p:spPr>
      </p:cxnSp>
      <p:sp>
        <p:nvSpPr>
          <p:cNvPr id="757" name="Google Shape;757;p29"/>
          <p:cNvSpPr txBox="1"/>
          <p:nvPr>
            <p:ph type="title"/>
          </p:nvPr>
        </p:nvSpPr>
        <p:spPr>
          <a:xfrm>
            <a:off x="680600" y="2743200"/>
            <a:ext cx="10830900" cy="1038300"/>
          </a:xfrm>
          <a:prstGeom prst="rect">
            <a:avLst/>
          </a:prstGeom>
          <a:noFill/>
          <a:ln>
            <a:noFill/>
          </a:ln>
        </p:spPr>
        <p:txBody>
          <a:bodyPr anchorCtr="0" anchor="b" bIns="121900" lIns="121900" spcFirstLastPara="1" rIns="121900" wrap="square" tIns="121900">
            <a:noAutofit/>
          </a:bodyPr>
          <a:lstStyle>
            <a:lvl1pPr lvl="0" rtl="0">
              <a:spcBef>
                <a:spcPts val="0"/>
              </a:spcBef>
              <a:spcAft>
                <a:spcPts val="0"/>
              </a:spcAft>
              <a:buClr>
                <a:schemeClr val="lt1"/>
              </a:buClr>
              <a:buSzPts val="4800"/>
              <a:buChar char="●"/>
              <a:defRPr sz="4800">
                <a:solidFill>
                  <a:schemeClr val="lt1"/>
                </a:solidFill>
              </a:defRPr>
            </a:lvl1pPr>
            <a:lvl2pPr lvl="1" rtl="0">
              <a:spcBef>
                <a:spcPts val="0"/>
              </a:spcBef>
              <a:spcAft>
                <a:spcPts val="0"/>
              </a:spcAft>
              <a:buClr>
                <a:schemeClr val="lt1"/>
              </a:buClr>
              <a:buSzPts val="4800"/>
              <a:buChar char="○"/>
              <a:defRPr sz="4800">
                <a:solidFill>
                  <a:schemeClr val="lt1"/>
                </a:solidFill>
              </a:defRPr>
            </a:lvl2pPr>
            <a:lvl3pPr lvl="2" rtl="0">
              <a:spcBef>
                <a:spcPts val="0"/>
              </a:spcBef>
              <a:spcAft>
                <a:spcPts val="0"/>
              </a:spcAft>
              <a:buClr>
                <a:schemeClr val="lt1"/>
              </a:buClr>
              <a:buSzPts val="4800"/>
              <a:buChar char="■"/>
              <a:defRPr sz="4800">
                <a:solidFill>
                  <a:schemeClr val="lt1"/>
                </a:solidFill>
              </a:defRPr>
            </a:lvl3pPr>
            <a:lvl4pPr lvl="3" rtl="0">
              <a:spcBef>
                <a:spcPts val="0"/>
              </a:spcBef>
              <a:spcAft>
                <a:spcPts val="0"/>
              </a:spcAft>
              <a:buClr>
                <a:schemeClr val="lt1"/>
              </a:buClr>
              <a:buSzPts val="4800"/>
              <a:buChar char="●"/>
              <a:defRPr sz="4800">
                <a:solidFill>
                  <a:schemeClr val="lt1"/>
                </a:solidFill>
              </a:defRPr>
            </a:lvl4pPr>
            <a:lvl5pPr lvl="4" rtl="0">
              <a:spcBef>
                <a:spcPts val="0"/>
              </a:spcBef>
              <a:spcAft>
                <a:spcPts val="0"/>
              </a:spcAft>
              <a:buClr>
                <a:schemeClr val="lt1"/>
              </a:buClr>
              <a:buSzPts val="4800"/>
              <a:buChar char="○"/>
              <a:defRPr sz="4800">
                <a:solidFill>
                  <a:schemeClr val="lt1"/>
                </a:solidFill>
              </a:defRPr>
            </a:lvl5pPr>
            <a:lvl6pPr lvl="5" rtl="0">
              <a:spcBef>
                <a:spcPts val="0"/>
              </a:spcBef>
              <a:spcAft>
                <a:spcPts val="0"/>
              </a:spcAft>
              <a:buClr>
                <a:schemeClr val="lt1"/>
              </a:buClr>
              <a:buSzPts val="4800"/>
              <a:buChar char="■"/>
              <a:defRPr sz="4800">
                <a:solidFill>
                  <a:schemeClr val="lt1"/>
                </a:solidFill>
              </a:defRPr>
            </a:lvl6pPr>
            <a:lvl7pPr lvl="6" rtl="0">
              <a:spcBef>
                <a:spcPts val="0"/>
              </a:spcBef>
              <a:spcAft>
                <a:spcPts val="0"/>
              </a:spcAft>
              <a:buClr>
                <a:schemeClr val="lt1"/>
              </a:buClr>
              <a:buSzPts val="4800"/>
              <a:buChar char="●"/>
              <a:defRPr sz="4800">
                <a:solidFill>
                  <a:schemeClr val="lt1"/>
                </a:solidFill>
              </a:defRPr>
            </a:lvl7pPr>
            <a:lvl8pPr lvl="7" rtl="0">
              <a:spcBef>
                <a:spcPts val="0"/>
              </a:spcBef>
              <a:spcAft>
                <a:spcPts val="0"/>
              </a:spcAft>
              <a:buClr>
                <a:schemeClr val="lt1"/>
              </a:buClr>
              <a:buSzPts val="4800"/>
              <a:buChar char="○"/>
              <a:defRPr sz="4800">
                <a:solidFill>
                  <a:schemeClr val="lt1"/>
                </a:solidFill>
              </a:defRPr>
            </a:lvl8pPr>
            <a:lvl9pPr lvl="8" rtl="0">
              <a:spcBef>
                <a:spcPts val="0"/>
              </a:spcBef>
              <a:spcAft>
                <a:spcPts val="0"/>
              </a:spcAft>
              <a:buClr>
                <a:schemeClr val="lt1"/>
              </a:buClr>
              <a:buSzPts val="4800"/>
              <a:buChar char="■"/>
              <a:defRPr sz="4800">
                <a:solidFill>
                  <a:schemeClr val="lt1"/>
                </a:solidFill>
              </a:defRPr>
            </a:lvl9pPr>
          </a:lstStyle>
          <a:p/>
        </p:txBody>
      </p:sp>
      <p:sp>
        <p:nvSpPr>
          <p:cNvPr id="758" name="Google Shape;758;p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solidFill>
                  <a:schemeClr val="lt1"/>
                </a:solidFill>
              </a:defRPr>
            </a:lvl1pPr>
            <a:lvl2pPr lvl="1" rtl="0">
              <a:buNone/>
              <a:defRPr sz="1900">
                <a:solidFill>
                  <a:schemeClr val="lt1"/>
                </a:solidFill>
              </a:defRPr>
            </a:lvl2pPr>
            <a:lvl3pPr lvl="2" rtl="0">
              <a:buNone/>
              <a:defRPr sz="1900">
                <a:solidFill>
                  <a:schemeClr val="lt1"/>
                </a:solidFill>
              </a:defRPr>
            </a:lvl3pPr>
            <a:lvl4pPr lvl="3" rtl="0">
              <a:buNone/>
              <a:defRPr sz="1900">
                <a:solidFill>
                  <a:schemeClr val="lt1"/>
                </a:solidFill>
              </a:defRPr>
            </a:lvl4pPr>
            <a:lvl5pPr lvl="4" rtl="0">
              <a:buNone/>
              <a:defRPr sz="1900">
                <a:solidFill>
                  <a:schemeClr val="lt1"/>
                </a:solidFill>
              </a:defRPr>
            </a:lvl5pPr>
            <a:lvl6pPr lvl="5" rtl="0">
              <a:buNone/>
              <a:defRPr sz="1900">
                <a:solidFill>
                  <a:schemeClr val="lt1"/>
                </a:solidFill>
              </a:defRPr>
            </a:lvl6pPr>
            <a:lvl7pPr lvl="6" rtl="0">
              <a:buNone/>
              <a:defRPr sz="1900">
                <a:solidFill>
                  <a:schemeClr val="lt1"/>
                </a:solidFill>
              </a:defRPr>
            </a:lvl7pPr>
            <a:lvl8pPr lvl="7" rtl="0">
              <a:buNone/>
              <a:defRPr sz="1900">
                <a:solidFill>
                  <a:schemeClr val="lt1"/>
                </a:solidFill>
              </a:defRPr>
            </a:lvl8pPr>
            <a:lvl9pPr lvl="8" rtl="0">
              <a:buNone/>
              <a:defRPr sz="1900">
                <a:solidFill>
                  <a:schemeClr val="lt1"/>
                </a:solidFil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59" name="Shape 759"/>
        <p:cNvGrpSpPr/>
        <p:nvPr/>
      </p:nvGrpSpPr>
      <p:grpSpPr>
        <a:xfrm>
          <a:off x="0" y="0"/>
          <a:ext cx="0" cy="0"/>
          <a:chOff x="0" y="0"/>
          <a:chExt cx="0" cy="0"/>
        </a:xfrm>
      </p:grpSpPr>
      <p:sp>
        <p:nvSpPr>
          <p:cNvPr id="760" name="Google Shape;760;p30"/>
          <p:cNvSpPr txBox="1"/>
          <p:nvPr>
            <p:ph type="title"/>
          </p:nvPr>
        </p:nvSpPr>
        <p:spPr>
          <a:xfrm>
            <a:off x="415600" y="593367"/>
            <a:ext cx="11360700" cy="7635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SzPts val="1900"/>
              <a:buChar char="●"/>
              <a:defRPr sz="1900"/>
            </a:lvl1pPr>
            <a:lvl2pPr lvl="1" rtl="0">
              <a:spcBef>
                <a:spcPts val="0"/>
              </a:spcBef>
              <a:spcAft>
                <a:spcPts val="0"/>
              </a:spcAft>
              <a:buSzPts val="1900"/>
              <a:buChar char="○"/>
              <a:defRPr sz="1900"/>
            </a:lvl2pPr>
            <a:lvl3pPr lvl="2" rtl="0">
              <a:spcBef>
                <a:spcPts val="0"/>
              </a:spcBef>
              <a:spcAft>
                <a:spcPts val="0"/>
              </a:spcAft>
              <a:buSzPts val="1900"/>
              <a:buChar char="■"/>
              <a:defRPr sz="1900"/>
            </a:lvl3pPr>
            <a:lvl4pPr lvl="3" rtl="0">
              <a:spcBef>
                <a:spcPts val="0"/>
              </a:spcBef>
              <a:spcAft>
                <a:spcPts val="0"/>
              </a:spcAft>
              <a:buSzPts val="1900"/>
              <a:buChar char="●"/>
              <a:defRPr sz="1900"/>
            </a:lvl4pPr>
            <a:lvl5pPr lvl="4" rtl="0">
              <a:spcBef>
                <a:spcPts val="0"/>
              </a:spcBef>
              <a:spcAft>
                <a:spcPts val="0"/>
              </a:spcAft>
              <a:buSzPts val="1900"/>
              <a:buChar char="○"/>
              <a:defRPr sz="1900"/>
            </a:lvl5pPr>
            <a:lvl6pPr lvl="5" rtl="0">
              <a:spcBef>
                <a:spcPts val="0"/>
              </a:spcBef>
              <a:spcAft>
                <a:spcPts val="0"/>
              </a:spcAft>
              <a:buSzPts val="1900"/>
              <a:buChar char="■"/>
              <a:defRPr sz="1900"/>
            </a:lvl6pPr>
            <a:lvl7pPr lvl="6" rtl="0">
              <a:spcBef>
                <a:spcPts val="0"/>
              </a:spcBef>
              <a:spcAft>
                <a:spcPts val="0"/>
              </a:spcAft>
              <a:buSzPts val="1900"/>
              <a:buChar char="●"/>
              <a:defRPr sz="1900"/>
            </a:lvl7pPr>
            <a:lvl8pPr lvl="7" rtl="0">
              <a:spcBef>
                <a:spcPts val="0"/>
              </a:spcBef>
              <a:spcAft>
                <a:spcPts val="0"/>
              </a:spcAft>
              <a:buSzPts val="1900"/>
              <a:buChar char="○"/>
              <a:defRPr sz="1900"/>
            </a:lvl8pPr>
            <a:lvl9pPr lvl="8" rtl="0">
              <a:spcBef>
                <a:spcPts val="0"/>
              </a:spcBef>
              <a:spcAft>
                <a:spcPts val="0"/>
              </a:spcAft>
              <a:buSzPts val="1900"/>
              <a:buChar char="■"/>
              <a:defRPr sz="1900"/>
            </a:lvl9pPr>
          </a:lstStyle>
          <a:p/>
        </p:txBody>
      </p:sp>
      <p:sp>
        <p:nvSpPr>
          <p:cNvPr id="761" name="Google Shape;761;p30"/>
          <p:cNvSpPr txBox="1"/>
          <p:nvPr>
            <p:ph idx="1" type="body"/>
          </p:nvPr>
        </p:nvSpPr>
        <p:spPr>
          <a:xfrm>
            <a:off x="415600" y="1536633"/>
            <a:ext cx="5333100" cy="45552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62" name="Google Shape;762;p30"/>
          <p:cNvSpPr txBox="1"/>
          <p:nvPr>
            <p:ph idx="2" type="body"/>
          </p:nvPr>
        </p:nvSpPr>
        <p:spPr>
          <a:xfrm>
            <a:off x="6443200" y="1536633"/>
            <a:ext cx="5333100" cy="45552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63" name="Google Shape;763;p3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Capgemini">
  <p:cSld name="Closing Capgemini">
    <p:bg>
      <p:bgPr>
        <a:solidFill>
          <a:srgbClr val="ABD298"/>
        </a:solidFill>
      </p:bgPr>
    </p:bg>
    <p:spTree>
      <p:nvGrpSpPr>
        <p:cNvPr id="765" name="Shape 765"/>
        <p:cNvGrpSpPr/>
        <p:nvPr/>
      </p:nvGrpSpPr>
      <p:grpSpPr>
        <a:xfrm>
          <a:off x="0" y="0"/>
          <a:ext cx="0" cy="0"/>
          <a:chOff x="0" y="0"/>
          <a:chExt cx="0" cy="0"/>
        </a:xfrm>
      </p:grpSpPr>
      <p:pic>
        <p:nvPicPr>
          <p:cNvPr id="766" name="Google Shape;766;p32"/>
          <p:cNvPicPr preferRelativeResize="0"/>
          <p:nvPr/>
        </p:nvPicPr>
        <p:blipFill rotWithShape="1">
          <a:blip r:embed="rId2">
            <a:alphaModFix/>
          </a:blip>
          <a:srcRect b="0" l="0" r="0" t="0"/>
          <a:stretch/>
        </p:blipFill>
        <p:spPr>
          <a:xfrm>
            <a:off x="360" y="0"/>
            <a:ext cx="360" cy="360"/>
          </a:xfrm>
          <a:prstGeom prst="rect">
            <a:avLst/>
          </a:prstGeom>
          <a:noFill/>
          <a:ln>
            <a:noFill/>
          </a:ln>
        </p:spPr>
      </p:pic>
      <p:sp>
        <p:nvSpPr>
          <p:cNvPr id="767" name="Google Shape;767;p32"/>
          <p:cNvSpPr/>
          <p:nvPr/>
        </p:nvSpPr>
        <p:spPr>
          <a:xfrm>
            <a:off x="0" y="0"/>
            <a:ext cx="5942520" cy="6905604"/>
          </a:xfrm>
          <a:custGeom>
            <a:rect b="b" l="l" r="r" t="t"/>
            <a:pathLst>
              <a:path extrusionOk="0" h="6858000" w="5942703">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2"/>
          <p:cNvSpPr/>
          <p:nvPr/>
        </p:nvSpPr>
        <p:spPr>
          <a:xfrm>
            <a:off x="5231520" y="2690640"/>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chemeClr val="lt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2"/>
          <p:cNvSpPr/>
          <p:nvPr/>
        </p:nvSpPr>
        <p:spPr>
          <a:xfrm>
            <a:off x="4979160" y="2404080"/>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2"/>
          <p:cNvSpPr/>
          <p:nvPr/>
        </p:nvSpPr>
        <p:spPr>
          <a:xfrm>
            <a:off x="6536160" y="2886480"/>
            <a:ext cx="4899240" cy="77004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lang="en-US" sz="900">
                <a:solidFill>
                  <a:srgbClr val="FFFFFF"/>
                </a:solidFill>
                <a:latin typeface="Verdana"/>
                <a:ea typeface="Verdana"/>
                <a:cs typeface="Verdana"/>
                <a:sym typeface="Verdana"/>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200,000 team members in over 40 countries. The Group reported 2016 global revenues of EUR 12.5 billion.</a:t>
            </a:r>
            <a:endParaRPr sz="2400">
              <a:solidFill>
                <a:srgbClr val="FFFFFF"/>
              </a:solidFill>
              <a:latin typeface="Arial"/>
              <a:ea typeface="Arial"/>
              <a:cs typeface="Arial"/>
              <a:sym typeface="Arial"/>
            </a:endParaRPr>
          </a:p>
        </p:txBody>
      </p:sp>
      <p:sp>
        <p:nvSpPr>
          <p:cNvPr id="771" name="Google Shape;771;p32"/>
          <p:cNvSpPr/>
          <p:nvPr/>
        </p:nvSpPr>
        <p:spPr>
          <a:xfrm>
            <a:off x="6536160" y="2507040"/>
            <a:ext cx="2219760" cy="253800"/>
          </a:xfrm>
          <a:prstGeom prst="rect">
            <a:avLst/>
          </a:prstGeom>
          <a:noFill/>
          <a:ln>
            <a:noFill/>
          </a:ln>
        </p:spPr>
        <p:txBody>
          <a:bodyPr anchorCtr="0" anchor="t" bIns="0" lIns="0" spcFirstLastPara="1" rIns="0" wrap="square" tIns="0">
            <a:noAutofit/>
          </a:bodyPr>
          <a:lstStyle/>
          <a:p>
            <a:pPr indent="0" lvl="0" marL="0" marR="0" rtl="0" algn="l">
              <a:lnSpc>
                <a:spcPct val="50428"/>
              </a:lnSpc>
              <a:spcBef>
                <a:spcPts val="0"/>
              </a:spcBef>
              <a:spcAft>
                <a:spcPts val="0"/>
              </a:spcAft>
              <a:buNone/>
            </a:pPr>
            <a:r>
              <a:rPr lang="en-US" sz="1400">
                <a:solidFill>
                  <a:srgbClr val="FFFFFF"/>
                </a:solidFill>
                <a:latin typeface="Verdana"/>
                <a:ea typeface="Verdana"/>
                <a:cs typeface="Verdana"/>
                <a:sym typeface="Verdana"/>
              </a:rPr>
              <a:t>About Capgemini</a:t>
            </a:r>
            <a:endParaRPr sz="2400">
              <a:solidFill>
                <a:srgbClr val="FFFFFF"/>
              </a:solidFill>
              <a:latin typeface="Arial"/>
              <a:ea typeface="Arial"/>
              <a:cs typeface="Arial"/>
              <a:sym typeface="Arial"/>
            </a:endParaRPr>
          </a:p>
        </p:txBody>
      </p:sp>
      <p:sp>
        <p:nvSpPr>
          <p:cNvPr id="772" name="Google Shape;772;p32"/>
          <p:cNvSpPr/>
          <p:nvPr/>
        </p:nvSpPr>
        <p:spPr>
          <a:xfrm>
            <a:off x="6522560" y="4363740"/>
            <a:ext cx="2057040" cy="406800"/>
          </a:xfrm>
          <a:prstGeom prst="rect">
            <a:avLst/>
          </a:prstGeom>
          <a:noFill/>
          <a:ln>
            <a:noFill/>
          </a:ln>
        </p:spPr>
        <p:txBody>
          <a:bodyPr anchorCtr="0" anchor="t" bIns="0" lIns="0" spcFirstLastPara="1" rIns="0" wrap="square" tIns="0">
            <a:noAutofit/>
          </a:bodyPr>
          <a:lstStyle/>
          <a:p>
            <a:pPr indent="0" lvl="0" marL="0" marR="0" rtl="0" algn="just">
              <a:lnSpc>
                <a:spcPct val="47000"/>
              </a:lnSpc>
              <a:spcBef>
                <a:spcPts val="0"/>
              </a:spcBef>
              <a:spcAft>
                <a:spcPts val="0"/>
              </a:spcAft>
              <a:buNone/>
            </a:pPr>
            <a:r>
              <a:rPr lang="en-US" sz="900">
                <a:solidFill>
                  <a:srgbClr val="FFFFFF"/>
                </a:solidFill>
                <a:latin typeface="Verdana"/>
                <a:ea typeface="Verdana"/>
                <a:cs typeface="Verdana"/>
                <a:sym typeface="Verdana"/>
              </a:rPr>
              <a:t>Learn more about us at</a:t>
            </a:r>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47000"/>
              </a:lnSpc>
              <a:spcBef>
                <a:spcPts val="0"/>
              </a:spcBef>
              <a:spcAft>
                <a:spcPts val="0"/>
              </a:spcAft>
              <a:buNone/>
            </a:pPr>
            <a:r>
              <a:t/>
            </a:r>
            <a:endParaRPr sz="900">
              <a:solidFill>
                <a:srgbClr val="FFFFFF"/>
              </a:solidFill>
              <a:latin typeface="Verdana"/>
              <a:ea typeface="Verdana"/>
              <a:cs typeface="Verdana"/>
              <a:sym typeface="Verdana"/>
            </a:endParaRPr>
          </a:p>
          <a:p>
            <a:pPr indent="0" lvl="0" marL="0" marR="0" rtl="0" algn="just">
              <a:lnSpc>
                <a:spcPct val="17625"/>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just">
              <a:lnSpc>
                <a:spcPct val="30214"/>
              </a:lnSpc>
              <a:spcBef>
                <a:spcPts val="0"/>
              </a:spcBef>
              <a:spcAft>
                <a:spcPts val="0"/>
              </a:spcAft>
              <a:buNone/>
            </a:pPr>
            <a:r>
              <a:rPr lang="en-US" sz="1400">
                <a:solidFill>
                  <a:srgbClr val="FFFFFF"/>
                </a:solidFill>
                <a:latin typeface="Verdana"/>
                <a:ea typeface="Verdana"/>
                <a:cs typeface="Verdana"/>
                <a:sym typeface="Verdana"/>
              </a:rPr>
              <a:t>www.capgemini.com</a:t>
            </a:r>
            <a:endParaRPr sz="2400">
              <a:solidFill>
                <a:srgbClr val="FFFFFF"/>
              </a:solidFill>
              <a:latin typeface="Arial"/>
              <a:ea typeface="Arial"/>
              <a:cs typeface="Arial"/>
              <a:sym typeface="Arial"/>
            </a:endParaRPr>
          </a:p>
        </p:txBody>
      </p:sp>
      <p:pic>
        <p:nvPicPr>
          <p:cNvPr id="773" name="Google Shape;773;p32"/>
          <p:cNvPicPr preferRelativeResize="0"/>
          <p:nvPr/>
        </p:nvPicPr>
        <p:blipFill rotWithShape="1">
          <a:blip r:embed="rId3">
            <a:alphaModFix/>
          </a:blip>
          <a:srcRect b="0" l="0" r="0" t="0"/>
          <a:stretch/>
        </p:blipFill>
        <p:spPr>
          <a:xfrm>
            <a:off x="810000" y="3979080"/>
            <a:ext cx="333000" cy="333000"/>
          </a:xfrm>
          <a:prstGeom prst="rect">
            <a:avLst/>
          </a:prstGeom>
          <a:noFill/>
          <a:ln>
            <a:noFill/>
          </a:ln>
        </p:spPr>
      </p:pic>
      <p:pic>
        <p:nvPicPr>
          <p:cNvPr id="774" name="Google Shape;774;p32"/>
          <p:cNvPicPr preferRelativeResize="0"/>
          <p:nvPr/>
        </p:nvPicPr>
        <p:blipFill rotWithShape="1">
          <a:blip r:embed="rId4">
            <a:alphaModFix/>
          </a:blip>
          <a:srcRect b="0" l="0" r="0" t="0"/>
          <a:stretch/>
        </p:blipFill>
        <p:spPr>
          <a:xfrm>
            <a:off x="1193400" y="3979080"/>
            <a:ext cx="333000" cy="333000"/>
          </a:xfrm>
          <a:prstGeom prst="rect">
            <a:avLst/>
          </a:prstGeom>
          <a:noFill/>
          <a:ln>
            <a:noFill/>
          </a:ln>
        </p:spPr>
      </p:pic>
      <p:pic>
        <p:nvPicPr>
          <p:cNvPr id="775" name="Google Shape;775;p32"/>
          <p:cNvPicPr preferRelativeResize="0"/>
          <p:nvPr/>
        </p:nvPicPr>
        <p:blipFill rotWithShape="1">
          <a:blip r:embed="rId5">
            <a:alphaModFix/>
          </a:blip>
          <a:srcRect b="0" l="0" r="0" t="0"/>
          <a:stretch/>
        </p:blipFill>
        <p:spPr>
          <a:xfrm>
            <a:off x="1576800" y="3979080"/>
            <a:ext cx="333000" cy="333000"/>
          </a:xfrm>
          <a:prstGeom prst="rect">
            <a:avLst/>
          </a:prstGeom>
          <a:noFill/>
          <a:ln>
            <a:noFill/>
          </a:ln>
        </p:spPr>
      </p:pic>
      <p:pic>
        <p:nvPicPr>
          <p:cNvPr id="776" name="Google Shape;776;p32"/>
          <p:cNvPicPr preferRelativeResize="0"/>
          <p:nvPr/>
        </p:nvPicPr>
        <p:blipFill rotWithShape="1">
          <a:blip r:embed="rId6">
            <a:alphaModFix/>
          </a:blip>
          <a:srcRect b="0" l="0" r="0" t="0"/>
          <a:stretch/>
        </p:blipFill>
        <p:spPr>
          <a:xfrm>
            <a:off x="1960200" y="3979080"/>
            <a:ext cx="333000" cy="333000"/>
          </a:xfrm>
          <a:prstGeom prst="rect">
            <a:avLst/>
          </a:prstGeom>
          <a:noFill/>
          <a:ln>
            <a:noFill/>
          </a:ln>
        </p:spPr>
      </p:pic>
      <p:pic>
        <p:nvPicPr>
          <p:cNvPr id="777" name="Google Shape;777;p32"/>
          <p:cNvPicPr preferRelativeResize="0"/>
          <p:nvPr/>
        </p:nvPicPr>
        <p:blipFill rotWithShape="1">
          <a:blip r:embed="rId7">
            <a:alphaModFix/>
          </a:blip>
          <a:srcRect b="0" l="0" r="0" t="0"/>
          <a:stretch/>
        </p:blipFill>
        <p:spPr>
          <a:xfrm>
            <a:off x="426600" y="3979080"/>
            <a:ext cx="333000" cy="333000"/>
          </a:xfrm>
          <a:prstGeom prst="rect">
            <a:avLst/>
          </a:prstGeom>
          <a:noFill/>
          <a:ln>
            <a:noFill/>
          </a:ln>
        </p:spPr>
      </p:pic>
      <p:sp>
        <p:nvSpPr>
          <p:cNvPr id="778" name="Google Shape;778;p32"/>
          <p:cNvSpPr/>
          <p:nvPr/>
        </p:nvSpPr>
        <p:spPr>
          <a:xfrm>
            <a:off x="426600" y="5768280"/>
            <a:ext cx="4012920" cy="44172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US" sz="800">
                <a:solidFill>
                  <a:srgbClr val="FFFFFF"/>
                </a:solidFill>
                <a:latin typeface="Verdana"/>
                <a:ea typeface="Verdana"/>
                <a:cs typeface="Verdana"/>
                <a:sym typeface="Verdana"/>
              </a:rPr>
              <a:t>This presentation contains information that may be privileged or confidential and is the property of the Capgemini Group.</a:t>
            </a:r>
            <a:endParaRPr sz="2400">
              <a:solidFill>
                <a:srgbClr val="000000"/>
              </a:solidFill>
              <a:latin typeface="Arial"/>
              <a:ea typeface="Arial"/>
              <a:cs typeface="Arial"/>
              <a:sym typeface="Arial"/>
            </a:endParaRPr>
          </a:p>
          <a:p>
            <a:pPr indent="0" lvl="0" marL="0" marR="0" rtl="0" algn="l">
              <a:spcBef>
                <a:spcPts val="0"/>
              </a:spcBef>
              <a:spcAft>
                <a:spcPts val="0"/>
              </a:spcAft>
              <a:buNone/>
            </a:pPr>
            <a:r>
              <a:rPr lang="en-US" sz="800">
                <a:solidFill>
                  <a:srgbClr val="FFFFFF"/>
                </a:solidFill>
                <a:latin typeface="Arial"/>
                <a:ea typeface="Arial"/>
                <a:cs typeface="Arial"/>
                <a:sym typeface="Arial"/>
              </a:rPr>
              <a:t>Copyright © 2018 Capgemini. All rights reserved.</a:t>
            </a:r>
            <a:endParaRPr sz="2400">
              <a:solidFill>
                <a:srgbClr val="000000"/>
              </a:solidFill>
              <a:latin typeface="Arial"/>
              <a:ea typeface="Arial"/>
              <a:cs typeface="Arial"/>
              <a:sym typeface="Arial"/>
            </a:endParaRPr>
          </a:p>
        </p:txBody>
      </p:sp>
      <p:sp>
        <p:nvSpPr>
          <p:cNvPr id="779" name="Google Shape;779;p32"/>
          <p:cNvSpPr/>
          <p:nvPr/>
        </p:nvSpPr>
        <p:spPr>
          <a:xfrm>
            <a:off x="7489800" y="3812040"/>
            <a:ext cx="2335680" cy="1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2"/>
          <p:cNvSpPr/>
          <p:nvPr/>
        </p:nvSpPr>
        <p:spPr>
          <a:xfrm>
            <a:off x="10730880" y="3812040"/>
            <a:ext cx="704520" cy="1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2"/>
          <p:cNvSpPr/>
          <p:nvPr/>
        </p:nvSpPr>
        <p:spPr>
          <a:xfrm>
            <a:off x="443880" y="4485600"/>
            <a:ext cx="91440" cy="131760"/>
          </a:xfrm>
          <a:custGeom>
            <a:rect b="b" l="l" r="r" t="t"/>
            <a:pathLst>
              <a:path extrusionOk="0" h="67" w="48">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2"/>
          <p:cNvSpPr/>
          <p:nvPr/>
        </p:nvSpPr>
        <p:spPr>
          <a:xfrm>
            <a:off x="541800" y="4516920"/>
            <a:ext cx="87480" cy="104400"/>
          </a:xfrm>
          <a:custGeom>
            <a:rect b="b" l="l" r="r" t="t"/>
            <a:pathLst>
              <a:path extrusionOk="0" h="53" w="46">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2"/>
          <p:cNvSpPr/>
          <p:nvPr/>
        </p:nvSpPr>
        <p:spPr>
          <a:xfrm>
            <a:off x="642960" y="4516920"/>
            <a:ext cx="92880" cy="104400"/>
          </a:xfrm>
          <a:custGeom>
            <a:rect b="b" l="l" r="r" t="t"/>
            <a:pathLst>
              <a:path extrusionOk="0" h="53" w="49">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2"/>
          <p:cNvSpPr/>
          <p:nvPr/>
        </p:nvSpPr>
        <p:spPr>
          <a:xfrm>
            <a:off x="755640" y="4516920"/>
            <a:ext cx="85680" cy="135720"/>
          </a:xfrm>
          <a:custGeom>
            <a:rect b="b" l="l" r="r" t="t"/>
            <a:pathLst>
              <a:path extrusionOk="0" h="69" w="45">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2"/>
          <p:cNvSpPr/>
          <p:nvPr/>
        </p:nvSpPr>
        <p:spPr>
          <a:xfrm>
            <a:off x="861120" y="4471920"/>
            <a:ext cx="36000" cy="147600"/>
          </a:xfrm>
          <a:custGeom>
            <a:rect b="b" l="l" r="r" t="t"/>
            <a:pathLst>
              <a:path extrusionOk="0" h="75" w="19">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2"/>
          <p:cNvSpPr/>
          <p:nvPr/>
        </p:nvSpPr>
        <p:spPr>
          <a:xfrm>
            <a:off x="906480" y="4516920"/>
            <a:ext cx="85680" cy="104400"/>
          </a:xfrm>
          <a:custGeom>
            <a:rect b="b" l="l" r="r" t="t"/>
            <a:pathLst>
              <a:path extrusionOk="0" h="53" w="45">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2"/>
          <p:cNvSpPr/>
          <p:nvPr/>
        </p:nvSpPr>
        <p:spPr>
          <a:xfrm>
            <a:off x="1051920" y="4516920"/>
            <a:ext cx="131760" cy="100440"/>
          </a:xfrm>
          <a:custGeom>
            <a:rect b="b" l="l" r="r" t="t"/>
            <a:pathLst>
              <a:path extrusionOk="0" h="51" w="69">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2"/>
          <p:cNvSpPr/>
          <p:nvPr/>
        </p:nvSpPr>
        <p:spPr>
          <a:xfrm>
            <a:off x="1199160" y="4516920"/>
            <a:ext cx="78120" cy="102240"/>
          </a:xfrm>
          <a:custGeom>
            <a:rect b="b" l="l" r="r" t="t"/>
            <a:pathLst>
              <a:path extrusionOk="0" h="52" w="41">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2"/>
          <p:cNvSpPr/>
          <p:nvPr/>
        </p:nvSpPr>
        <p:spPr>
          <a:xfrm>
            <a:off x="13006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2"/>
          <p:cNvSpPr/>
          <p:nvPr/>
        </p:nvSpPr>
        <p:spPr>
          <a:xfrm>
            <a:off x="1373400" y="4489560"/>
            <a:ext cx="58680" cy="131760"/>
          </a:xfrm>
          <a:custGeom>
            <a:rect b="b" l="l" r="r" t="t"/>
            <a:pathLst>
              <a:path extrusionOk="0" h="67" w="31">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2"/>
          <p:cNvSpPr/>
          <p:nvPr/>
        </p:nvSpPr>
        <p:spPr>
          <a:xfrm>
            <a:off x="1440360" y="4516920"/>
            <a:ext cx="85680" cy="104400"/>
          </a:xfrm>
          <a:custGeom>
            <a:rect b="b" l="l" r="r" t="t"/>
            <a:pathLst>
              <a:path extrusionOk="0" h="53" w="45">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2"/>
          <p:cNvSpPr/>
          <p:nvPr/>
        </p:nvSpPr>
        <p:spPr>
          <a:xfrm>
            <a:off x="1546920" y="4516920"/>
            <a:ext cx="57240" cy="100440"/>
          </a:xfrm>
          <a:custGeom>
            <a:rect b="b" l="l" r="r" t="t"/>
            <a:pathLst>
              <a:path extrusionOk="0" h="51" w="30">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2"/>
          <p:cNvSpPr/>
          <p:nvPr/>
        </p:nvSpPr>
        <p:spPr>
          <a:xfrm>
            <a:off x="1600560" y="4593960"/>
            <a:ext cx="30240" cy="54720"/>
          </a:xfrm>
          <a:custGeom>
            <a:rect b="b" l="l" r="r" t="t"/>
            <a:pathLst>
              <a:path extrusionOk="0" h="28" w="16">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2"/>
          <p:cNvSpPr/>
          <p:nvPr/>
        </p:nvSpPr>
        <p:spPr>
          <a:xfrm>
            <a:off x="1692360" y="4516920"/>
            <a:ext cx="58680" cy="100440"/>
          </a:xfrm>
          <a:custGeom>
            <a:rect b="b" l="l" r="r" t="t"/>
            <a:pathLst>
              <a:path extrusionOk="0" h="51" w="3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2"/>
          <p:cNvSpPr/>
          <p:nvPr/>
        </p:nvSpPr>
        <p:spPr>
          <a:xfrm>
            <a:off x="1757520" y="4516920"/>
            <a:ext cx="85680" cy="104400"/>
          </a:xfrm>
          <a:custGeom>
            <a:rect b="b" l="l" r="r" t="t"/>
            <a:pathLst>
              <a:path extrusionOk="0" h="53" w="45">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2"/>
          <p:cNvSpPr/>
          <p:nvPr/>
        </p:nvSpPr>
        <p:spPr>
          <a:xfrm>
            <a:off x="1856880" y="4516920"/>
            <a:ext cx="70560" cy="104400"/>
          </a:xfrm>
          <a:custGeom>
            <a:rect b="b" l="l" r="r" t="t"/>
            <a:pathLst>
              <a:path extrusionOk="0" h="53" w="37">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2"/>
          <p:cNvSpPr/>
          <p:nvPr/>
        </p:nvSpPr>
        <p:spPr>
          <a:xfrm>
            <a:off x="1943280" y="4519080"/>
            <a:ext cx="79560" cy="102240"/>
          </a:xfrm>
          <a:custGeom>
            <a:rect b="b" l="l" r="r" t="t"/>
            <a:pathLst>
              <a:path extrusionOk="0" h="52" w="4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2"/>
          <p:cNvSpPr/>
          <p:nvPr/>
        </p:nvSpPr>
        <p:spPr>
          <a:xfrm>
            <a:off x="2047680" y="4471920"/>
            <a:ext cx="36360" cy="147600"/>
          </a:xfrm>
          <a:custGeom>
            <a:rect b="b" l="l" r="r" t="t"/>
            <a:pathLst>
              <a:path extrusionOk="0" h="75" w="19">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2"/>
          <p:cNvSpPr/>
          <p:nvPr/>
        </p:nvSpPr>
        <p:spPr>
          <a:xfrm>
            <a:off x="20980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2"/>
          <p:cNvSpPr/>
          <p:nvPr/>
        </p:nvSpPr>
        <p:spPr>
          <a:xfrm>
            <a:off x="2164680" y="4516920"/>
            <a:ext cx="70560" cy="104400"/>
          </a:xfrm>
          <a:custGeom>
            <a:rect b="b" l="l" r="r" t="t"/>
            <a:pathLst>
              <a:path extrusionOk="0" h="53" w="37">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2"/>
          <p:cNvSpPr/>
          <p:nvPr/>
        </p:nvSpPr>
        <p:spPr>
          <a:xfrm>
            <a:off x="2285280" y="4516920"/>
            <a:ext cx="74160" cy="104400"/>
          </a:xfrm>
          <a:custGeom>
            <a:rect b="b" l="l" r="r" t="t"/>
            <a:pathLst>
              <a:path extrusionOk="0" h="53" w="39">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2"/>
          <p:cNvSpPr/>
          <p:nvPr/>
        </p:nvSpPr>
        <p:spPr>
          <a:xfrm>
            <a:off x="2367360" y="4516920"/>
            <a:ext cx="91080" cy="104400"/>
          </a:xfrm>
          <a:custGeom>
            <a:rect b="b" l="l" r="r" t="t"/>
            <a:pathLst>
              <a:path extrusionOk="0" h="53" w="48">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2"/>
          <p:cNvSpPr/>
          <p:nvPr/>
        </p:nvSpPr>
        <p:spPr>
          <a:xfrm>
            <a:off x="2476080" y="4519080"/>
            <a:ext cx="79920" cy="102240"/>
          </a:xfrm>
          <a:custGeom>
            <a:rect b="b" l="l" r="r" t="t"/>
            <a:pathLst>
              <a:path extrusionOk="0" h="52" w="4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2"/>
          <p:cNvSpPr/>
          <p:nvPr/>
        </p:nvSpPr>
        <p:spPr>
          <a:xfrm>
            <a:off x="2581560" y="4516920"/>
            <a:ext cx="79920" cy="100440"/>
          </a:xfrm>
          <a:custGeom>
            <a:rect b="b" l="l" r="r" t="t"/>
            <a:pathLst>
              <a:path extrusionOk="0" h="51" w="42">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2"/>
          <p:cNvSpPr/>
          <p:nvPr/>
        </p:nvSpPr>
        <p:spPr>
          <a:xfrm>
            <a:off x="2684880" y="4489560"/>
            <a:ext cx="58680" cy="131760"/>
          </a:xfrm>
          <a:custGeom>
            <a:rect b="b" l="l" r="r" t="t"/>
            <a:pathLst>
              <a:path extrusionOk="0" h="67" w="31">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2"/>
          <p:cNvSpPr/>
          <p:nvPr/>
        </p:nvSpPr>
        <p:spPr>
          <a:xfrm>
            <a:off x="2755080" y="4590000"/>
            <a:ext cx="28440" cy="31320"/>
          </a:xfrm>
          <a:custGeom>
            <a:rect b="b" l="l" r="r" t="t"/>
            <a:pathLst>
              <a:path extrusionOk="0" h="16" w="15">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7" name="Google Shape;807;p32"/>
          <p:cNvPicPr preferRelativeResize="0"/>
          <p:nvPr/>
        </p:nvPicPr>
        <p:blipFill rotWithShape="1">
          <a:blip r:embed="rId2">
            <a:alphaModFix/>
          </a:blip>
          <a:srcRect b="0" l="0" r="0" t="0"/>
          <a:stretch/>
        </p:blipFill>
        <p:spPr>
          <a:xfrm>
            <a:off x="360" y="0"/>
            <a:ext cx="360" cy="36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ADCenter">
  <p:cSld name="Closing ADCenter">
    <p:spTree>
      <p:nvGrpSpPr>
        <p:cNvPr id="808" name="Shape 808"/>
        <p:cNvGrpSpPr/>
        <p:nvPr/>
      </p:nvGrpSpPr>
      <p:grpSpPr>
        <a:xfrm>
          <a:off x="0" y="0"/>
          <a:ext cx="0" cy="0"/>
          <a:chOff x="0" y="0"/>
          <a:chExt cx="0" cy="0"/>
        </a:xfrm>
      </p:grpSpPr>
      <p:pic>
        <p:nvPicPr>
          <p:cNvPr id="809" name="Google Shape;809;p33"/>
          <p:cNvPicPr preferRelativeResize="0"/>
          <p:nvPr/>
        </p:nvPicPr>
        <p:blipFill rotWithShape="1">
          <a:blip r:embed="rId2">
            <a:alphaModFix/>
          </a:blip>
          <a:srcRect b="0" l="0" r="0" t="0"/>
          <a:stretch/>
        </p:blipFill>
        <p:spPr>
          <a:xfrm>
            <a:off x="-1896888" y="356742"/>
            <a:ext cx="4120725" cy="6168602"/>
          </a:xfrm>
          <a:prstGeom prst="rect">
            <a:avLst/>
          </a:prstGeom>
          <a:noFill/>
          <a:ln>
            <a:noFill/>
          </a:ln>
        </p:spPr>
      </p:pic>
      <p:pic>
        <p:nvPicPr>
          <p:cNvPr id="810" name="Google Shape;810;p33"/>
          <p:cNvPicPr preferRelativeResize="0"/>
          <p:nvPr/>
        </p:nvPicPr>
        <p:blipFill rotWithShape="1">
          <a:blip r:embed="rId3">
            <a:alphaModFix/>
          </a:blip>
          <a:srcRect b="0" l="0" r="0" t="0"/>
          <a:stretch/>
        </p:blipFill>
        <p:spPr>
          <a:xfrm>
            <a:off x="4727848" y="2996952"/>
            <a:ext cx="3401141" cy="13791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over1">
  <p:cSld name="2_Cover1">
    <p:bg>
      <p:bgPr>
        <a:solidFill>
          <a:srgbClr val="61C5E5"/>
        </a:solidFill>
      </p:bgPr>
    </p:bg>
    <p:spTree>
      <p:nvGrpSpPr>
        <p:cNvPr id="42" name="Shape 42"/>
        <p:cNvGrpSpPr/>
        <p:nvPr/>
      </p:nvGrpSpPr>
      <p:grpSpPr>
        <a:xfrm>
          <a:off x="0" y="0"/>
          <a:ext cx="0" cy="0"/>
          <a:chOff x="0" y="0"/>
          <a:chExt cx="0" cy="0"/>
        </a:xfrm>
      </p:grpSpPr>
      <p:grpSp>
        <p:nvGrpSpPr>
          <p:cNvPr id="43" name="Google Shape;43;p4"/>
          <p:cNvGrpSpPr/>
          <p:nvPr/>
        </p:nvGrpSpPr>
        <p:grpSpPr>
          <a:xfrm>
            <a:off x="4583832" y="2764161"/>
            <a:ext cx="5764212" cy="1224000"/>
            <a:chOff x="4583832" y="2764161"/>
            <a:chExt cx="5764212" cy="1224000"/>
          </a:xfrm>
        </p:grpSpPr>
        <p:pic>
          <p:nvPicPr>
            <p:cNvPr id="44" name="Google Shape;44;p4"/>
            <p:cNvPicPr preferRelativeResize="0"/>
            <p:nvPr/>
          </p:nvPicPr>
          <p:blipFill rotWithShape="1">
            <a:blip r:embed="rId2">
              <a:alphaModFix/>
            </a:blip>
            <a:srcRect b="0" l="0" r="0" t="0"/>
            <a:stretch/>
          </p:blipFill>
          <p:spPr>
            <a:xfrm>
              <a:off x="4583832" y="2764161"/>
              <a:ext cx="4501262" cy="1224000"/>
            </a:xfrm>
            <a:prstGeom prst="rect">
              <a:avLst/>
            </a:prstGeom>
            <a:noFill/>
            <a:ln>
              <a:noFill/>
            </a:ln>
          </p:spPr>
        </p:pic>
        <p:pic>
          <p:nvPicPr>
            <p:cNvPr id="45" name="Google Shape;45;p4"/>
            <p:cNvPicPr preferRelativeResize="0"/>
            <p:nvPr/>
          </p:nvPicPr>
          <p:blipFill rotWithShape="1">
            <a:blip r:embed="rId3">
              <a:alphaModFix/>
            </a:blip>
            <a:srcRect b="0" l="0" r="0" t="0"/>
            <a:stretch/>
          </p:blipFill>
          <p:spPr>
            <a:xfrm>
              <a:off x="9192344" y="2855662"/>
              <a:ext cx="1155700" cy="1104900"/>
            </a:xfrm>
            <a:prstGeom prst="rect">
              <a:avLst/>
            </a:prstGeom>
            <a:noFill/>
            <a:ln>
              <a:noFill/>
            </a:ln>
          </p:spPr>
        </p:pic>
      </p:grpSp>
      <p:sp>
        <p:nvSpPr>
          <p:cNvPr id="46" name="Google Shape;46;p4"/>
          <p:cNvSpPr/>
          <p:nvPr/>
        </p:nvSpPr>
        <p:spPr>
          <a:xfrm>
            <a:off x="5087888" y="3861048"/>
            <a:ext cx="400746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3600">
                <a:solidFill>
                  <a:srgbClr val="FFFFFF"/>
                </a:solidFill>
                <a:latin typeface="Maven Pro Regular"/>
                <a:ea typeface="Maven Pro Regular"/>
                <a:cs typeface="Maven Pro Regular"/>
                <a:sym typeface="Maven Pro Regular"/>
              </a:rPr>
              <a:t>Services</a:t>
            </a:r>
            <a:endParaRPr sz="3600">
              <a:solidFill>
                <a:srgbClr val="000000"/>
              </a:solidFill>
              <a:latin typeface="Maven Pro Regular"/>
              <a:ea typeface="Maven Pro Regular"/>
              <a:cs typeface="Maven Pro Regular"/>
              <a:sym typeface="Maven Pro Regular"/>
            </a:endParaRPr>
          </a:p>
        </p:txBody>
      </p:sp>
    </p:spTree>
  </p:cSld>
  <p:clrMapOvr>
    <a:masterClrMapping/>
  </p:clrMapOvr>
  <p:extLst>
    <p:ext uri="{DCECCB84-F9BA-43D5-87BE-67443E8EF086}">
      <p15:sldGuideLst>
        <p15:guide id="1" pos="721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1">
  <p:cSld name="Section Opener1">
    <p:bg>
      <p:bgPr>
        <a:solidFill>
          <a:schemeClr val="lt1"/>
        </a:solidFill>
      </p:bgPr>
    </p:bg>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896888" y="356742"/>
            <a:ext cx="4120725" cy="6168602"/>
          </a:xfrm>
          <a:prstGeom prst="rect">
            <a:avLst/>
          </a:prstGeom>
          <a:noFill/>
          <a:ln>
            <a:noFill/>
          </a:ln>
        </p:spPr>
      </p:pic>
      <p:sp>
        <p:nvSpPr>
          <p:cNvPr id="53" name="Google Shape;53;p6"/>
          <p:cNvSpPr/>
          <p:nvPr/>
        </p:nvSpPr>
        <p:spPr>
          <a:xfrm>
            <a:off x="-24680" y="-27385"/>
            <a:ext cx="6041552" cy="6912769"/>
          </a:xfrm>
          <a:prstGeom prst="rect">
            <a:avLst/>
          </a:prstGeom>
          <a:blipFill rotWithShape="1">
            <a:blip r:embed="rId3">
              <a:alphaModFix amt="22000"/>
            </a:blip>
            <a:stretch>
              <a:fillRect b="-47873" l="-68480" r="0" t="-7912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54" name="Google Shape;54;p6"/>
          <p:cNvSpPr txBox="1"/>
          <p:nvPr>
            <p:ph idx="1" type="body"/>
          </p:nvPr>
        </p:nvSpPr>
        <p:spPr>
          <a:xfrm>
            <a:off x="6159917" y="2719642"/>
            <a:ext cx="4751909" cy="1418714"/>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83333"/>
              </a:lnSpc>
              <a:spcBef>
                <a:spcPts val="0"/>
              </a:spcBef>
              <a:spcAft>
                <a:spcPts val="0"/>
              </a:spcAft>
              <a:buClr>
                <a:srgbClr val="595959"/>
              </a:buClr>
              <a:buSzPts val="3600"/>
              <a:buFont typeface="Arial"/>
              <a:buNone/>
              <a:defRPr b="0" i="0" sz="3600" u="none" cap="none" strike="noStrike">
                <a:solidFill>
                  <a:srgbClr val="595959"/>
                </a:solidFill>
                <a:latin typeface="Calibri"/>
                <a:ea typeface="Calibri"/>
                <a:cs typeface="Calibri"/>
                <a:sym typeface="Calibri"/>
              </a:defRPr>
            </a:lvl1pPr>
            <a:lvl2pPr indent="-228600" lvl="1" marL="914400" marR="0" rtl="0" algn="l">
              <a:lnSpc>
                <a:spcPct val="30000"/>
              </a:lnSpc>
              <a:spcBef>
                <a:spcPts val="600"/>
              </a:spcBef>
              <a:spcAft>
                <a:spcPts val="0"/>
              </a:spcAft>
              <a:buClr>
                <a:schemeClr val="accent1"/>
              </a:buClr>
              <a:buSzPts val="6000"/>
              <a:buFont typeface="Noto Sans Symbols"/>
              <a:buNone/>
              <a:defRPr b="0" i="0" sz="6000" u="none" cap="none" strike="noStrike">
                <a:solidFill>
                  <a:schemeClr val="lt1"/>
                </a:solidFill>
                <a:latin typeface="Verdana"/>
                <a:ea typeface="Verdana"/>
                <a:cs typeface="Verdana"/>
                <a:sym typeface="Verdana"/>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04800" lvl="3" marL="1828800"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indent="-298450" lvl="4" marL="2286000" marR="0" rtl="0" algn="l">
              <a:lnSpc>
                <a:spcPct val="90000"/>
              </a:lnSpc>
              <a:spcBef>
                <a:spcPts val="600"/>
              </a:spcBef>
              <a:spcAft>
                <a:spcPts val="0"/>
              </a:spcAft>
              <a:buClr>
                <a:schemeClr val="dk1"/>
              </a:buClr>
              <a:buSzPts val="1100"/>
              <a:buFont typeface="Arial"/>
              <a:buChar char="•"/>
              <a:defRPr b="0" i="0" sz="11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2">
  <p:cSld name="Section Opener2">
    <p:bg>
      <p:bgPr>
        <a:solidFill>
          <a:schemeClr val="lt1"/>
        </a:solidFill>
      </p:bgPr>
    </p:bg>
    <p:spTree>
      <p:nvGrpSpPr>
        <p:cNvPr id="55" name="Shape 55"/>
        <p:cNvGrpSpPr/>
        <p:nvPr/>
      </p:nvGrpSpPr>
      <p:grpSpPr>
        <a:xfrm>
          <a:off x="0" y="0"/>
          <a:ext cx="0" cy="0"/>
          <a:chOff x="0" y="0"/>
          <a:chExt cx="0" cy="0"/>
        </a:xfrm>
      </p:grpSpPr>
      <p:sp>
        <p:nvSpPr>
          <p:cNvPr id="56" name="Google Shape;56;p7"/>
          <p:cNvSpPr/>
          <p:nvPr/>
        </p:nvSpPr>
        <p:spPr>
          <a:xfrm>
            <a:off x="983432" y="-1"/>
            <a:ext cx="288032" cy="6288849"/>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57" name="Google Shape;57;p7"/>
          <p:cNvSpPr txBox="1"/>
          <p:nvPr/>
        </p:nvSpPr>
        <p:spPr>
          <a:xfrm>
            <a:off x="1320461" y="520475"/>
            <a:ext cx="4725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1</a:t>
            </a:r>
            <a:endParaRPr/>
          </a:p>
        </p:txBody>
      </p:sp>
      <p:sp>
        <p:nvSpPr>
          <p:cNvPr id="58" name="Google Shape;58;p7"/>
          <p:cNvSpPr txBox="1"/>
          <p:nvPr/>
        </p:nvSpPr>
        <p:spPr>
          <a:xfrm>
            <a:off x="1344661" y="1771095"/>
            <a:ext cx="4482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2</a:t>
            </a:r>
            <a:endParaRPr/>
          </a:p>
        </p:txBody>
      </p:sp>
      <p:sp>
        <p:nvSpPr>
          <p:cNvPr id="59" name="Google Shape;59;p7"/>
          <p:cNvSpPr txBox="1"/>
          <p:nvPr/>
        </p:nvSpPr>
        <p:spPr>
          <a:xfrm>
            <a:off x="1343463" y="3021715"/>
            <a:ext cx="4506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3</a:t>
            </a:r>
            <a:endParaRPr/>
          </a:p>
        </p:txBody>
      </p:sp>
      <p:sp>
        <p:nvSpPr>
          <p:cNvPr id="60" name="Google Shape;60;p7"/>
          <p:cNvSpPr txBox="1"/>
          <p:nvPr/>
        </p:nvSpPr>
        <p:spPr>
          <a:xfrm>
            <a:off x="1320461" y="4272334"/>
            <a:ext cx="4968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4</a:t>
            </a:r>
            <a:endParaRPr/>
          </a:p>
        </p:txBody>
      </p:sp>
      <p:sp>
        <p:nvSpPr>
          <p:cNvPr id="61" name="Google Shape;61;p7"/>
          <p:cNvSpPr/>
          <p:nvPr/>
        </p:nvSpPr>
        <p:spPr>
          <a:xfrm>
            <a:off x="6907081" y="-27385"/>
            <a:ext cx="5309599" cy="6912769"/>
          </a:xfrm>
          <a:prstGeom prst="rect">
            <a:avLst/>
          </a:prstGeom>
          <a:blipFill rotWithShape="1">
            <a:blip r:embed="rId2">
              <a:alphaModFix amt="22000"/>
            </a:blip>
            <a:stretch>
              <a:fillRect b="-86906" l="0" r="-91703" t="-40087"/>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62" name="Google Shape;62;p7"/>
          <p:cNvSpPr txBox="1"/>
          <p:nvPr>
            <p:ph idx="1" type="body"/>
          </p:nvPr>
        </p:nvSpPr>
        <p:spPr>
          <a:xfrm>
            <a:off x="1890525" y="62210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3" name="Google Shape;63;p7"/>
          <p:cNvSpPr txBox="1"/>
          <p:nvPr>
            <p:ph idx="2" type="body"/>
          </p:nvPr>
        </p:nvSpPr>
        <p:spPr>
          <a:xfrm>
            <a:off x="1890525" y="187272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4" name="Google Shape;64;p7"/>
          <p:cNvSpPr txBox="1"/>
          <p:nvPr>
            <p:ph idx="3" type="body"/>
          </p:nvPr>
        </p:nvSpPr>
        <p:spPr>
          <a:xfrm>
            <a:off x="1890525" y="3123340"/>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5" name="Google Shape;65;p7"/>
          <p:cNvSpPr txBox="1"/>
          <p:nvPr>
            <p:ph idx="4" type="body"/>
          </p:nvPr>
        </p:nvSpPr>
        <p:spPr>
          <a:xfrm>
            <a:off x="1890525" y="4373959"/>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6" name="Google Shape;66;p7"/>
          <p:cNvSpPr txBox="1"/>
          <p:nvPr/>
        </p:nvSpPr>
        <p:spPr>
          <a:xfrm>
            <a:off x="1344661" y="5381909"/>
            <a:ext cx="4968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60C5E5"/>
                </a:solidFill>
                <a:latin typeface="Maven Pro"/>
                <a:ea typeface="Maven Pro"/>
                <a:cs typeface="Maven Pro"/>
                <a:sym typeface="Maven Pro"/>
              </a:rPr>
              <a:t>5</a:t>
            </a:r>
            <a:endParaRPr/>
          </a:p>
        </p:txBody>
      </p:sp>
      <p:sp>
        <p:nvSpPr>
          <p:cNvPr id="67" name="Google Shape;67;p7"/>
          <p:cNvSpPr txBox="1"/>
          <p:nvPr>
            <p:ph idx="5" type="body"/>
          </p:nvPr>
        </p:nvSpPr>
        <p:spPr>
          <a:xfrm>
            <a:off x="1914725" y="5483534"/>
            <a:ext cx="3312300" cy="720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accent1"/>
              </a:buClr>
              <a:buSzPts val="1400"/>
              <a:buFont typeface="Noto Sans Symbols"/>
              <a:buChar char="▪"/>
              <a:defRPr b="0" i="0" sz="14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8" name="Shape 68"/>
        <p:cNvGrpSpPr/>
        <p:nvPr/>
      </p:nvGrpSpPr>
      <p:grpSpPr>
        <a:xfrm>
          <a:off x="0" y="0"/>
          <a:ext cx="0" cy="0"/>
          <a:chOff x="0" y="0"/>
          <a:chExt cx="0" cy="0"/>
        </a:xfrm>
      </p:grpSpPr>
      <p:sp>
        <p:nvSpPr>
          <p:cNvPr id="69" name="Google Shape;69;p8"/>
          <p:cNvSpPr txBox="1"/>
          <p:nvPr>
            <p:ph type="ctrTitle"/>
          </p:nvPr>
        </p:nvSpPr>
        <p:spPr>
          <a:xfrm>
            <a:off x="342900" y="1065213"/>
            <a:ext cx="3886200" cy="735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22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0" name="Google Shape;70;p8"/>
          <p:cNvSpPr txBox="1"/>
          <p:nvPr>
            <p:ph idx="1" type="subTitle"/>
          </p:nvPr>
        </p:nvSpPr>
        <p:spPr>
          <a:xfrm>
            <a:off x="685800" y="1943100"/>
            <a:ext cx="3200400" cy="876300"/>
          </a:xfrm>
          <a:prstGeom prst="rect">
            <a:avLst/>
          </a:prstGeom>
          <a:noFill/>
          <a:ln>
            <a:noFill/>
          </a:ln>
        </p:spPr>
        <p:txBody>
          <a:bodyPr anchorCtr="0" anchor="t" bIns="91425" lIns="91425" spcFirstLastPara="1" rIns="91425" wrap="square" tIns="91425">
            <a:noAutofit/>
          </a:bodyPr>
          <a:lstStyle>
            <a:lvl1pPr indent="0" lvl="0" marL="0" marR="0" rtl="0" algn="ctr">
              <a:spcBef>
                <a:spcPts val="32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1pPr>
            <a:lvl2pPr indent="0" lvl="1" marL="228600" marR="0" rtl="0" algn="ctr">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2pPr>
            <a:lvl3pPr indent="0" lvl="2" marL="457200" marR="0" rtl="0" algn="ctr">
              <a:spcBef>
                <a:spcPts val="24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3pPr>
            <a:lvl4pPr indent="0" lvl="3" marL="6858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4pPr>
            <a:lvl5pPr indent="0" lvl="4" marL="9144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5pPr>
            <a:lvl6pPr indent="0" lvl="5" marL="11430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6pPr>
            <a:lvl7pPr indent="0" lvl="6" marL="13716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7pPr>
            <a:lvl8pPr indent="0" lvl="7" marL="16002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8pPr>
            <a:lvl9pPr indent="0" lvl="8" marL="1828800" marR="0" rtl="0" algn="ctr">
              <a:spcBef>
                <a:spcPts val="200"/>
              </a:spcBef>
              <a:spcAft>
                <a:spcPts val="0"/>
              </a:spcAft>
              <a:buClr>
                <a:srgbClr val="888888"/>
              </a:buClr>
              <a:buSzPts val="1400"/>
              <a:buFont typeface="Arial"/>
              <a:buNone/>
              <a:defRPr b="0" i="0" sz="1000" u="none" cap="none" strike="noStrike">
                <a:solidFill>
                  <a:srgbClr val="888888"/>
                </a:solidFill>
                <a:latin typeface="Calibri"/>
                <a:ea typeface="Calibri"/>
                <a:cs typeface="Calibri"/>
                <a:sym typeface="Calibri"/>
              </a:defRPr>
            </a:lvl9pPr>
          </a:lstStyle>
          <a:p/>
        </p:txBody>
      </p:sp>
      <p:sp>
        <p:nvSpPr>
          <p:cNvPr id="71" name="Google Shape;71;p8"/>
          <p:cNvSpPr txBox="1"/>
          <p:nvPr>
            <p:ph idx="10" type="dt"/>
          </p:nvPr>
        </p:nvSpPr>
        <p:spPr>
          <a:xfrm>
            <a:off x="228600" y="3178175"/>
            <a:ext cx="1066800" cy="182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6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8"/>
          <p:cNvSpPr txBox="1"/>
          <p:nvPr>
            <p:ph idx="11" type="ftr"/>
          </p:nvPr>
        </p:nvSpPr>
        <p:spPr>
          <a:xfrm>
            <a:off x="1562100" y="3178175"/>
            <a:ext cx="1447800" cy="182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8"/>
          <p:cNvSpPr txBox="1"/>
          <p:nvPr>
            <p:ph idx="12" type="sldNum"/>
          </p:nvPr>
        </p:nvSpPr>
        <p:spPr>
          <a:xfrm>
            <a:off x="3276600" y="3178175"/>
            <a:ext cx="1066800" cy="182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Custom Layout">
  <p:cSld name="8_Custom Layout">
    <p:spTree>
      <p:nvGrpSpPr>
        <p:cNvPr id="74" name="Shape 74"/>
        <p:cNvGrpSpPr/>
        <p:nvPr/>
      </p:nvGrpSpPr>
      <p:grpSpPr>
        <a:xfrm>
          <a:off x="0" y="0"/>
          <a:ext cx="0" cy="0"/>
          <a:chOff x="0" y="0"/>
          <a:chExt cx="0" cy="0"/>
        </a:xfrm>
      </p:grpSpPr>
      <p:sp>
        <p:nvSpPr>
          <p:cNvPr id="75" name="Google Shape;75;p9"/>
          <p:cNvSpPr txBox="1"/>
          <p:nvPr>
            <p:ph idx="1" type="body"/>
          </p:nvPr>
        </p:nvSpPr>
        <p:spPr>
          <a:xfrm>
            <a:off x="858606" y="2204864"/>
            <a:ext cx="10662600" cy="5340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 name="Google Shape;76;p9"/>
          <p:cNvSpPr txBox="1"/>
          <p:nvPr>
            <p:ph idx="2" type="body"/>
          </p:nvPr>
        </p:nvSpPr>
        <p:spPr>
          <a:xfrm>
            <a:off x="863467" y="3337447"/>
            <a:ext cx="10662600" cy="2880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9"/>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8" name="Google Shape;78;p9"/>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pic>
        <p:nvPicPr>
          <p:cNvPr id="79" name="Google Shape;79;p9"/>
          <p:cNvPicPr preferRelativeResize="0"/>
          <p:nvPr/>
        </p:nvPicPr>
        <p:blipFill rotWithShape="1">
          <a:blip r:embed="rId2">
            <a:alphaModFix/>
          </a:blip>
          <a:srcRect b="0" l="35486" r="10318" t="5365"/>
          <a:stretch/>
        </p:blipFill>
        <p:spPr>
          <a:xfrm>
            <a:off x="11452700" y="6512203"/>
            <a:ext cx="369859" cy="342594"/>
          </a:xfrm>
          <a:prstGeom prst="rect">
            <a:avLst/>
          </a:prstGeom>
          <a:noFill/>
          <a:ln>
            <a:noFill/>
          </a:ln>
        </p:spPr>
      </p:pic>
      <p:pic>
        <p:nvPicPr>
          <p:cNvPr id="80" name="Google Shape;80;p9"/>
          <p:cNvPicPr preferRelativeResize="0"/>
          <p:nvPr/>
        </p:nvPicPr>
        <p:blipFill>
          <a:blip r:embed="rId3">
            <a:alphaModFix/>
          </a:blip>
          <a:stretch>
            <a:fillRect/>
          </a:stretch>
        </p:blipFill>
        <p:spPr>
          <a:xfrm>
            <a:off x="11822550" y="6509150"/>
            <a:ext cx="369848" cy="3486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85" name="Shape 85"/>
        <p:cNvGrpSpPr/>
        <p:nvPr/>
      </p:nvGrpSpPr>
      <p:grpSpPr>
        <a:xfrm>
          <a:off x="0" y="0"/>
          <a:ext cx="0" cy="0"/>
          <a:chOff x="0" y="0"/>
          <a:chExt cx="0" cy="0"/>
        </a:xfrm>
      </p:grpSpPr>
      <p:sp>
        <p:nvSpPr>
          <p:cNvPr id="86" name="Google Shape;86;p11"/>
          <p:cNvSpPr txBox="1"/>
          <p:nvPr>
            <p:ph idx="1" type="body"/>
          </p:nvPr>
        </p:nvSpPr>
        <p:spPr>
          <a:xfrm>
            <a:off x="858607" y="2204864"/>
            <a:ext cx="7253617"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11"/>
          <p:cNvSpPr txBox="1"/>
          <p:nvPr>
            <p:ph idx="2" type="body"/>
          </p:nvPr>
        </p:nvSpPr>
        <p:spPr>
          <a:xfrm>
            <a:off x="858607" y="3337445"/>
            <a:ext cx="7320765" cy="379587"/>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88" name="Google Shape;88;p11"/>
          <p:cNvPicPr preferRelativeResize="0"/>
          <p:nvPr/>
        </p:nvPicPr>
        <p:blipFill rotWithShape="1">
          <a:blip r:embed="rId2">
            <a:alphaModFix/>
          </a:blip>
          <a:srcRect b="0" l="0" r="0" t="0"/>
          <a:stretch/>
        </p:blipFill>
        <p:spPr>
          <a:xfrm>
            <a:off x="6816080" y="1916832"/>
            <a:ext cx="6984776" cy="6444368"/>
          </a:xfrm>
          <a:prstGeom prst="rect">
            <a:avLst/>
          </a:prstGeom>
          <a:noFill/>
          <a:ln>
            <a:noFill/>
          </a:ln>
        </p:spPr>
      </p:pic>
      <p:sp>
        <p:nvSpPr>
          <p:cNvPr id="89" name="Google Shape;89;p11"/>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 name="Google Shape;90;p11"/>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Custom Layout">
  <p:cSld name="7_Custom Layout">
    <p:spTree>
      <p:nvGrpSpPr>
        <p:cNvPr id="91" name="Shape 91"/>
        <p:cNvGrpSpPr/>
        <p:nvPr/>
      </p:nvGrpSpPr>
      <p:grpSpPr>
        <a:xfrm>
          <a:off x="0" y="0"/>
          <a:ext cx="0" cy="0"/>
          <a:chOff x="0" y="0"/>
          <a:chExt cx="0" cy="0"/>
        </a:xfrm>
      </p:grpSpPr>
      <p:sp>
        <p:nvSpPr>
          <p:cNvPr id="92" name="Google Shape;92;p12"/>
          <p:cNvSpPr txBox="1"/>
          <p:nvPr>
            <p:ph idx="1" type="body"/>
          </p:nvPr>
        </p:nvSpPr>
        <p:spPr>
          <a:xfrm>
            <a:off x="5807968" y="2204864"/>
            <a:ext cx="5713237" cy="534014"/>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400"/>
              <a:buFont typeface="Arial"/>
              <a:buNone/>
              <a:defRPr b="0" i="0" sz="2400" u="none" cap="none" strike="noStrike">
                <a:solidFill>
                  <a:srgbClr val="7F7F7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p12"/>
          <p:cNvSpPr txBox="1"/>
          <p:nvPr>
            <p:ph idx="2" type="body"/>
          </p:nvPr>
        </p:nvSpPr>
        <p:spPr>
          <a:xfrm>
            <a:off x="5807968" y="3337447"/>
            <a:ext cx="5718098" cy="235569"/>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3F3F3F"/>
              </a:buClr>
              <a:buSzPts val="1600"/>
              <a:buFont typeface="Arial"/>
              <a:buNone/>
              <a:defRPr b="0" i="0" sz="1600" u="none" cap="none" strike="noStrike">
                <a:solidFill>
                  <a:srgbClr val="3F3F3F"/>
                </a:solidFill>
                <a:latin typeface="Calibri"/>
                <a:ea typeface="Calibri"/>
                <a:cs typeface="Calibri"/>
                <a:sym typeface="Calibri"/>
              </a:defRPr>
            </a:lvl1pPr>
            <a:lvl2pPr indent="-317500" lvl="1" marL="914400" marR="0" rtl="0" algn="l">
              <a:lnSpc>
                <a:spcPct val="100000"/>
              </a:lnSpc>
              <a:spcBef>
                <a:spcPts val="600"/>
              </a:spcBef>
              <a:spcAft>
                <a:spcPts val="0"/>
              </a:spcAft>
              <a:buClr>
                <a:schemeClr val="accent1"/>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94" name="Google Shape;94;p12"/>
          <p:cNvPicPr preferRelativeResize="0"/>
          <p:nvPr/>
        </p:nvPicPr>
        <p:blipFill rotWithShape="1">
          <a:blip r:embed="rId2">
            <a:alphaModFix/>
          </a:blip>
          <a:srcRect b="0" l="0" r="0" t="0"/>
          <a:stretch/>
        </p:blipFill>
        <p:spPr>
          <a:xfrm>
            <a:off x="911424" y="1772816"/>
            <a:ext cx="4248472" cy="4248472"/>
          </a:xfrm>
          <a:prstGeom prst="rect">
            <a:avLst/>
          </a:prstGeom>
          <a:solidFill>
            <a:schemeClr val="lt1"/>
          </a:solidFill>
          <a:ln>
            <a:noFill/>
          </a:ln>
        </p:spPr>
      </p:pic>
      <p:sp>
        <p:nvSpPr>
          <p:cNvPr id="95" name="Google Shape;95;p12"/>
          <p:cNvSpPr/>
          <p:nvPr/>
        </p:nvSpPr>
        <p:spPr>
          <a:xfrm flipH="1">
            <a:off x="695399" y="-675264"/>
            <a:ext cx="72000" cy="1728000"/>
          </a:xfrm>
          <a:prstGeom prst="rect">
            <a:avLst/>
          </a:prstGeom>
          <a:solidFill>
            <a:srgbClr val="ABD2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 name="Google Shape;96;p12"/>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60C5E5"/>
              </a:buClr>
              <a:buSzPts val="3000"/>
              <a:buFont typeface="Maven Pro"/>
              <a:buNone/>
              <a:defRPr b="1" i="0" sz="3000" u="none" cap="none" strike="noStrike">
                <a:solidFill>
                  <a:srgbClr val="60C5E5"/>
                </a:solidFill>
                <a:latin typeface="Maven Pro"/>
                <a:ea typeface="Maven Pro"/>
                <a:cs typeface="Maven Pro"/>
                <a:sym typeface="Maven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7.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21" Type="http://schemas.openxmlformats.org/officeDocument/2006/relationships/theme" Target="../theme/theme2.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7" Type="http://schemas.openxmlformats.org/officeDocument/2006/relationships/slideLayout" Target="../slideLayouts/slideLayout24.xml"/><Relationship Id="rId16" Type="http://schemas.openxmlformats.org/officeDocument/2006/relationships/slideLayout" Target="../slideLayouts/slideLayout23.xml"/><Relationship Id="rId5" Type="http://schemas.openxmlformats.org/officeDocument/2006/relationships/slideLayout" Target="../slideLayouts/slideLayout12.xml"/><Relationship Id="rId19" Type="http://schemas.openxmlformats.org/officeDocument/2006/relationships/slideLayout" Target="../slideLayouts/slideLayout26.xml"/><Relationship Id="rId6" Type="http://schemas.openxmlformats.org/officeDocument/2006/relationships/slideLayout" Target="../slideLayouts/slideLayout13.xml"/><Relationship Id="rId18" Type="http://schemas.openxmlformats.org/officeDocument/2006/relationships/slideLayout" Target="../slideLayouts/slideLayout25.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1C5E5"/>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896888" y="356742"/>
            <a:ext cx="4120725" cy="6168602"/>
          </a:xfrm>
          <a:prstGeom prst="rect">
            <a:avLst/>
          </a:prstGeom>
          <a:noFill/>
          <a:ln>
            <a:noFill/>
          </a:ln>
        </p:spPr>
      </p:pic>
      <p:sp>
        <p:nvSpPr>
          <p:cNvPr id="11" name="Google Shape;11;p1"/>
          <p:cNvSpPr/>
          <p:nvPr/>
        </p:nvSpPr>
        <p:spPr>
          <a:xfrm>
            <a:off x="12496801" y="1590548"/>
            <a:ext cx="595070" cy="621323"/>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Capgemini Blue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112</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173</a:t>
            </a:r>
            <a:endParaRPr/>
          </a:p>
        </p:txBody>
      </p:sp>
      <p:sp>
        <p:nvSpPr>
          <p:cNvPr id="12" name="Google Shape;12;p1"/>
          <p:cNvSpPr/>
          <p:nvPr/>
        </p:nvSpPr>
        <p:spPr>
          <a:xfrm>
            <a:off x="13091871" y="1590548"/>
            <a:ext cx="595070" cy="621323"/>
          </a:xfrm>
          <a:prstGeom prst="rect">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171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219</a:t>
            </a:r>
            <a:endParaRPr/>
          </a:p>
        </p:txBody>
      </p:sp>
      <p:sp>
        <p:nvSpPr>
          <p:cNvPr id="13" name="Google Shape;13;p1"/>
          <p:cNvSpPr/>
          <p:nvPr/>
        </p:nvSpPr>
        <p:spPr>
          <a:xfrm>
            <a:off x="13686941" y="1590548"/>
            <a:ext cx="595070" cy="621323"/>
          </a:xfrm>
          <a:prstGeom prst="rect">
            <a:avLst/>
          </a:prstGeom>
          <a:solidFill>
            <a:schemeClr val="accent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Deep</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43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61</a:t>
            </a:r>
            <a:endParaRPr/>
          </a:p>
        </p:txBody>
      </p:sp>
      <p:sp>
        <p:nvSpPr>
          <p:cNvPr id="14" name="Google Shape;14;p1"/>
          <p:cNvSpPr/>
          <p:nvPr/>
        </p:nvSpPr>
        <p:spPr>
          <a:xfrm>
            <a:off x="14282011" y="1590548"/>
            <a:ext cx="595070" cy="621323"/>
          </a:xfrm>
          <a:prstGeom prst="rect">
            <a:avLst/>
          </a:prstGeom>
          <a:solidFill>
            <a:schemeClr val="accent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Tech</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Red</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48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76</a:t>
            </a:r>
            <a:endParaRPr/>
          </a:p>
        </p:txBody>
      </p:sp>
      <p:sp>
        <p:nvSpPr>
          <p:cNvPr id="15" name="Google Shape;15;p1"/>
          <p:cNvSpPr/>
          <p:nvPr/>
        </p:nvSpPr>
        <p:spPr>
          <a:xfrm>
            <a:off x="14877081" y="1590548"/>
            <a:ext cx="595070" cy="621323"/>
          </a:xfrm>
          <a:prstGeom prst="rect">
            <a:avLst/>
          </a:prstGeom>
          <a:solidFill>
            <a:schemeClr val="accent5"/>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Zest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149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230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22</a:t>
            </a:r>
            <a:endParaRPr/>
          </a:p>
        </p:txBody>
      </p:sp>
      <p:sp>
        <p:nvSpPr>
          <p:cNvPr id="16" name="Google Shape;16;p1"/>
          <p:cNvSpPr/>
          <p:nvPr/>
        </p:nvSpPr>
        <p:spPr>
          <a:xfrm>
            <a:off x="12496801" y="2468607"/>
            <a:ext cx="595070" cy="621323"/>
          </a:xfrm>
          <a:prstGeom prst="rect">
            <a:avLst/>
          </a:prstGeom>
          <a:solidFill>
            <a:srgbClr val="80B8D6"/>
          </a:solidFill>
          <a:ln>
            <a:noFill/>
          </a:ln>
        </p:spPr>
        <p:txBody>
          <a:bodyPr anchorCtr="0" anchor="ctr" bIns="0" lIns="0" spcFirstLastPara="1" rIns="0" wrap="square" tIns="0">
            <a:noAutofit/>
          </a:bodyPr>
          <a:lstStyle/>
          <a:p>
            <a:pPr indent="0" lvl="0" marL="58738" marR="0" rtl="0" algn="l">
              <a:spcBef>
                <a:spcPts val="0"/>
              </a:spcBef>
              <a:spcAft>
                <a:spcPts val="0"/>
              </a:spcAft>
              <a:buNone/>
            </a:pPr>
            <a:r>
              <a:rPr b="1" i="0" lang="en-US" sz="600" u="none" cap="none" strike="noStrike">
                <a:solidFill>
                  <a:schemeClr val="lt1"/>
                </a:solidFill>
                <a:latin typeface="Verdana"/>
                <a:ea typeface="Verdana"/>
                <a:cs typeface="Verdana"/>
                <a:sym typeface="Verdana"/>
              </a:rPr>
              <a:t>Capgemini Blue</a:t>
            </a:r>
            <a:r>
              <a:rPr b="0" i="0" lang="en-US" sz="600" u="none" cap="none" strike="noStrike">
                <a:solidFill>
                  <a:schemeClr val="lt1"/>
                </a:solidFill>
                <a:latin typeface="Verdana"/>
                <a:ea typeface="Verdana"/>
                <a:cs typeface="Verdana"/>
                <a:sym typeface="Verdana"/>
              </a:rPr>
              <a:t> (-50%)</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128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184</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214</a:t>
            </a:r>
            <a:endParaRPr/>
          </a:p>
        </p:txBody>
      </p:sp>
      <p:sp>
        <p:nvSpPr>
          <p:cNvPr id="17" name="Google Shape;17;p1"/>
          <p:cNvSpPr/>
          <p:nvPr/>
        </p:nvSpPr>
        <p:spPr>
          <a:xfrm>
            <a:off x="13091871" y="2468607"/>
            <a:ext cx="595070" cy="621323"/>
          </a:xfrm>
          <a:prstGeom prst="rect">
            <a:avLst/>
          </a:prstGeom>
          <a:solidFill>
            <a:srgbClr val="88D5ED"/>
          </a:solidFill>
          <a:ln>
            <a:noFill/>
          </a:ln>
        </p:spPr>
        <p:txBody>
          <a:bodyPr anchorCtr="0" anchor="ctr" bIns="0" lIns="0" spcFirstLastPara="1" rIns="0" wrap="square" tIns="0">
            <a:noAutofit/>
          </a:bodyPr>
          <a:lstStyle/>
          <a:p>
            <a:pPr indent="0" lvl="0" marL="58738" marR="0" rtl="0" algn="l">
              <a:spcBef>
                <a:spcPts val="0"/>
              </a:spcBef>
              <a:spcAft>
                <a:spcPts val="0"/>
              </a:spcAft>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r>
              <a:rPr b="0" i="0" lang="en-US" sz="600" u="none" cap="none" strike="noStrike">
                <a:solidFill>
                  <a:schemeClr val="lt1"/>
                </a:solidFill>
                <a:latin typeface="Verdana"/>
                <a:ea typeface="Verdana"/>
                <a:cs typeface="Verdana"/>
                <a:sym typeface="Verdana"/>
              </a:rPr>
              <a:t> (-50%)</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136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213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237</a:t>
            </a:r>
            <a:endParaRPr/>
          </a:p>
        </p:txBody>
      </p:sp>
      <p:sp>
        <p:nvSpPr>
          <p:cNvPr id="18" name="Google Shape;18;p1"/>
          <p:cNvSpPr/>
          <p:nvPr/>
        </p:nvSpPr>
        <p:spPr>
          <a:xfrm>
            <a:off x="13686941" y="2468607"/>
            <a:ext cx="595070" cy="621323"/>
          </a:xfrm>
          <a:prstGeom prst="rect">
            <a:avLst/>
          </a:prstGeom>
          <a:solidFill>
            <a:srgbClr val="6D64CC"/>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109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100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204</a:t>
            </a:r>
            <a:endParaRPr/>
          </a:p>
        </p:txBody>
      </p:sp>
      <p:sp>
        <p:nvSpPr>
          <p:cNvPr id="19" name="Google Shape;19;p1"/>
          <p:cNvSpPr/>
          <p:nvPr/>
        </p:nvSpPr>
        <p:spPr>
          <a:xfrm>
            <a:off x="14282011" y="2468607"/>
            <a:ext cx="595070" cy="621323"/>
          </a:xfrm>
          <a:prstGeom prst="rect">
            <a:avLst/>
          </a:prstGeom>
          <a:solidFill>
            <a:srgbClr val="FF632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Orange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99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39</a:t>
            </a:r>
            <a:endParaRPr/>
          </a:p>
        </p:txBody>
      </p:sp>
      <p:sp>
        <p:nvSpPr>
          <p:cNvPr id="20" name="Google Shape;20;p1"/>
          <p:cNvSpPr/>
          <p:nvPr/>
        </p:nvSpPr>
        <p:spPr>
          <a:xfrm>
            <a:off x="14877081" y="2468607"/>
            <a:ext cx="595070" cy="621323"/>
          </a:xfrm>
          <a:prstGeom prst="rect">
            <a:avLst/>
          </a:prstGeom>
          <a:solidFill>
            <a:srgbClr val="C8FF16"/>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200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22</a:t>
            </a:r>
            <a:endParaRPr/>
          </a:p>
        </p:txBody>
      </p:sp>
      <p:sp>
        <p:nvSpPr>
          <p:cNvPr id="21" name="Google Shape;21;p1"/>
          <p:cNvSpPr/>
          <p:nvPr/>
        </p:nvSpPr>
        <p:spPr>
          <a:xfrm>
            <a:off x="13686941" y="3089930"/>
            <a:ext cx="595070" cy="621323"/>
          </a:xfrm>
          <a:prstGeom prst="rect">
            <a:avLst/>
          </a:prstGeom>
          <a:solidFill>
            <a:srgbClr val="7E39BA"/>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126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57</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186</a:t>
            </a:r>
            <a:endParaRPr/>
          </a:p>
        </p:txBody>
      </p:sp>
      <p:sp>
        <p:nvSpPr>
          <p:cNvPr id="22" name="Google Shape;22;p1"/>
          <p:cNvSpPr/>
          <p:nvPr/>
        </p:nvSpPr>
        <p:spPr>
          <a:xfrm>
            <a:off x="14877081" y="3089930"/>
            <a:ext cx="595070" cy="621323"/>
          </a:xfrm>
          <a:prstGeom prst="rect">
            <a:avLst/>
          </a:prstGeom>
          <a:solidFill>
            <a:srgbClr val="00C37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195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123</a:t>
            </a:r>
            <a:endParaRPr/>
          </a:p>
        </p:txBody>
      </p:sp>
      <p:sp>
        <p:nvSpPr>
          <p:cNvPr id="23" name="Google Shape;23;p1"/>
          <p:cNvSpPr/>
          <p:nvPr/>
        </p:nvSpPr>
        <p:spPr>
          <a:xfrm>
            <a:off x="14877081" y="4948917"/>
            <a:ext cx="595070" cy="621323"/>
          </a:xfrm>
          <a:prstGeom prst="rect">
            <a:avLst/>
          </a:prstGeom>
          <a:solidFill>
            <a:srgbClr val="15636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Dark</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99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107</a:t>
            </a:r>
            <a:endParaRPr/>
          </a:p>
        </p:txBody>
      </p:sp>
      <p:sp>
        <p:nvSpPr>
          <p:cNvPr id="24" name="Google Shape;24;p1"/>
          <p:cNvSpPr/>
          <p:nvPr/>
        </p:nvSpPr>
        <p:spPr>
          <a:xfrm>
            <a:off x="14877081" y="4330085"/>
            <a:ext cx="595070" cy="621323"/>
          </a:xfrm>
          <a:prstGeom prst="rect">
            <a:avLst/>
          </a:prstGeom>
          <a:solidFill>
            <a:srgbClr val="0F999C"/>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Aqua</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153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156</a:t>
            </a:r>
            <a:endParaRPr/>
          </a:p>
        </p:txBody>
      </p:sp>
      <p:sp>
        <p:nvSpPr>
          <p:cNvPr id="25" name="Google Shape;25;p1"/>
          <p:cNvSpPr/>
          <p:nvPr/>
        </p:nvSpPr>
        <p:spPr>
          <a:xfrm>
            <a:off x="14877081" y="3711253"/>
            <a:ext cx="595070" cy="621323"/>
          </a:xfrm>
          <a:prstGeom prst="rect">
            <a:avLst/>
          </a:prstGeom>
          <a:solidFill>
            <a:srgbClr val="01D1D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Aqua</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209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208</a:t>
            </a:r>
            <a:endParaRPr/>
          </a:p>
        </p:txBody>
      </p:sp>
      <p:sp>
        <p:nvSpPr>
          <p:cNvPr id="26" name="Google Shape;26;p1"/>
          <p:cNvSpPr/>
          <p:nvPr/>
        </p:nvSpPr>
        <p:spPr>
          <a:xfrm>
            <a:off x="14282011" y="3089930"/>
            <a:ext cx="595070" cy="621323"/>
          </a:xfrm>
          <a:prstGeom prst="rect">
            <a:avLst/>
          </a:prstGeom>
          <a:solidFill>
            <a:srgbClr val="FF0CAD"/>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Peach</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126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131</a:t>
            </a:r>
            <a:endParaRPr/>
          </a:p>
        </p:txBody>
      </p:sp>
      <p:sp>
        <p:nvSpPr>
          <p:cNvPr id="27" name="Google Shape;27;p1"/>
          <p:cNvSpPr/>
          <p:nvPr/>
        </p:nvSpPr>
        <p:spPr>
          <a:xfrm>
            <a:off x="14282011" y="3711253"/>
            <a:ext cx="595070" cy="621323"/>
          </a:xfrm>
          <a:prstGeom prst="rect">
            <a:avLst/>
          </a:prstGeom>
          <a:solidFill>
            <a:srgbClr val="CB298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Light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Claret</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203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41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128</a:t>
            </a:r>
            <a:endParaRPr/>
          </a:p>
        </p:txBody>
      </p:sp>
      <p:sp>
        <p:nvSpPr>
          <p:cNvPr id="28" name="Google Shape;28;p1"/>
          <p:cNvSpPr/>
          <p:nvPr/>
        </p:nvSpPr>
        <p:spPr>
          <a:xfrm>
            <a:off x="14282011" y="4330085"/>
            <a:ext cx="595070" cy="621323"/>
          </a:xfrm>
          <a:prstGeom prst="rect">
            <a:avLst/>
          </a:prstGeom>
          <a:solidFill>
            <a:srgbClr val="86086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Claret</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134</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100</a:t>
            </a:r>
            <a:endParaRPr/>
          </a:p>
        </p:txBody>
      </p:sp>
      <p:sp>
        <p:nvSpPr>
          <p:cNvPr id="29" name="Google Shape;29;p1"/>
          <p:cNvSpPr/>
          <p:nvPr/>
        </p:nvSpPr>
        <p:spPr>
          <a:xfrm>
            <a:off x="12496801" y="1405970"/>
            <a:ext cx="570669"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i="0" lang="en-US" sz="1000" u="none" cap="none" strike="noStrike">
                <a:solidFill>
                  <a:schemeClr val="dk2"/>
                </a:solidFill>
                <a:latin typeface="Verdana"/>
                <a:ea typeface="Verdana"/>
                <a:cs typeface="Verdana"/>
                <a:sym typeface="Verdana"/>
              </a:rPr>
              <a:t>Primary</a:t>
            </a:r>
            <a:endParaRPr/>
          </a:p>
        </p:txBody>
      </p:sp>
      <p:sp>
        <p:nvSpPr>
          <p:cNvPr id="30" name="Google Shape;30;p1"/>
          <p:cNvSpPr/>
          <p:nvPr/>
        </p:nvSpPr>
        <p:spPr>
          <a:xfrm>
            <a:off x="12496801" y="2285400"/>
            <a:ext cx="843180"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Infographic</a:t>
            </a:r>
            <a:endParaRPr/>
          </a:p>
        </p:txBody>
      </p:sp>
      <p:sp>
        <p:nvSpPr>
          <p:cNvPr id="31" name="Google Shape;31;p1"/>
          <p:cNvSpPr/>
          <p:nvPr/>
        </p:nvSpPr>
        <p:spPr>
          <a:xfrm>
            <a:off x="13686941" y="1405970"/>
            <a:ext cx="753411"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Secondary</a:t>
            </a:r>
            <a:endParaRPr/>
          </a:p>
        </p:txBody>
      </p:sp>
      <p:sp>
        <p:nvSpPr>
          <p:cNvPr id="32" name="Google Shape;32;p1"/>
          <p:cNvSpPr/>
          <p:nvPr/>
        </p:nvSpPr>
        <p:spPr>
          <a:xfrm>
            <a:off x="13686941" y="3711253"/>
            <a:ext cx="595070" cy="621323"/>
          </a:xfrm>
          <a:prstGeom prst="rect">
            <a:avLst/>
          </a:prstGeom>
          <a:solidFill>
            <a:srgbClr val="4701A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Dark</a:t>
            </a:r>
            <a:br>
              <a:rPr b="1" lang="en-US" sz="600">
                <a:solidFill>
                  <a:schemeClr val="lt1"/>
                </a:solidFill>
                <a:latin typeface="Verdana"/>
                <a:ea typeface="Verdana"/>
                <a:cs typeface="Verdana"/>
                <a:sym typeface="Verdana"/>
              </a:rPr>
            </a:br>
            <a:r>
              <a:rPr b="1" lang="en-US" sz="600">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71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167</a:t>
            </a:r>
            <a:endParaRPr/>
          </a:p>
        </p:txBody>
      </p:sp>
      <p:pic>
        <p:nvPicPr>
          <p:cNvPr id="33" name="Google Shape;33;p1"/>
          <p:cNvPicPr preferRelativeResize="0"/>
          <p:nvPr/>
        </p:nvPicPr>
        <p:blipFill rotWithShape="1">
          <a:blip r:embed="rId2">
            <a:alphaModFix/>
          </a:blip>
          <a:srcRect b="0" l="0" r="0" t="0"/>
          <a:stretch/>
        </p:blipFill>
        <p:spPr>
          <a:xfrm>
            <a:off x="9868330" y="5949280"/>
            <a:ext cx="2323670" cy="94220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7" name="Shape 47"/>
        <p:cNvGrpSpPr/>
        <p:nvPr/>
      </p:nvGrpSpPr>
      <p:grpSpPr>
        <a:xfrm>
          <a:off x="0" y="0"/>
          <a:ext cx="0" cy="0"/>
          <a:chOff x="0" y="0"/>
          <a:chExt cx="0" cy="0"/>
        </a:xfrm>
      </p:grpSpPr>
      <p:grpSp>
        <p:nvGrpSpPr>
          <p:cNvPr id="48" name="Google Shape;48;p5"/>
          <p:cNvGrpSpPr/>
          <p:nvPr/>
        </p:nvGrpSpPr>
        <p:grpSpPr>
          <a:xfrm>
            <a:off x="11338050" y="303708"/>
            <a:ext cx="533270" cy="495123"/>
            <a:chOff x="11136560" y="116632"/>
            <a:chExt cx="734760" cy="682200"/>
          </a:xfrm>
        </p:grpSpPr>
        <p:sp>
          <p:nvSpPr>
            <p:cNvPr id="49" name="Google Shape;49;p5"/>
            <p:cNvSpPr/>
            <p:nvPr/>
          </p:nvSpPr>
          <p:spPr>
            <a:xfrm>
              <a:off x="11388920" y="403192"/>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11136560" y="116632"/>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1" name="Shape 81"/>
        <p:cNvGrpSpPr/>
        <p:nvPr/>
      </p:nvGrpSpPr>
      <p:grpSpPr>
        <a:xfrm>
          <a:off x="0" y="0"/>
          <a:ext cx="0" cy="0"/>
          <a:chOff x="0" y="0"/>
          <a:chExt cx="0" cy="0"/>
        </a:xfrm>
      </p:grpSpPr>
      <p:grpSp>
        <p:nvGrpSpPr>
          <p:cNvPr id="82" name="Google Shape;82;p10"/>
          <p:cNvGrpSpPr/>
          <p:nvPr/>
        </p:nvGrpSpPr>
        <p:grpSpPr>
          <a:xfrm>
            <a:off x="11338050" y="303708"/>
            <a:ext cx="533270" cy="495123"/>
            <a:chOff x="11136560" y="116632"/>
            <a:chExt cx="734760" cy="682200"/>
          </a:xfrm>
        </p:grpSpPr>
        <p:sp>
          <p:nvSpPr>
            <p:cNvPr id="83" name="Google Shape;83;p10"/>
            <p:cNvSpPr/>
            <p:nvPr/>
          </p:nvSpPr>
          <p:spPr>
            <a:xfrm>
              <a:off x="11388920" y="403192"/>
              <a:ext cx="482040" cy="395640"/>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a:off x="11136560" y="116632"/>
              <a:ext cx="734760" cy="626400"/>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60C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BD298"/>
        </a:solidFill>
      </p:bgPr>
    </p:bg>
    <p:spTree>
      <p:nvGrpSpPr>
        <p:cNvPr id="764" name="Shape 76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45.png"/><Relationship Id="rId4" Type="http://schemas.openxmlformats.org/officeDocument/2006/relationships/hyperlink" Target="http://es6-features.org" TargetMode="External"/><Relationship Id="rId5" Type="http://schemas.openxmlformats.org/officeDocument/2006/relationships/image" Target="../media/image35.png"/></Relationships>
</file>

<file path=ppt/slides/_rels/slide11.xml.rels><?xml version="1.0" encoding="UTF-8" standalone="yes"?><Relationships xmlns="http://schemas.openxmlformats.org/package/2006/relationships"><Relationship Id="rId10" Type="http://schemas.openxmlformats.org/officeDocument/2006/relationships/image" Target="../media/image35.png"/><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hyperlink" Target="https://github.com/tc39/proposal-global" TargetMode="External"/><Relationship Id="rId4" Type="http://schemas.openxmlformats.org/officeDocument/2006/relationships/hyperlink" Target="https://github.com/tc39/proposal-global" TargetMode="External"/><Relationship Id="rId9" Type="http://schemas.openxmlformats.org/officeDocument/2006/relationships/hyperlink" Target="https://flaviocopes.com/ecmascript/" TargetMode="External"/><Relationship Id="rId5" Type="http://schemas.openxmlformats.org/officeDocument/2006/relationships/hyperlink" Target="https://github.com/tc39/proposal-flatMap" TargetMode="External"/><Relationship Id="rId6" Type="http://schemas.openxmlformats.org/officeDocument/2006/relationships/hyperlink" Target="https://github.com/tc39/proposal-flatMap" TargetMode="External"/><Relationship Id="rId7" Type="http://schemas.openxmlformats.org/officeDocument/2006/relationships/hyperlink" Target="https://github.com/tc39/proposals/blob/master/finished-proposals.md" TargetMode="External"/><Relationship Id="rId8" Type="http://schemas.openxmlformats.org/officeDocument/2006/relationships/hyperlink" Target="https://github.com/tc39/proposals/blob/master/finished-proposals.m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hyperlink" Target="https://www.typescriptlang.org/" TargetMode="External"/><Relationship Id="rId5"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38.png"/><Relationship Id="rId9" Type="http://schemas.openxmlformats.org/officeDocument/2006/relationships/image" Target="../media/image35.png"/><Relationship Id="rId5" Type="http://schemas.openxmlformats.org/officeDocument/2006/relationships/image" Target="../media/image41.png"/><Relationship Id="rId6" Type="http://schemas.openxmlformats.org/officeDocument/2006/relationships/hyperlink" Target="https://en.wikipedia.org/wiki/Just-in-time_compilation" TargetMode="External"/><Relationship Id="rId7" Type="http://schemas.openxmlformats.org/officeDocument/2006/relationships/hyperlink" Target="https://en.wikipedia.org/wiki/Just-in-time_compilation" TargetMode="External"/><Relationship Id="rId8" Type="http://schemas.openxmlformats.org/officeDocument/2006/relationships/hyperlink" Target="https://blog.sessionstack.com/how-javascript-works-inside-the-v8-engine-5-tips-on-how-to-write-optimized-code-ac089e62b12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hyperlink" Target="https://youtu.be/aC_QLLilwso" TargetMode="External"/><Relationship Id="rId6"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hyperlink" Target="https://youtu.be/8aGhZQkoFbQ" TargetMode="External"/><Relationship Id="rId5"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hyperlink" Target="https://nodejs.org/" TargetMode="External"/><Relationship Id="rId4" Type="http://schemas.openxmlformats.org/officeDocument/2006/relationships/hyperlink" Target="https://www.architectryan.com/2018/03/17/add-to-the-path-on-windows-10/" TargetMode="External"/><Relationship Id="rId5" Type="http://schemas.openxmlformats.org/officeDocument/2006/relationships/hyperlink" Target="https://www.robertcooper.me/using-eslint-and-prettier-in-a-typescript-projec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hyperlink" Target="https://marketplace.visualstudio.com/items?itemName=formulahendry.code-runner" TargetMode="External"/><Relationship Id="rId4" Type="http://schemas.openxmlformats.org/officeDocument/2006/relationships/hyperlink" Target="https://github.com/Microsoft/TypeScript-Sublime-Plugin" TargetMode="External"/><Relationship Id="rId5" Type="http://schemas.openxmlformats.org/officeDocument/2006/relationships/hyperlink" Target="https://atom.io/packages/atom-typescript" TargetMode="External"/><Relationship Id="rId6" Type="http://schemas.openxmlformats.org/officeDocument/2006/relationships/hyperlink" Target="https://www.jetbrains.com/webstorm/" TargetMode="External"/><Relationship Id="rId7" Type="http://schemas.openxmlformats.org/officeDocument/2006/relationships/hyperlink" Target="https://devonfw.com" TargetMode="External"/><Relationship Id="rId8" Type="http://schemas.openxmlformats.org/officeDocument/2006/relationships/image" Target="../media/image44.png"/></Relationships>
</file>

<file path=ppt/slides/_rels/slide19.xml.rels><?xml version="1.0" encoding="UTF-8" standalone="yes"?><Relationships xmlns="http://schemas.openxmlformats.org/package/2006/relationships"><Relationship Id="rId11" Type="http://schemas.openxmlformats.org/officeDocument/2006/relationships/hyperlink" Target="https://basarat.gitbook.io/typescript/" TargetMode="External"/><Relationship Id="rId10" Type="http://schemas.openxmlformats.org/officeDocument/2006/relationships/hyperlink" Target="https://basarat.gitbook.io/typescript/" TargetMode="External"/><Relationship Id="rId13" Type="http://schemas.openxmlformats.org/officeDocument/2006/relationships/image" Target="../media/image47.png"/><Relationship Id="rId12" Type="http://schemas.openxmlformats.org/officeDocument/2006/relationships/image" Target="../media/image11.png"/><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hyperlink" Target="https://www.typescriptlang.org/" TargetMode="External"/><Relationship Id="rId4" Type="http://schemas.openxmlformats.org/officeDocument/2006/relationships/hyperlink" Target="https://basarat.gitbook.io/typescript/" TargetMode="External"/><Relationship Id="rId9" Type="http://schemas.openxmlformats.org/officeDocument/2006/relationships/hyperlink" Target="https://developer.mozilla.org/" TargetMode="External"/><Relationship Id="rId15" Type="http://schemas.openxmlformats.org/officeDocument/2006/relationships/image" Target="../media/image46.png"/><Relationship Id="rId14" Type="http://schemas.openxmlformats.org/officeDocument/2006/relationships/image" Target="../media/image48.png"/><Relationship Id="rId16" Type="http://schemas.openxmlformats.org/officeDocument/2006/relationships/image" Target="../media/image50.png"/><Relationship Id="rId5" Type="http://schemas.openxmlformats.org/officeDocument/2006/relationships/hyperlink" Target="https://basarat.gitbook.io/typescript/" TargetMode="External"/><Relationship Id="rId6" Type="http://schemas.openxmlformats.org/officeDocument/2006/relationships/hyperlink" Target="https://basarat.gitbook.io/typescript/" TargetMode="External"/><Relationship Id="rId7" Type="http://schemas.openxmlformats.org/officeDocument/2006/relationships/hyperlink" Target="https://basarat.gitbook.io/typescript/" TargetMode="External"/><Relationship Id="rId8"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5.jp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hyperlink" Target="https://github.com/soyrochus/diggingjsandts" TargetMode="External"/></Relationships>
</file>

<file path=ppt/slides/_rels/slide20.xml.rels><?xml version="1.0" encoding="UTF-8" standalone="yes"?><Relationships xmlns="http://schemas.openxmlformats.org/package/2006/relationships"><Relationship Id="rId10" Type="http://schemas.openxmlformats.org/officeDocument/2006/relationships/image" Target="../media/image52.png"/><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hyperlink" Target="https://nodejs.org/de/docs/guides/debugging-getting-started/" TargetMode="External"/><Relationship Id="rId4" Type="http://schemas.openxmlformats.org/officeDocument/2006/relationships/hyperlink" Target="https://code.visualstudio.com/docs/nodejs/nodejs-debugging" TargetMode="External"/><Relationship Id="rId9" Type="http://schemas.openxmlformats.org/officeDocument/2006/relationships/hyperlink" Target="https://code.visualstudio.com/docs/nodejs/nodejs-debugging" TargetMode="External"/><Relationship Id="rId5" Type="http://schemas.openxmlformats.org/officeDocument/2006/relationships/hyperlink" Target="https://medium.com/the-node-js-collection/debugging-node-js-with-google-chrome-4965b5f910f4" TargetMode="External"/><Relationship Id="rId6" Type="http://schemas.openxmlformats.org/officeDocument/2006/relationships/hyperlink" Target="https://www.jetbrains.com/help/webstorm/running-and-debugging-node-js.html" TargetMode="External"/><Relationship Id="rId7" Type="http://schemas.openxmlformats.org/officeDocument/2006/relationships/hyperlink" Target="https://youtu.be/2oFKNL7vYV8" TargetMode="External"/><Relationship Id="rId8"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hyperlink" Target="https://developer.mozilla.org/en-US/docs/Web/JavaScript/Guide/Grammar_and_Types" TargetMode="External"/><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53.png"/><Relationship Id="rId4" Type="http://schemas.openxmlformats.org/officeDocument/2006/relationships/hyperlink" Target="https://flaviocopes.com/javascript-automatic-semicolon-insertion/" TargetMode="External"/><Relationship Id="rId5"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51.png"/><Relationship Id="rId4" Type="http://schemas.openxmlformats.org/officeDocument/2006/relationships/hyperlink" Target="https://javascript.info/while-for" TargetMode="External"/><Relationship Id="rId5"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56.png"/><Relationship Id="rId6" Type="http://schemas.openxmlformats.org/officeDocument/2006/relationships/hyperlink" Target="https://www.typescriptlang.org/docs/handbook/basic-types.html" TargetMode="External"/><Relationship Id="rId7"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hyperlink" Target="https://www.typescriptlang.org/docs/handbook/type-inference.html" TargetMode="External"/><Relationship Id="rId5"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hyperlink" Target="https://www.typescriptlang.org/docs/handbook/type-inference.html" TargetMode="External"/><Relationship Id="rId5"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56.png"/><Relationship Id="rId6" Type="http://schemas.openxmlformats.org/officeDocument/2006/relationships/hyperlink" Target="https://livebook.manning.com/book/programming-with-types/chapter-1/131" TargetMode="External"/><Relationship Id="rId7"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hyperlink" Target="https://ultimatecourses.com/blog/typescript-types-the-any-type" TargetMode="Externa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0.png"/><Relationship Id="rId4" Type="http://schemas.openxmlformats.org/officeDocument/2006/relationships/hyperlink" Target="https://www.capgemini.com/experts/enterprise-architecture/iwan-van-der-kleijn/" TargetMode="External"/><Relationship Id="rId5" Type="http://schemas.openxmlformats.org/officeDocument/2006/relationships/hyperlink" Target="https://twitter.com/soyrochus" TargetMode="External"/><Relationship Id="rId6" Type="http://schemas.openxmlformats.org/officeDocument/2006/relationships/image" Target="../media/image27.png"/><Relationship Id="rId7" Type="http://schemas.openxmlformats.org/officeDocument/2006/relationships/hyperlink" Target="https://twitter.com/soyrochus" TargetMode="External"/><Relationship Id="rId8"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hyperlink" Target="https://developer.mozilla.org/en-US/docs/Web/JavaScript/Reference/Template_literals" TargetMode="Externa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hyperlink" Target="https://developer.mozilla.org/en-US/docs/Web/JavaScript/Reference/Global_Objects/Array" TargetMode="External"/><Relationship Id="rId5" Type="http://schemas.openxmlformats.org/officeDocument/2006/relationships/image" Target="../media/image35.png"/></Relationships>
</file>

<file path=ppt/slides/_rels/slide32.xml.rels><?xml version="1.0" encoding="UTF-8" standalone="yes"?><Relationships xmlns="http://schemas.openxmlformats.org/package/2006/relationships"><Relationship Id="rId20" Type="http://schemas.openxmlformats.org/officeDocument/2006/relationships/hyperlink" Target="https://developer.mozilla.org/en-US/docs/Web/JavaScript/Reference/Statements/for...in" TargetMode="External"/><Relationship Id="rId22" Type="http://schemas.openxmlformats.org/officeDocument/2006/relationships/hyperlink" Target="https://developer.mozilla.org/en-US/docs/Web/JavaScript/Enumerability_and_ownership_of_properties" TargetMode="External"/><Relationship Id="rId21" Type="http://schemas.openxmlformats.org/officeDocument/2006/relationships/hyperlink" Target="https://developer.mozilla.org/en-US/docs/Web/JavaScript/Enumerability_and_ownership_of_properties" TargetMode="External"/><Relationship Id="rId24" Type="http://schemas.openxmlformats.org/officeDocument/2006/relationships/hyperlink" Target="https://developer.mozilla.org/en-US/docs/Web/JavaScript/Guide/Iterators_and_Generators#Iterables" TargetMode="External"/><Relationship Id="rId23" Type="http://schemas.openxmlformats.org/officeDocument/2006/relationships/hyperlink" Target="https://developer.mozilla.org/en-US/docs/Web/JavaScript/Guide/Iterators_and_Generators#Iterables" TargetMode="External"/><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hyperlink" Target="https://developer.mozilla.org/en-US/docs/Web/JavaScript/Reference/Iteration_protocols#The_iterable_protocol" TargetMode="External"/><Relationship Id="rId4" Type="http://schemas.openxmlformats.org/officeDocument/2006/relationships/hyperlink" Target="https://developer.mozilla.org/en-US/docs/Web/JavaScript/Reference/Iteration_protocols#The_iterable_protocol" TargetMode="External"/><Relationship Id="rId9" Type="http://schemas.openxmlformats.org/officeDocument/2006/relationships/hyperlink" Target="https://developer.mozilla.org/en-US/docs/Web/JavaScript/Reference/Functions/arguments" TargetMode="External"/><Relationship Id="rId26" Type="http://schemas.openxmlformats.org/officeDocument/2006/relationships/image" Target="../media/image35.png"/><Relationship Id="rId25" Type="http://schemas.openxmlformats.org/officeDocument/2006/relationships/hyperlink" Target="https://developer.mozilla.org/en-US/docs/Web/JavaScript/Reference/Statements/for...of" TargetMode="External"/><Relationship Id="rId5" Type="http://schemas.openxmlformats.org/officeDocument/2006/relationships/hyperlink" Target="https://developer.mozilla.org/en-US/docs/Web/JavaScript/Reference/Global_Objects/String" TargetMode="External"/><Relationship Id="rId6" Type="http://schemas.openxmlformats.org/officeDocument/2006/relationships/hyperlink" Target="https://developer.mozilla.org/en-US/docs/Web/JavaScript/Reference/Global_Objects/String" TargetMode="External"/><Relationship Id="rId7" Type="http://schemas.openxmlformats.org/officeDocument/2006/relationships/hyperlink" Target="https://developer.mozilla.org/en-US/docs/Web/JavaScript/Reference/Global_Objects/Array" TargetMode="External"/><Relationship Id="rId8" Type="http://schemas.openxmlformats.org/officeDocument/2006/relationships/hyperlink" Target="https://developer.mozilla.org/en-US/docs/Web/JavaScript/Reference/Global_Objects/Array" TargetMode="External"/><Relationship Id="rId11" Type="http://schemas.openxmlformats.org/officeDocument/2006/relationships/hyperlink" Target="https://developer.mozilla.org/en-US/docs/Web/API/NodeList" TargetMode="External"/><Relationship Id="rId10" Type="http://schemas.openxmlformats.org/officeDocument/2006/relationships/hyperlink" Target="https://developer.mozilla.org/en-US/docs/Web/JavaScript/Reference/Functions/arguments" TargetMode="External"/><Relationship Id="rId13" Type="http://schemas.openxmlformats.org/officeDocument/2006/relationships/hyperlink" Target="https://developer.mozilla.org/en-US/docs/Web/JavaScript/Reference/Global_Objects/TypedArray" TargetMode="External"/><Relationship Id="rId12" Type="http://schemas.openxmlformats.org/officeDocument/2006/relationships/hyperlink" Target="https://developer.mozilla.org/en-US/docs/Web/JavaScript/Reference/Global_Objects/TypedArray" TargetMode="External"/><Relationship Id="rId15" Type="http://schemas.openxmlformats.org/officeDocument/2006/relationships/hyperlink" Target="https://developer.mozilla.org/en-US/docs/Web/JavaScript/Reference/Global_Objects/Map" TargetMode="External"/><Relationship Id="rId14" Type="http://schemas.openxmlformats.org/officeDocument/2006/relationships/hyperlink" Target="https://developer.mozilla.org/en-US/docs/Web/JavaScript/Reference/Global_Objects/Map" TargetMode="External"/><Relationship Id="rId17" Type="http://schemas.openxmlformats.org/officeDocument/2006/relationships/hyperlink" Target="https://developer.mozilla.org/en-US/docs/Web/JavaScript/Reference/Global_Objects/Set" TargetMode="External"/><Relationship Id="rId16" Type="http://schemas.openxmlformats.org/officeDocument/2006/relationships/hyperlink" Target="https://developer.mozilla.org/en-US/docs/Web/JavaScript/Reference/Global_Objects/Set" TargetMode="External"/><Relationship Id="rId19" Type="http://schemas.openxmlformats.org/officeDocument/2006/relationships/hyperlink" Target="https://developer.mozilla.org/en-US/docs/Web/JavaScript/Reference/Statements/for...in" TargetMode="External"/><Relationship Id="rId18" Type="http://schemas.openxmlformats.org/officeDocument/2006/relationships/hyperlink" Target="https://developer.mozilla.org/en-US/docs/Web/JavaScript/Reference/Statements/for...o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hyperlink" Target="https://www.typescriptlang.org/docs/handbook/advanced-types.html" TargetMode="External"/><Relationship Id="rId5"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hyperlink" Target="https://www.typescriptlang.org/docs/handbook/enums.html" TargetMode="External"/><Relationship Id="rId5"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hyperlink" Target="https://developer.mozilla.org/en-US/docs/Web/JavaScript/Reference/Global_Objects/undefined" TargetMode="Externa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hyperlink" Target="https://www.samanthaming.com/tidbits/25-js-essentials-falsy-values/" TargetMode="External"/><Relationship Id="rId5"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hyperlink" Target="https://www.logicbig.com/tutorials/misc/typescript/type-assertions.html" TargetMode="External"/><Relationship Id="rId5"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hyperlink" Target="https://developer.mozilla.org/en-US/docs/Web/JavaScript/Guide/Functions" TargetMode="Externa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0.png"/><Relationship Id="rId4" Type="http://schemas.openxmlformats.org/officeDocument/2006/relationships/hyperlink" Target="https://www.linkedin.com/in/santosjimenez/" TargetMode="External"/><Relationship Id="rId5" Type="http://schemas.openxmlformats.org/officeDocument/2006/relationships/hyperlink" Target="https://twitter.com/sjimenez77" TargetMode="External"/><Relationship Id="rId6" Type="http://schemas.openxmlformats.org/officeDocument/2006/relationships/image" Target="../media/image27.png"/><Relationship Id="rId7"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hyperlink" Target="https://developer.mozilla.org/en-US/docs/Web/JavaScript/Guide/Functions" TargetMode="Externa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hyperlink" Target="https://medium.com/@kgrvr/typescript-functions-optional-parameters-b245e7a06d7d" TargetMode="External"/><Relationship Id="rId5"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hyperlink" Target="https://codeburst.io/explaining-value-vs-reference-in-javascript-647a975e12a0" TargetMode="Externa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image" Target="../media/image59.jpg"/><Relationship Id="rId4" Type="http://schemas.openxmlformats.org/officeDocument/2006/relationships/hyperlink" Target="https://opensource.com/article/17/6/functional-javascript" TargetMode="External"/><Relationship Id="rId5" Type="http://schemas.openxmlformats.org/officeDocument/2006/relationships/image" Target="../media/image35.png"/><Relationship Id="rId6" Type="http://schemas.openxmlformats.org/officeDocument/2006/relationships/hyperlink" Target="https://hackernoon.com/two-years-of-functional-programming-in-javascript-lessons-learned-1851667c726"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 Id="rId3" Type="http://schemas.openxmlformats.org/officeDocument/2006/relationships/image" Target="../media/image51.png"/><Relationship Id="rId4" Type="http://schemas.openxmlformats.org/officeDocument/2006/relationships/hyperlink" Target="https://www.sitepoint.com/recursion-functional-javascript/" TargetMode="External"/><Relationship Id="rId5"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hyperlink" Target="https://codeburst.io/understanding-memoization-in-3-minutes-2e58daf33a19" TargetMode="Externa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 Id="rId3" Type="http://schemas.openxmlformats.org/officeDocument/2006/relationships/hyperlink" Target="https://dev.to/damcosset/higher-order-functions-in-javascript-4j8b" TargetMode="Externa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 Id="rId3" Type="http://schemas.openxmlformats.org/officeDocument/2006/relationships/image" Target="../media/image54.png"/><Relationship Id="rId4" Type="http://schemas.openxmlformats.org/officeDocument/2006/relationships/hyperlink" Target="https://developer.mozilla.org/en-US/docs/Web/JavaScript/Closures" TargetMode="External"/><Relationship Id="rId5"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image" Target="../media/image12.png"/><Relationship Id="rId4" Type="http://schemas.openxmlformats.org/officeDocument/2006/relationships/hyperlink" Target="https://mariusschulz.com/blog/typing-functions-in-typescript" TargetMode="External"/><Relationship Id="rId5"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 Id="rId3" Type="http://schemas.openxmlformats.org/officeDocument/2006/relationships/image" Target="../media/image12.png"/><Relationship Id="rId4" Type="http://schemas.openxmlformats.org/officeDocument/2006/relationships/hyperlink" Target="https://www.typescriptlang.org/docs/handbook/generics.html" TargetMode="External"/><Relationship Id="rId5"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3.png"/><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image" Target="../media/image12.png"/><Relationship Id="rId4" Type="http://schemas.openxmlformats.org/officeDocument/2006/relationships/hyperlink" Target="https://codingblast.com/typescript-union-types-type-guards-type-aliases/" TargetMode="External"/><Relationship Id="rId5"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 Id="rId3" Type="http://schemas.openxmlformats.org/officeDocument/2006/relationships/hyperlink" Target="https://developer.mozilla.org/en-US/docs/Learn/JavaScript/Objects/Basics" TargetMode="Externa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hyperlink" Target="https://www.sitepoint.com/es6-enhanced-object-literals/" TargetMode="Externa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 Id="rId3" Type="http://schemas.openxmlformats.org/officeDocument/2006/relationships/image" Target="../media/image51.png"/><Relationship Id="rId4" Type="http://schemas.openxmlformats.org/officeDocument/2006/relationships/hyperlink" Target="https://mariusschulz.com/blog/returning-object-literals-from-arrow-functions-in-javascript" TargetMode="External"/><Relationship Id="rId5"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 Id="rId3" Type="http://schemas.openxmlformats.org/officeDocument/2006/relationships/hyperlink" Target="https://developer.mozilla.org/en-US/docs/Web/JavaScript/Reference/Statements/block" TargetMode="External"/><Relationship Id="rId4" Type="http://schemas.openxmlformats.org/officeDocument/2006/relationships/hyperlink" Target="https://developer.mozilla.org/en-US/docs/Web/JavaScript/Reference/Operators/Destructuring_assignment" TargetMode="External"/><Relationship Id="rId5"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5.xml"/><Relationship Id="rId3" Type="http://schemas.openxmlformats.org/officeDocument/2006/relationships/hyperlink" Target="https://hacks.mozilla.org/2015/08/es6-in-depth-modules/" TargetMode="Externa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 Id="rId3" Type="http://schemas.openxmlformats.org/officeDocument/2006/relationships/hyperlink" Target="https://developer.mozilla.org/en-US/docs/Web/JavaScript/Reference/Statements/import" TargetMode="External"/><Relationship Id="rId4" Type="http://schemas.openxmlformats.org/officeDocument/2006/relationships/image" Target="../media/image51.png"/><Relationship Id="rId5" Type="http://schemas.openxmlformats.org/officeDocument/2006/relationships/hyperlink" Target="https://developer.mozilla.org/en-US/docs/Web/JavaScript/Reference/Statements/import" TargetMode="External"/><Relationship Id="rId6"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 Id="rId3" Type="http://schemas.openxmlformats.org/officeDocument/2006/relationships/image" Target="../media/image55.png"/><Relationship Id="rId4" Type="http://schemas.openxmlformats.org/officeDocument/2006/relationships/hyperlink" Target="https://www.typescriptlang.org/docs/handbook/type-compatibility.html" TargetMode="External"/><Relationship Id="rId5"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8.xml"/><Relationship Id="rId3" Type="http://schemas.openxmlformats.org/officeDocument/2006/relationships/image" Target="../media/image12.png"/><Relationship Id="rId4" Type="http://schemas.openxmlformats.org/officeDocument/2006/relationships/hyperlink" Target="https://www.typescriptlang.org/docs/handbook/interfaces.html" TargetMode="External"/><Relationship Id="rId5"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9.xml"/><Relationship Id="rId3" Type="http://schemas.openxmlformats.org/officeDocument/2006/relationships/hyperlink" Target="https://stackoverflow.com/questions/37233735/typescript-interfaces-vs-types" TargetMode="External"/><Relationship Id="rId4" Type="http://schemas.openxmlformats.org/officeDocument/2006/relationships/image" Target="../media/image12.png"/><Relationship Id="rId5" Type="http://schemas.openxmlformats.org/officeDocument/2006/relationships/hyperlink" Target="https://www.typescriptlang.org/docs/handbook/interfaces.html" TargetMode="External"/><Relationship Id="rId6"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0.xml"/><Relationship Id="rId3" Type="http://schemas.openxmlformats.org/officeDocument/2006/relationships/image" Target="../media/image12.png"/><Relationship Id="rId4" Type="http://schemas.openxmlformats.org/officeDocument/2006/relationships/hyperlink" Target="https://github.com/microsoft/TypeScript/pull/33050" TargetMode="External"/><Relationship Id="rId5"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 Id="rId3" Type="http://schemas.openxmlformats.org/officeDocument/2006/relationships/hyperlink" Target="https://khalilstemmler.com/articles/typescript-domain-driven-design/make-illegal-states-unrepresentable/" TargetMode="External"/><Relationship Id="rId4" Type="http://schemas.openxmlformats.org/officeDocument/2006/relationships/image" Target="../media/image35.png"/><Relationship Id="rId5" Type="http://schemas.openxmlformats.org/officeDocument/2006/relationships/hyperlink" Target="https://twitter.com/jdegoes/status/1089949149628375040?lang=en" TargetMode="External"/><Relationship Id="rId6" Type="http://schemas.openxmlformats.org/officeDocument/2006/relationships/hyperlink" Target="https://twitter.com/jdegoes/status/1089949149628375040?lang=en"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2.xml"/><Relationship Id="rId3" Type="http://schemas.openxmlformats.org/officeDocument/2006/relationships/image" Target="../media/image57.jpg"/><Relationship Id="rId4" Type="http://schemas.openxmlformats.org/officeDocument/2006/relationships/hyperlink" Target="https://slides.com/michalczukm/typescript-magic-types-angular3city2018#/" TargetMode="External"/><Relationship Id="rId5" Type="http://schemas.openxmlformats.org/officeDocument/2006/relationships/hyperlink" Target="https://www.typescriptlang.org/docs/handbook/advanced-types.htm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3.xml"/><Relationship Id="rId3" Type="http://schemas.openxmlformats.org/officeDocument/2006/relationships/image" Target="../media/image58.png"/><Relationship Id="rId4" Type="http://schemas.openxmlformats.org/officeDocument/2006/relationships/hyperlink" Target="https://medium.com/@rajaraodv/is-class-in-es6-the-new-bad-part-6c4e6fe1ee65" TargetMode="External"/><Relationship Id="rId5"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4.xml"/><Relationship Id="rId3" Type="http://schemas.openxmlformats.org/officeDocument/2006/relationships/hyperlink" Target="https://developer.mozilla.org/en-US/docs/Web/JavaScript/Reference/Classes" TargetMode="Externa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5.xml"/><Relationship Id="rId3" Type="http://schemas.openxmlformats.org/officeDocument/2006/relationships/hyperlink" Target="https://developer.mozilla.org/en-US/docs/Web/JavaScript/Reference/Classes/extends" TargetMode="External"/><Relationship Id="rId4" Type="http://schemas.openxmlformats.org/officeDocument/2006/relationships/hyperlink" Target="https://developer.mozilla.org/en-US/docs/Web/JavaScript/Reference/Classes/extends" TargetMode="External"/><Relationship Id="rId5" Type="http://schemas.openxmlformats.org/officeDocument/2006/relationships/hyperlink" Target="https://developer.mozilla.org/en-US/docs/Web/JavaScript/Reference/Operators/super" TargetMode="External"/><Relationship Id="rId6" Type="http://schemas.openxmlformats.org/officeDocument/2006/relationships/hyperlink" Target="https://developer.mozilla.org/en-US/docs/Web/JavaScript/Reference/Classes#Sub_classing_with_extends" TargetMode="External"/><Relationship Id="rId7"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6.xml"/><Relationship Id="rId3" Type="http://schemas.openxmlformats.org/officeDocument/2006/relationships/hyperlink" Target="https://developer.mozilla.org/en-US/docs/Web/JavaScript/Reference/Functions/get" TargetMode="Externa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7.xml"/><Relationship Id="rId3" Type="http://schemas.openxmlformats.org/officeDocument/2006/relationships/image" Target="../media/image12.png"/><Relationship Id="rId4" Type="http://schemas.openxmlformats.org/officeDocument/2006/relationships/hyperlink" Target="https://www.typescriptlang.org/docs/handbook/classes.html#public-by-default" TargetMode="External"/><Relationship Id="rId5"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11.png"/><Relationship Id="rId4" Type="http://schemas.openxmlformats.org/officeDocument/2006/relationships/image" Target="../media/image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9.xml"/><Relationship Id="rId3" Type="http://schemas.openxmlformats.org/officeDocument/2006/relationships/hyperlink" Target="https://nodejs.org/en/knowledge/getting-started/control-flow/what-are-callbacks/" TargetMode="Externa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0.xml"/><Relationship Id="rId3" Type="http://schemas.openxmlformats.org/officeDocument/2006/relationships/hyperlink" Target="https://developer.mozilla.org/en-US/docs/Web/JavaScript/Reference/Global_Objects/Promise" TargetMode="External"/><Relationship Id="rId4" Type="http://schemas.openxmlformats.org/officeDocument/2006/relationships/hyperlink" Target="https://developer.mozilla.org/en-US/docs/Web/JavaScript/Reference/Global_Objects/Promise" TargetMode="External"/><Relationship Id="rId5" Type="http://schemas.openxmlformats.org/officeDocument/2006/relationships/hyperlink" Target="http://jamesknelson.com/grokking-es6-promises-the-four-functions-you-need-to-avoid-callback-hell/" TargetMode="External"/><Relationship Id="rId6"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1.xml"/><Relationship Id="rId3" Type="http://schemas.openxmlformats.org/officeDocument/2006/relationships/hyperlink" Target="http://jamesknelson.com/grokking-es6-promises-the-four-functions-you-need-to-avoid-callback-hell/" TargetMode="External"/><Relationship Id="rId4" Type="http://schemas.openxmlformats.org/officeDocument/2006/relationships/image" Target="../media/image3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2.xml"/><Relationship Id="rId3" Type="http://schemas.openxmlformats.org/officeDocument/2006/relationships/hyperlink" Target="https://codeburst.io/a-simple-guide-to-es6-iterators-in-javascript-with-examples-189d052c3d8e" TargetMode="External"/><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3.xml"/><Relationship Id="rId3" Type="http://schemas.openxmlformats.org/officeDocument/2006/relationships/image" Target="../media/image60.png"/><Relationship Id="rId4" Type="http://schemas.openxmlformats.org/officeDocument/2006/relationships/hyperlink" Target="https://developer.mozilla.org/en-US/docs/Web/JavaScript/Reference/Iteration_protocols#The_iterator_protocol" TargetMode="External"/><Relationship Id="rId5" Type="http://schemas.openxmlformats.org/officeDocument/2006/relationships/hyperlink" Target="https://developer.mozilla.org/en-US/docs/Web/JavaScript/Reference/Iteration_protocols#The_iterator_protocol" TargetMode="External"/><Relationship Id="rId6" Type="http://schemas.openxmlformats.org/officeDocument/2006/relationships/hyperlink" Target="https://codeburst.io/a-simple-guide-to-es6-iterators-in-javascript-with-examples-189d052c3d8e" TargetMode="External"/><Relationship Id="rId7" Type="http://schemas.openxmlformats.org/officeDocument/2006/relationships/image" Target="../media/image35.png"/><Relationship Id="rId8" Type="http://schemas.openxmlformats.org/officeDocument/2006/relationships/image" Target="../media/image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4.xml"/><Relationship Id="rId3" Type="http://schemas.openxmlformats.org/officeDocument/2006/relationships/image" Target="../media/image61.png"/><Relationship Id="rId4" Type="http://schemas.openxmlformats.org/officeDocument/2006/relationships/hyperlink" Target="https://en.wikipedia.org/wiki/Run_to_completion_scheduling" TargetMode="External"/><Relationship Id="rId5" Type="http://schemas.openxmlformats.org/officeDocument/2006/relationships/hyperlink" Target="https://en.wikipedia.org/wiki/Run_to_completion_scheduling" TargetMode="External"/><Relationship Id="rId6" Type="http://schemas.openxmlformats.org/officeDocument/2006/relationships/hyperlink" Target="https://codeburst.io/understanding-generators-in-es6-javascript-with-examples-6728834016d5" TargetMode="External"/><Relationship Id="rId7" Type="http://schemas.openxmlformats.org/officeDocument/2006/relationships/image" Target="../media/image3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5.xml"/><Relationship Id="rId3" Type="http://schemas.openxmlformats.org/officeDocument/2006/relationships/hyperlink" Target="https://github.com/tc39/proposal-async-iteration#async-generator-functions" TargetMode="External"/><Relationship Id="rId4" Type="http://schemas.openxmlformats.org/officeDocument/2006/relationships/hyperlink" Target="https://github.com/tc39/proposal-async-iteration#async-generator-functions" TargetMode="External"/><Relationship Id="rId9" Type="http://schemas.openxmlformats.org/officeDocument/2006/relationships/image" Target="../media/image12.png"/><Relationship Id="rId5" Type="http://schemas.openxmlformats.org/officeDocument/2006/relationships/hyperlink" Target="http://thecodebarbarian.com/getting-started-with-async-iterators-in-node-js#your-first-async-iterator" TargetMode="External"/><Relationship Id="rId6" Type="http://schemas.openxmlformats.org/officeDocument/2006/relationships/hyperlink" Target="http://thecodebarbarian.com/getting-started-with-async-iterators-in-node-js#your-first-async-iterator" TargetMode="External"/><Relationship Id="rId7" Type="http://schemas.openxmlformats.org/officeDocument/2006/relationships/hyperlink" Target="https://developer.mozilla.org/en-US/docs/Web/JavaScript/Guide/Iterators_and_Generators" TargetMode="External"/><Relationship Id="rId8" Type="http://schemas.openxmlformats.org/officeDocument/2006/relationships/hyperlink" Target="https://developer.mozilla.org/en-US/docs/Web/JavaScript/Guide/Iterators_and_Generators" TargetMode="External"/><Relationship Id="rId11" Type="http://schemas.openxmlformats.org/officeDocument/2006/relationships/image" Target="../media/image35.png"/><Relationship Id="rId10" Type="http://schemas.openxmlformats.org/officeDocument/2006/relationships/hyperlink" Target="https://jakearchibald.com/2017/async-iterators-and-generator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6.xml"/><Relationship Id="rId3" Type="http://schemas.openxmlformats.org/officeDocument/2006/relationships/image" Target="../media/image12.png"/><Relationship Id="rId4" Type="http://schemas.openxmlformats.org/officeDocument/2006/relationships/hyperlink" Target="https://www.typescriptlang.org/docs/handbook/decorators.html" TargetMode="External"/><Relationship Id="rId5" Type="http://schemas.openxmlformats.org/officeDocument/2006/relationships/image" Target="../media/image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7.xml"/><Relationship Id="rId3" Type="http://schemas.openxmlformats.org/officeDocument/2006/relationships/hyperlink" Target="https://www.sparkbit.pl/typescript-decorators/" TargetMode="External"/><Relationship Id="rId4" Type="http://schemas.openxmlformats.org/officeDocument/2006/relationships/image" Target="../media/image35.png"/><Relationship Id="rId5" Type="http://schemas.openxmlformats.org/officeDocument/2006/relationships/hyperlink" Target="https://en.wikipedia.org/wiki/Syntactic_sugar" TargetMode="External"/><Relationship Id="rId6" Type="http://schemas.openxmlformats.org/officeDocument/2006/relationships/hyperlink" Target="https://en.wikipedia.org/wiki/Syntactic_sugar" TargetMode="External"/><Relationship Id="rId7" Type="http://schemas.openxmlformats.org/officeDocument/2006/relationships/image" Target="../media/image1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8.xml"/><Relationship Id="rId3" Type="http://schemas.openxmlformats.org/officeDocument/2006/relationships/image" Target="../media/image64.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9.xml"/><Relationship Id="rId3" Type="http://schemas.openxmlformats.org/officeDocument/2006/relationships/hyperlink" Target="https://developer.mozilla.org/en-US/docs/Web/JavaScript/Reference/Global_Objects/Function/call" TargetMode="Externa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hyperlink" Target="https://towardsdatascience.com/java-vs-javascript-which-is-the-best-choice-for-2019-a41ee2d3f78d" TargetMode="External"/><Relationship Id="rId5" Type="http://schemas.openxmlformats.org/officeDocument/2006/relationships/image" Target="../media/image3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0.xml"/><Relationship Id="rId3" Type="http://schemas.openxmlformats.org/officeDocument/2006/relationships/image" Target="../media/image1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1.xml"/><Relationship Id="rId3" Type="http://schemas.openxmlformats.org/officeDocument/2006/relationships/image" Target="../media/image62.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2.xml"/><Relationship Id="rId3" Type="http://schemas.openxmlformats.org/officeDocument/2006/relationships/image" Target="../media/image12.png"/><Relationship Id="rId4" Type="http://schemas.openxmlformats.org/officeDocument/2006/relationships/hyperlink" Target="https://www.freecodecamp.org/news/what-is-variable-hoisting-differentiating-between-var-let-and-const-in-es6-f1a70bb43d/" TargetMode="External"/><Relationship Id="rId5" Type="http://schemas.openxmlformats.org/officeDocument/2006/relationships/image" Target="../media/image3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3.xml"/><Relationship Id="rId3" Type="http://schemas.openxmlformats.org/officeDocument/2006/relationships/hyperlink" Target="https://medium.com/front-end-developers/es6-variable-scopes-in-loops-with-closure-9cde7a198744" TargetMode="Externa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4.xml"/><Relationship Id="rId3" Type="http://schemas.openxmlformats.org/officeDocument/2006/relationships/image" Target="../media/image12.png"/><Relationship Id="rId4" Type="http://schemas.openxmlformats.org/officeDocument/2006/relationships/hyperlink" Target="https://developer.mozilla.org/en-US/docs/Web/JavaScript/Reference/Statements/const" TargetMode="External"/><Relationship Id="rId5" Type="http://schemas.openxmlformats.org/officeDocument/2006/relationships/image" Target="../media/image3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5.xml"/><Relationship Id="rId3" Type="http://schemas.openxmlformats.org/officeDocument/2006/relationships/image" Target="../media/image12.png"/><Relationship Id="rId4" Type="http://schemas.openxmlformats.org/officeDocument/2006/relationships/hyperlink" Target="https://github.com/microsoft/TypeScript/wiki/FAQ#what-is-type-erasure" TargetMode="External"/><Relationship Id="rId5" Type="http://schemas.openxmlformats.org/officeDocument/2006/relationships/image" Target="../media/image3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6.xml"/><Relationship Id="rId3" Type="http://schemas.openxmlformats.org/officeDocument/2006/relationships/hyperlink" Target="https://www.typescriptlang.org/docs/handbook/compiler-options.html" TargetMode="External"/><Relationship Id="rId4" Type="http://schemas.openxmlformats.org/officeDocument/2006/relationships/image" Target="../media/image3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7.xml"/><Relationship Id="rId3" Type="http://schemas.openxmlformats.org/officeDocument/2006/relationships/image" Target="../media/image63.png"/><Relationship Id="rId4" Type="http://schemas.openxmlformats.org/officeDocument/2006/relationships/hyperlink" Target="https://www.typescriptlang.org/docs/handbook/type-inference.html#contextual-typing" TargetMode="External"/><Relationship Id="rId5" Type="http://schemas.openxmlformats.org/officeDocument/2006/relationships/image" Target="../media/image3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8.xml"/><Relationship Id="rId3" Type="http://schemas.openxmlformats.org/officeDocument/2006/relationships/hyperlink" Target="https://www.typescriptlang.org/docs/handbook/declaration-files/do-s-and-don-ts.html" TargetMode="External"/><Relationship Id="rId4" Type="http://schemas.openxmlformats.org/officeDocument/2006/relationships/image" Target="../media/image3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9.xml"/><Relationship Id="rId3" Type="http://schemas.openxmlformats.org/officeDocument/2006/relationships/image" Target="../media/image12.png"/><Relationship Id="rId4" Type="http://schemas.openxmlformats.org/officeDocument/2006/relationships/hyperlink" Target="https://www.typescriptlang.org/docs/handbook/declaration-files/do-s-and-don-ts.html" TargetMode="External"/><Relationship Id="rId5"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hyperlink" Target="https://youtu.be/aX3ZABCdC38" TargetMode="External"/><Relationship Id="rId7" Type="http://schemas.openxmlformats.org/officeDocument/2006/relationships/image" Target="../media/image3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0.xml"/><Relationship Id="rId3" Type="http://schemas.openxmlformats.org/officeDocument/2006/relationships/hyperlink" Target="https://javascript.info/" TargetMode="External"/><Relationship Id="rId4" Type="http://schemas.openxmlformats.org/officeDocument/2006/relationships/hyperlink" Target="https://mariusschulz.com/blog" TargetMode="External"/><Relationship Id="rId5" Type="http://schemas.openxmlformats.org/officeDocument/2006/relationships/hyperlink" Target="https://www.javascripttutorial.net/es6/" TargetMode="External"/><Relationship Id="rId6" Type="http://schemas.openxmlformats.org/officeDocument/2006/relationships/hyperlink" Target="http://es6-features.org/" TargetMode="External"/><Relationship Id="rId7" Type="http://schemas.openxmlformats.org/officeDocument/2006/relationships/hyperlink" Target="https://htmlcheatsheet.com/js/"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Google Shape;892;p43"/>
          <p:cNvSpPr txBox="1"/>
          <p:nvPr>
            <p:ph type="title"/>
          </p:nvPr>
        </p:nvSpPr>
        <p:spPr>
          <a:xfrm>
            <a:off x="858594" y="370575"/>
            <a:ext cx="9947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Big changes in ES6: in effect a new language</a:t>
            </a:r>
            <a:endParaRPr/>
          </a:p>
        </p:txBody>
      </p:sp>
      <p:pic>
        <p:nvPicPr>
          <p:cNvPr id="893" name="Google Shape;893;p43"/>
          <p:cNvPicPr preferRelativeResize="0"/>
          <p:nvPr/>
        </p:nvPicPr>
        <p:blipFill rotWithShape="1">
          <a:blip r:embed="rId3">
            <a:alphaModFix/>
          </a:blip>
          <a:srcRect b="5900" l="17444" r="18305" t="5900"/>
          <a:stretch/>
        </p:blipFill>
        <p:spPr>
          <a:xfrm>
            <a:off x="2411938" y="1268425"/>
            <a:ext cx="7368125" cy="5175499"/>
          </a:xfrm>
          <a:prstGeom prst="rect">
            <a:avLst/>
          </a:prstGeom>
          <a:noFill/>
          <a:ln>
            <a:noFill/>
          </a:ln>
        </p:spPr>
      </p:pic>
      <p:pic>
        <p:nvPicPr>
          <p:cNvPr id="894" name="Google Shape;894;p4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4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What name to use?</a:t>
            </a:r>
            <a:endParaRPr/>
          </a:p>
        </p:txBody>
      </p:sp>
      <p:sp>
        <p:nvSpPr>
          <p:cNvPr id="901" name="Google Shape;901;p44"/>
          <p:cNvSpPr txBox="1"/>
          <p:nvPr>
            <p:ph idx="2" type="body"/>
          </p:nvPr>
        </p:nvSpPr>
        <p:spPr>
          <a:xfrm>
            <a:off x="858600" y="1625188"/>
            <a:ext cx="10662600" cy="45096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b="1" lang="en-US" sz="1800">
                <a:solidFill>
                  <a:schemeClr val="dk1"/>
                </a:solidFill>
              </a:rPr>
              <a:t>ES6</a:t>
            </a:r>
            <a:r>
              <a:rPr lang="en-US" sz="1800">
                <a:solidFill>
                  <a:schemeClr val="dk1"/>
                </a:solidFill>
              </a:rPr>
              <a:t> or The </a:t>
            </a:r>
            <a:r>
              <a:rPr b="1" lang="en-US" sz="1800">
                <a:solidFill>
                  <a:schemeClr val="dk1"/>
                </a:solidFill>
              </a:rPr>
              <a:t>ECMAScript 2015</a:t>
            </a:r>
            <a:r>
              <a:rPr lang="en-US" sz="1800">
                <a:solidFill>
                  <a:schemeClr val="dk1"/>
                </a:solidFill>
              </a:rPr>
              <a:t> Language version was the last big release. Future updates to the specification will be smaller. New language features will be implemented in JavaScript engines before they are officially included in the specification.</a:t>
            </a:r>
            <a:endParaRPr sz="1800">
              <a:solidFill>
                <a:schemeClr val="dk1"/>
              </a:solidFill>
            </a:endParaRPr>
          </a:p>
          <a:p>
            <a:pPr indent="0" lvl="0" marL="0" rtl="0" algn="l">
              <a:lnSpc>
                <a:spcPct val="115000"/>
              </a:lnSpc>
              <a:spcBef>
                <a:spcPts val="1200"/>
              </a:spcBef>
              <a:spcAft>
                <a:spcPts val="0"/>
              </a:spcAft>
              <a:buNone/>
            </a:pPr>
            <a:r>
              <a:rPr lang="en-US" sz="1800">
                <a:solidFill>
                  <a:schemeClr val="dk1"/>
                </a:solidFill>
              </a:rPr>
              <a:t>You should talk about</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use ES6</a:t>
            </a:r>
            <a:r>
              <a:rPr lang="en-US" sz="1800">
                <a:solidFill>
                  <a:schemeClr val="dk1"/>
                </a:solidFill>
              </a:rPr>
              <a:t> to refer to </a:t>
            </a:r>
            <a:r>
              <a:rPr i="1" lang="en-US" sz="1800">
                <a:solidFill>
                  <a:schemeClr val="dk1"/>
                </a:solidFill>
              </a:rPr>
              <a:t>"ECMAScript 2015 Language"</a:t>
            </a:r>
            <a:r>
              <a:rPr lang="en-US" sz="1800">
                <a:solidFill>
                  <a:schemeClr val="dk1"/>
                </a:solidFill>
              </a:rPr>
              <a:t> (arrow functions, template strings, Promises), it's shorter than ES2015, and both are unofficial, ES6 was the last big release, and the name is in line with the previous big release ES5, things change after that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after ES6, use names of language features</a:t>
            </a:r>
            <a:r>
              <a:rPr lang="en-US" sz="1800">
                <a:solidFill>
                  <a:schemeClr val="dk1"/>
                </a:solidFill>
              </a:rPr>
              <a:t>, such as</a:t>
            </a:r>
            <a:r>
              <a:rPr lang="en-US" sz="1800">
                <a:solidFill>
                  <a:schemeClr val="dk1"/>
                </a:solidFill>
                <a:uFill>
                  <a:noFill/>
                </a:uFill>
                <a:hlinkClick r:id="rId3"/>
              </a:rPr>
              <a:t> </a:t>
            </a:r>
            <a:r>
              <a:rPr lang="en-US" sz="1800" u="sng">
                <a:solidFill>
                  <a:schemeClr val="hlink"/>
                </a:solidFill>
                <a:hlinkClick r:id="rId4"/>
              </a:rPr>
              <a:t>"globalThis"</a:t>
            </a:r>
            <a:r>
              <a:rPr lang="en-US" sz="1800">
                <a:solidFill>
                  <a:schemeClr val="dk1"/>
                </a:solidFill>
              </a:rPr>
              <a:t> and</a:t>
            </a:r>
            <a:r>
              <a:rPr lang="en-US" sz="1800">
                <a:solidFill>
                  <a:schemeClr val="dk1"/>
                </a:solidFill>
                <a:uFill>
                  <a:noFill/>
                </a:uFill>
                <a:hlinkClick r:id="rId5"/>
              </a:rPr>
              <a:t> </a:t>
            </a:r>
            <a:r>
              <a:rPr lang="en-US" sz="1800" u="sng">
                <a:solidFill>
                  <a:schemeClr val="hlink"/>
                </a:solidFill>
                <a:hlinkClick r:id="rId6"/>
              </a:rPr>
              <a:t>"Array.prototype.flatMap"</a:t>
            </a:r>
            <a:r>
              <a:rPr lang="en-US" sz="1800">
                <a:solidFill>
                  <a:schemeClr val="dk1"/>
                </a:solidFill>
              </a:rPr>
              <a:t>, the specification is only updated after working implementations exist in JS engines, check</a:t>
            </a:r>
            <a:r>
              <a:rPr lang="en-US" sz="1800">
                <a:solidFill>
                  <a:schemeClr val="dk1"/>
                </a:solidFill>
                <a:uFill>
                  <a:noFill/>
                </a:uFill>
                <a:hlinkClick r:id="rId7"/>
              </a:rPr>
              <a:t> </a:t>
            </a:r>
            <a:r>
              <a:rPr lang="en-US" sz="1800" u="sng">
                <a:solidFill>
                  <a:schemeClr val="hlink"/>
                </a:solidFill>
                <a:hlinkClick r:id="rId8"/>
              </a:rPr>
              <a:t>TC39 Finished Proposals</a:t>
            </a:r>
            <a:r>
              <a:rPr lang="en-US" sz="1800">
                <a:solidFill>
                  <a:schemeClr val="dk1"/>
                </a:solidFill>
              </a:rPr>
              <a:t> for a list of features to be included in the next specification</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libri"/>
              <a:buChar char="●"/>
            </a:pPr>
            <a:r>
              <a:rPr lang="en-US" sz="1800">
                <a:solidFill>
                  <a:schemeClr val="dk1"/>
                </a:solidFill>
              </a:rPr>
              <a:t>for historically referring one year's updates to the ECMAScript specification use ES[year]</a:t>
            </a:r>
            <a:endParaRPr sz="1800"/>
          </a:p>
        </p:txBody>
      </p:sp>
      <p:pic>
        <p:nvPicPr>
          <p:cNvPr id="902" name="Google Shape;902;p44">
            <a:hlinkClick r:id="rId9"/>
          </p:cNvPr>
          <p:cNvPicPr preferRelativeResize="0"/>
          <p:nvPr/>
        </p:nvPicPr>
        <p:blipFill rotWithShape="1">
          <a:blip r:embed="rId10">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4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TypeScript</a:t>
            </a:r>
            <a:endParaRPr/>
          </a:p>
        </p:txBody>
      </p:sp>
      <p:pic>
        <p:nvPicPr>
          <p:cNvPr id="909" name="Google Shape;909;p45"/>
          <p:cNvPicPr preferRelativeResize="0"/>
          <p:nvPr/>
        </p:nvPicPr>
        <p:blipFill>
          <a:blip r:embed="rId3">
            <a:alphaModFix/>
          </a:blip>
          <a:stretch>
            <a:fillRect/>
          </a:stretch>
        </p:blipFill>
        <p:spPr>
          <a:xfrm>
            <a:off x="3687975" y="1150099"/>
            <a:ext cx="7837250" cy="5388100"/>
          </a:xfrm>
          <a:prstGeom prst="rect">
            <a:avLst/>
          </a:prstGeom>
          <a:noFill/>
          <a:ln>
            <a:noFill/>
          </a:ln>
        </p:spPr>
      </p:pic>
      <p:sp>
        <p:nvSpPr>
          <p:cNvPr id="910" name="Google Shape;910;p45"/>
          <p:cNvSpPr txBox="1"/>
          <p:nvPr/>
        </p:nvSpPr>
        <p:spPr>
          <a:xfrm>
            <a:off x="8783800" y="5561875"/>
            <a:ext cx="3288300" cy="837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Neither t</a:t>
            </a:r>
            <a:r>
              <a:rPr lang="en-US" sz="1800">
                <a:latin typeface="Calibri"/>
                <a:ea typeface="Calibri"/>
                <a:cs typeface="Calibri"/>
                <a:sym typeface="Calibri"/>
              </a:rPr>
              <a:t>he Browser nor Node.js can run TypeScript so it must be compiled (“transpiled”) to JavaScript</a:t>
            </a:r>
            <a:endParaRPr sz="1800">
              <a:latin typeface="Calibri"/>
              <a:ea typeface="Calibri"/>
              <a:cs typeface="Calibri"/>
              <a:sym typeface="Calibri"/>
            </a:endParaRPr>
          </a:p>
        </p:txBody>
      </p:sp>
      <p:sp>
        <p:nvSpPr>
          <p:cNvPr id="911" name="Google Shape;911;p45"/>
          <p:cNvSpPr txBox="1"/>
          <p:nvPr/>
        </p:nvSpPr>
        <p:spPr>
          <a:xfrm>
            <a:off x="462525" y="2824450"/>
            <a:ext cx="30000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TypeScript</a:t>
            </a:r>
            <a:r>
              <a:rPr lang="en-US" sz="1800">
                <a:latin typeface="Calibri"/>
                <a:ea typeface="Calibri"/>
                <a:cs typeface="Calibri"/>
                <a:sym typeface="Calibri"/>
              </a:rPr>
              <a:t> was launched for public use in October 2012. It was a result of two years of development at Microsoft. One of the lead designers and developers is Anders Hejlsberg, who is very well known as being the lead architect of C#, as well as the creator of Delphi and Turbo Pascal. </a:t>
            </a:r>
            <a:endParaRPr sz="1800">
              <a:latin typeface="Calibri"/>
              <a:ea typeface="Calibri"/>
              <a:cs typeface="Calibri"/>
              <a:sym typeface="Calibri"/>
            </a:endParaRPr>
          </a:p>
        </p:txBody>
      </p:sp>
      <p:sp>
        <p:nvSpPr>
          <p:cNvPr id="912" name="Google Shape;912;p45"/>
          <p:cNvSpPr/>
          <p:nvPr/>
        </p:nvSpPr>
        <p:spPr>
          <a:xfrm>
            <a:off x="5163125" y="4119425"/>
            <a:ext cx="1468500" cy="563400"/>
          </a:xfrm>
          <a:prstGeom prst="rect">
            <a:avLst/>
          </a:prstGeom>
          <a:solidFill>
            <a:srgbClr val="3942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p:nvPr/>
        </p:nvSpPr>
        <p:spPr>
          <a:xfrm>
            <a:off x="4958475" y="4456850"/>
            <a:ext cx="1986000" cy="563400"/>
          </a:xfrm>
          <a:prstGeom prst="rect">
            <a:avLst/>
          </a:prstGeom>
          <a:solidFill>
            <a:srgbClr val="3942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nvSpPr>
        <p:spPr>
          <a:xfrm>
            <a:off x="462525" y="1412875"/>
            <a:ext cx="3340800" cy="98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800">
                <a:latin typeface="Calibri"/>
                <a:ea typeface="Calibri"/>
                <a:cs typeface="Calibri"/>
                <a:sym typeface="Calibri"/>
              </a:rPr>
              <a:t>“...</a:t>
            </a:r>
            <a:r>
              <a:rPr b="1" lang="en-US" sz="1800">
                <a:latin typeface="Calibri"/>
                <a:ea typeface="Calibri"/>
                <a:cs typeface="Calibri"/>
                <a:sym typeface="Calibri"/>
              </a:rPr>
              <a:t>TypeScript is a typed superset of JavaScript that compiles to plain JavaScript</a:t>
            </a:r>
            <a:r>
              <a:rPr lang="en-US" sz="1800">
                <a:latin typeface="Calibri"/>
                <a:ea typeface="Calibri"/>
                <a:cs typeface="Calibri"/>
                <a:sym typeface="Calibri"/>
              </a:rPr>
              <a:t>…”</a:t>
            </a:r>
            <a:endParaRPr sz="1800">
              <a:latin typeface="Calibri"/>
              <a:ea typeface="Calibri"/>
              <a:cs typeface="Calibri"/>
              <a:sym typeface="Calibri"/>
            </a:endParaRPr>
          </a:p>
        </p:txBody>
      </p:sp>
      <p:pic>
        <p:nvPicPr>
          <p:cNvPr id="915" name="Google Shape;915;p45">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pic>
        <p:nvPicPr>
          <p:cNvPr id="921" name="Google Shape;921;p46"/>
          <p:cNvPicPr preferRelativeResize="0"/>
          <p:nvPr/>
        </p:nvPicPr>
        <p:blipFill>
          <a:blip r:embed="rId3">
            <a:alphaModFix/>
          </a:blip>
          <a:stretch>
            <a:fillRect/>
          </a:stretch>
        </p:blipFill>
        <p:spPr>
          <a:xfrm>
            <a:off x="4580913" y="1782325"/>
            <a:ext cx="7011851" cy="2900250"/>
          </a:xfrm>
          <a:prstGeom prst="rect">
            <a:avLst/>
          </a:prstGeom>
          <a:noFill/>
          <a:ln>
            <a:noFill/>
          </a:ln>
        </p:spPr>
      </p:pic>
      <p:sp>
        <p:nvSpPr>
          <p:cNvPr id="922" name="Google Shape;922;p46"/>
          <p:cNvSpPr txBox="1"/>
          <p:nvPr>
            <p:ph type="title"/>
          </p:nvPr>
        </p:nvSpPr>
        <p:spPr>
          <a:xfrm>
            <a:off x="858597" y="370575"/>
            <a:ext cx="7740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From source code to execution</a:t>
            </a:r>
            <a:endParaRPr/>
          </a:p>
        </p:txBody>
      </p:sp>
      <p:pic>
        <p:nvPicPr>
          <p:cNvPr id="923" name="Google Shape;923;p46"/>
          <p:cNvPicPr preferRelativeResize="0"/>
          <p:nvPr/>
        </p:nvPicPr>
        <p:blipFill rotWithShape="1">
          <a:blip r:embed="rId4">
            <a:alphaModFix/>
          </a:blip>
          <a:srcRect b="15835" l="74215" r="4511" t="19182"/>
          <a:stretch/>
        </p:blipFill>
        <p:spPr>
          <a:xfrm>
            <a:off x="4813613" y="3060425"/>
            <a:ext cx="849426" cy="923650"/>
          </a:xfrm>
          <a:prstGeom prst="rect">
            <a:avLst/>
          </a:prstGeom>
          <a:noFill/>
          <a:ln>
            <a:noFill/>
          </a:ln>
        </p:spPr>
      </p:pic>
      <p:pic>
        <p:nvPicPr>
          <p:cNvPr id="924" name="Google Shape;924;p46"/>
          <p:cNvPicPr preferRelativeResize="0"/>
          <p:nvPr/>
        </p:nvPicPr>
        <p:blipFill rotWithShape="1">
          <a:blip r:embed="rId4">
            <a:alphaModFix/>
          </a:blip>
          <a:srcRect b="0" l="0" r="6006" t="0"/>
          <a:stretch/>
        </p:blipFill>
        <p:spPr>
          <a:xfrm>
            <a:off x="676163" y="1782325"/>
            <a:ext cx="3753150" cy="1421475"/>
          </a:xfrm>
          <a:prstGeom prst="rect">
            <a:avLst/>
          </a:prstGeom>
          <a:noFill/>
          <a:ln>
            <a:noFill/>
          </a:ln>
        </p:spPr>
      </p:pic>
      <p:pic>
        <p:nvPicPr>
          <p:cNvPr id="925" name="Google Shape;925;p46"/>
          <p:cNvPicPr preferRelativeResize="0"/>
          <p:nvPr/>
        </p:nvPicPr>
        <p:blipFill>
          <a:blip r:embed="rId5">
            <a:alphaModFix/>
          </a:blip>
          <a:stretch>
            <a:fillRect/>
          </a:stretch>
        </p:blipFill>
        <p:spPr>
          <a:xfrm>
            <a:off x="11107809" y="4415900"/>
            <a:ext cx="761074" cy="761074"/>
          </a:xfrm>
          <a:prstGeom prst="rect">
            <a:avLst/>
          </a:prstGeom>
          <a:noFill/>
          <a:ln>
            <a:noFill/>
          </a:ln>
        </p:spPr>
      </p:pic>
      <p:sp>
        <p:nvSpPr>
          <p:cNvPr id="926" name="Google Shape;926;p46"/>
          <p:cNvSpPr txBox="1"/>
          <p:nvPr/>
        </p:nvSpPr>
        <p:spPr>
          <a:xfrm>
            <a:off x="795300" y="4881400"/>
            <a:ext cx="10312500" cy="1727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3000"/>
              </a:spcBef>
              <a:spcAft>
                <a:spcPts val="3000"/>
              </a:spcAft>
              <a:buNone/>
            </a:pPr>
            <a:r>
              <a:rPr lang="en-US" sz="1200">
                <a:solidFill>
                  <a:schemeClr val="dk1"/>
                </a:solidFill>
                <a:latin typeface="Calibri"/>
                <a:ea typeface="Calibri"/>
                <a:cs typeface="Calibri"/>
                <a:sym typeface="Calibri"/>
              </a:rPr>
              <a:t>V8 is a </a:t>
            </a:r>
            <a:r>
              <a:rPr b="1" lang="en-US" sz="1200">
                <a:solidFill>
                  <a:schemeClr val="dk1"/>
                </a:solidFill>
                <a:latin typeface="Calibri"/>
                <a:ea typeface="Calibri"/>
                <a:cs typeface="Calibri"/>
                <a:sym typeface="Calibri"/>
              </a:rPr>
              <a:t>JavaScript engine</a:t>
            </a:r>
            <a:r>
              <a:rPr lang="en-US" sz="1200">
                <a:solidFill>
                  <a:schemeClr val="dk1"/>
                </a:solidFill>
                <a:latin typeface="Calibri"/>
                <a:ea typeface="Calibri"/>
                <a:cs typeface="Calibri"/>
                <a:sym typeface="Calibri"/>
              </a:rPr>
              <a:t> built developed by Google.  It is </a:t>
            </a:r>
            <a:r>
              <a:rPr b="1" lang="en-US" sz="1200">
                <a:solidFill>
                  <a:schemeClr val="dk1"/>
                </a:solidFill>
                <a:latin typeface="Calibri"/>
                <a:ea typeface="Calibri"/>
                <a:cs typeface="Calibri"/>
                <a:sym typeface="Calibri"/>
              </a:rPr>
              <a:t>open source</a:t>
            </a:r>
            <a:r>
              <a:rPr lang="en-US" sz="1200">
                <a:solidFill>
                  <a:schemeClr val="dk1"/>
                </a:solidFill>
                <a:latin typeface="Calibri"/>
                <a:ea typeface="Calibri"/>
                <a:cs typeface="Calibri"/>
                <a:sym typeface="Calibri"/>
              </a:rPr>
              <a:t> and written in </a:t>
            </a:r>
            <a:r>
              <a:rPr b="1" lang="en-US" sz="1200">
                <a:solidFill>
                  <a:schemeClr val="dk1"/>
                </a:solidFill>
                <a:latin typeface="Calibri"/>
                <a:ea typeface="Calibri"/>
                <a:cs typeface="Calibri"/>
                <a:sym typeface="Calibri"/>
              </a:rPr>
              <a:t>C++</a:t>
            </a:r>
            <a:r>
              <a:rPr lang="en-US" sz="1200">
                <a:solidFill>
                  <a:schemeClr val="dk1"/>
                </a:solidFill>
                <a:latin typeface="Calibri"/>
                <a:ea typeface="Calibri"/>
                <a:cs typeface="Calibri"/>
                <a:sym typeface="Calibri"/>
              </a:rPr>
              <a:t>. It is used for both client side (Google Chrome) and server side (node.js) JavaScript applications. </a:t>
            </a:r>
            <a:r>
              <a:rPr lang="en-US" sz="1100">
                <a:solidFill>
                  <a:schemeClr val="dk1"/>
                </a:solidFill>
              </a:rPr>
              <a:t>V8 and other modern JavaScript engines get their speed via</a:t>
            </a:r>
            <a:r>
              <a:rPr lang="en-US" sz="1100">
                <a:solidFill>
                  <a:schemeClr val="dk1"/>
                </a:solidFill>
                <a:uFill>
                  <a:noFill/>
                </a:uFill>
                <a:hlinkClick r:id="rId6"/>
              </a:rPr>
              <a:t> </a:t>
            </a:r>
            <a:r>
              <a:rPr lang="en-US" sz="1100" u="sng">
                <a:solidFill>
                  <a:schemeClr val="hlink"/>
                </a:solidFill>
                <a:hlinkClick r:id="rId7"/>
              </a:rPr>
              <a:t>just-in-time (JIT) compilation</a:t>
            </a:r>
            <a:r>
              <a:rPr lang="en-US" sz="1100">
                <a:solidFill>
                  <a:schemeClr val="dk1"/>
                </a:solidFill>
              </a:rPr>
              <a:t> of script to native machine code immediately prior to execution. Code is initially compiled by a baseline compiler, which can generate non-optimized machine code quickly. The compiled code is analyzed during runtime and optionally re-compiled dynamically with a more advanced optimizing compiler for peak performance. In V8, this script execution pipeline has a variety of special cases and conditions which require complex machinery to switch between the baseline compiler and two optimizing compilers, Crankshaft and TurboFan. Apart from this a JavaScript interpreter, called Ignition, can replace V8’s baseline compiler, executing code with less memory overhead on some platforms.</a:t>
            </a:r>
            <a:endParaRPr sz="1200">
              <a:latin typeface="Calibri"/>
              <a:ea typeface="Calibri"/>
              <a:cs typeface="Calibri"/>
              <a:sym typeface="Calibri"/>
            </a:endParaRPr>
          </a:p>
        </p:txBody>
      </p:sp>
      <p:sp>
        <p:nvSpPr>
          <p:cNvPr id="927" name="Google Shape;927;p46"/>
          <p:cNvSpPr/>
          <p:nvPr/>
        </p:nvSpPr>
        <p:spPr>
          <a:xfrm>
            <a:off x="599238" y="1357750"/>
            <a:ext cx="3029700" cy="2198400"/>
          </a:xfrm>
          <a:prstGeom prst="rect">
            <a:avLst/>
          </a:prstGeom>
          <a:noFill/>
          <a:ln cap="flat" cmpd="sng" w="9525">
            <a:solidFill>
              <a:schemeClr val="dk2"/>
            </a:solidFill>
            <a:prstDash val="dash"/>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800">
                <a:latin typeface="Calibri"/>
                <a:ea typeface="Calibri"/>
                <a:cs typeface="Calibri"/>
                <a:sym typeface="Calibri"/>
              </a:rPr>
              <a:t>TypeScript</a:t>
            </a:r>
            <a:endParaRPr sz="800">
              <a:latin typeface="Calibri"/>
              <a:ea typeface="Calibri"/>
              <a:cs typeface="Calibri"/>
              <a:sym typeface="Calibri"/>
            </a:endParaRPr>
          </a:p>
        </p:txBody>
      </p:sp>
      <p:pic>
        <p:nvPicPr>
          <p:cNvPr id="928" name="Google Shape;928;p46">
            <a:hlinkClick r:id="rId8"/>
          </p:cNvPr>
          <p:cNvPicPr preferRelativeResize="0"/>
          <p:nvPr/>
        </p:nvPicPr>
        <p:blipFill rotWithShape="1">
          <a:blip r:embed="rId9">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Google Shape;933;p47"/>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Performance</a:t>
            </a:r>
            <a:endParaRPr/>
          </a:p>
        </p:txBody>
      </p:sp>
      <p:pic>
        <p:nvPicPr>
          <p:cNvPr id="934" name="Google Shape;934;p47"/>
          <p:cNvPicPr preferRelativeResize="0"/>
          <p:nvPr/>
        </p:nvPicPr>
        <p:blipFill>
          <a:blip r:embed="rId3">
            <a:alphaModFix/>
          </a:blip>
          <a:stretch>
            <a:fillRect/>
          </a:stretch>
        </p:blipFill>
        <p:spPr>
          <a:xfrm>
            <a:off x="6908450" y="1644100"/>
            <a:ext cx="4854126" cy="3883325"/>
          </a:xfrm>
          <a:prstGeom prst="rect">
            <a:avLst/>
          </a:prstGeom>
          <a:noFill/>
          <a:ln>
            <a:noFill/>
          </a:ln>
        </p:spPr>
      </p:pic>
      <p:pic>
        <p:nvPicPr>
          <p:cNvPr id="935" name="Google Shape;935;p47"/>
          <p:cNvPicPr preferRelativeResize="0"/>
          <p:nvPr/>
        </p:nvPicPr>
        <p:blipFill>
          <a:blip r:embed="rId4">
            <a:alphaModFix/>
          </a:blip>
          <a:stretch>
            <a:fillRect/>
          </a:stretch>
        </p:blipFill>
        <p:spPr>
          <a:xfrm>
            <a:off x="429425" y="1690276"/>
            <a:ext cx="6213320" cy="3883325"/>
          </a:xfrm>
          <a:prstGeom prst="rect">
            <a:avLst/>
          </a:prstGeom>
          <a:noFill/>
          <a:ln>
            <a:noFill/>
          </a:ln>
        </p:spPr>
      </p:pic>
      <p:sp>
        <p:nvSpPr>
          <p:cNvPr id="936" name="Google Shape;936;p47"/>
          <p:cNvSpPr txBox="1"/>
          <p:nvPr/>
        </p:nvSpPr>
        <p:spPr>
          <a:xfrm>
            <a:off x="3251200" y="5172375"/>
            <a:ext cx="53202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rgbClr val="434343"/>
                </a:solidFill>
              </a:rPr>
              <a:t>node.js</a:t>
            </a:r>
            <a:endParaRPr sz="800">
              <a:solidFill>
                <a:srgbClr val="434343"/>
              </a:solidFill>
            </a:endParaRPr>
          </a:p>
        </p:txBody>
      </p:sp>
      <p:pic>
        <p:nvPicPr>
          <p:cNvPr id="937" name="Google Shape;937;p47">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1" name="Shape 941"/>
        <p:cNvGrpSpPr/>
        <p:nvPr/>
      </p:nvGrpSpPr>
      <p:grpSpPr>
        <a:xfrm>
          <a:off x="0" y="0"/>
          <a:ext cx="0" cy="0"/>
          <a:chOff x="0" y="0"/>
          <a:chExt cx="0" cy="0"/>
        </a:xfrm>
      </p:grpSpPr>
      <p:sp>
        <p:nvSpPr>
          <p:cNvPr id="942" name="Google Shape;942;p48"/>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Single threaded</a:t>
            </a:r>
            <a:endParaRPr/>
          </a:p>
        </p:txBody>
      </p:sp>
      <p:pic>
        <p:nvPicPr>
          <p:cNvPr id="943" name="Google Shape;943;p48"/>
          <p:cNvPicPr preferRelativeResize="0"/>
          <p:nvPr/>
        </p:nvPicPr>
        <p:blipFill>
          <a:blip r:embed="rId3">
            <a:alphaModFix/>
          </a:blip>
          <a:stretch>
            <a:fillRect/>
          </a:stretch>
        </p:blipFill>
        <p:spPr>
          <a:xfrm>
            <a:off x="5763475" y="1914975"/>
            <a:ext cx="5974424" cy="3919499"/>
          </a:xfrm>
          <a:prstGeom prst="rect">
            <a:avLst/>
          </a:prstGeom>
          <a:noFill/>
          <a:ln>
            <a:noFill/>
          </a:ln>
        </p:spPr>
      </p:pic>
      <p:sp>
        <p:nvSpPr>
          <p:cNvPr id="944" name="Google Shape;944;p48"/>
          <p:cNvSpPr txBox="1"/>
          <p:nvPr/>
        </p:nvSpPr>
        <p:spPr>
          <a:xfrm>
            <a:off x="992425" y="1378275"/>
            <a:ext cx="4688100" cy="46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All Node JS applications uses the “Single Threaded Event Loop Model” architecture to handle multiple concurrent clients.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The main event loop is single-threaded but most of the I/O works run on separate threads, because the I/O APIs in Node. js are asynchronous/non-blocking by design, in order to accommodate the event loop.</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So JavaScript code runs on </a:t>
            </a:r>
            <a:r>
              <a:rPr b="1" lang="en-US" sz="1800">
                <a:latin typeface="Calibri"/>
                <a:ea typeface="Calibri"/>
                <a:cs typeface="Calibri"/>
                <a:sym typeface="Calibri"/>
              </a:rPr>
              <a:t>one single </a:t>
            </a:r>
            <a:r>
              <a:rPr b="1" lang="en-US" sz="1800">
                <a:latin typeface="Calibri"/>
                <a:ea typeface="Calibri"/>
                <a:cs typeface="Calibri"/>
                <a:sym typeface="Calibri"/>
              </a:rPr>
              <a:t>thread</a:t>
            </a:r>
            <a:r>
              <a:rPr lang="en-US" sz="1800">
                <a:latin typeface="Calibri"/>
                <a:ea typeface="Calibri"/>
                <a:cs typeface="Calibri"/>
                <a:sym typeface="Calibri"/>
              </a:rPr>
              <a:t> but library code executes multi-threaded. This leads to </a:t>
            </a:r>
            <a:r>
              <a:rPr b="1" lang="en-US" sz="1800">
                <a:latin typeface="Calibri"/>
                <a:ea typeface="Calibri"/>
                <a:cs typeface="Calibri"/>
                <a:sym typeface="Calibri"/>
              </a:rPr>
              <a:t>subtle but significant differences </a:t>
            </a:r>
            <a:r>
              <a:rPr lang="en-US" sz="1800">
                <a:latin typeface="Calibri"/>
                <a:ea typeface="Calibri"/>
                <a:cs typeface="Calibri"/>
                <a:sym typeface="Calibri"/>
              </a:rPr>
              <a:t>with languages like Java or C# as related with the run-time model.  For example: </a:t>
            </a:r>
            <a:r>
              <a:rPr b="1" lang="en-US" sz="1800">
                <a:latin typeface="Calibri"/>
                <a:ea typeface="Calibri"/>
                <a:cs typeface="Calibri"/>
                <a:sym typeface="Calibri"/>
              </a:rPr>
              <a:t>you should never block a thread as no other requests can be served (!)</a:t>
            </a:r>
            <a:endParaRPr b="1" sz="1800">
              <a:latin typeface="Calibri"/>
              <a:ea typeface="Calibri"/>
              <a:cs typeface="Calibri"/>
              <a:sym typeface="Calibri"/>
            </a:endParaRPr>
          </a:p>
        </p:txBody>
      </p:sp>
      <p:pic>
        <p:nvPicPr>
          <p:cNvPr id="945" name="Google Shape;945;p48">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49"/>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Prerequisites</a:t>
            </a:r>
            <a:endParaRPr sz="6000"/>
          </a:p>
        </p:txBody>
      </p:sp>
      <p:grpSp>
        <p:nvGrpSpPr>
          <p:cNvPr id="951" name="Google Shape;951;p49"/>
          <p:cNvGrpSpPr/>
          <p:nvPr/>
        </p:nvGrpSpPr>
        <p:grpSpPr>
          <a:xfrm>
            <a:off x="6225550" y="4100853"/>
            <a:ext cx="5966848" cy="2757003"/>
            <a:chOff x="7662396" y="4613250"/>
            <a:chExt cx="4529604" cy="2244751"/>
          </a:xfrm>
        </p:grpSpPr>
        <p:pic>
          <p:nvPicPr>
            <p:cNvPr id="952" name="Google Shape;952;p49"/>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953" name="Google Shape;953;p49"/>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Google Shape;958;p50"/>
          <p:cNvSpPr txBox="1"/>
          <p:nvPr>
            <p:ph idx="2" type="body"/>
          </p:nvPr>
        </p:nvSpPr>
        <p:spPr>
          <a:xfrm>
            <a:off x="643200" y="1082275"/>
            <a:ext cx="11413500" cy="5478000"/>
          </a:xfrm>
          <a:prstGeom prst="rect">
            <a:avLst/>
          </a:prstGeom>
          <a:noFill/>
          <a:ln>
            <a:noFill/>
          </a:ln>
        </p:spPr>
        <p:txBody>
          <a:bodyPr anchorCtr="0" anchor="t" bIns="45700" lIns="91425" spcFirstLastPara="1" rIns="91425" wrap="square" tIns="45700">
            <a:noAutofit/>
          </a:bodyPr>
          <a:lstStyle/>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 </a:t>
            </a:r>
            <a:r>
              <a:rPr b="1" lang="en-US">
                <a:solidFill>
                  <a:schemeClr val="dk1"/>
                </a:solidFill>
              </a:rPr>
              <a:t>node.js</a:t>
            </a:r>
            <a:r>
              <a:rPr lang="en-US">
                <a:solidFill>
                  <a:schemeClr val="dk1"/>
                </a:solidFill>
              </a:rPr>
              <a:t> (see: </a:t>
            </a:r>
            <a:r>
              <a:rPr lang="en-US" u="sng">
                <a:solidFill>
                  <a:schemeClr val="hlink"/>
                </a:solidFill>
                <a:hlinkClick r:id="rId3"/>
              </a:rPr>
              <a:t>https://nodejs.org/</a:t>
            </a:r>
            <a:r>
              <a:rPr lang="en-US">
                <a:solidFill>
                  <a:schemeClr val="dk1"/>
                </a:solidFill>
              </a:rPr>
              <a:t> )</a:t>
            </a:r>
            <a:endParaRPr b="1">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 </a:t>
            </a:r>
            <a:r>
              <a:rPr b="1" lang="en-US">
                <a:solidFill>
                  <a:schemeClr val="dk1"/>
                </a:solidFill>
              </a:rPr>
              <a:t>TypeScript and other tools </a:t>
            </a:r>
            <a:r>
              <a:rPr lang="en-US">
                <a:solidFill>
                  <a:schemeClr val="dk1"/>
                </a:solidFill>
              </a:rPr>
              <a:t>globally with the command:</a:t>
            </a:r>
            <a:endParaRPr>
              <a:solidFill>
                <a:schemeClr val="dk1"/>
              </a:solidFill>
            </a:endParaRPr>
          </a:p>
          <a:p>
            <a:pPr indent="0" lvl="0" marL="914400" rtl="0" algn="l">
              <a:lnSpc>
                <a:spcPct val="115000"/>
              </a:lnSpc>
              <a:spcBef>
                <a:spcPts val="2100"/>
              </a:spcBef>
              <a:spcAft>
                <a:spcPts val="0"/>
              </a:spcAft>
              <a:buClr>
                <a:schemeClr val="dk1"/>
              </a:buClr>
              <a:buSzPts val="1100"/>
              <a:buFont typeface="Arial"/>
              <a:buNone/>
            </a:pPr>
            <a:r>
              <a:rPr lang="en-US" sz="1400">
                <a:solidFill>
                  <a:srgbClr val="2F4F4F"/>
                </a:solidFill>
                <a:latin typeface="Consolas"/>
                <a:ea typeface="Consolas"/>
                <a:cs typeface="Consolas"/>
                <a:sym typeface="Consolas"/>
              </a:rPr>
              <a:t>npm install -g typescript ts-node prettier eslint </a:t>
            </a:r>
            <a:endParaRPr sz="1400">
              <a:solidFill>
                <a:srgbClr val="2F4F4F"/>
              </a:solidFill>
              <a:latin typeface="Consolas"/>
              <a:ea typeface="Consolas"/>
              <a:cs typeface="Consolas"/>
              <a:sym typeface="Consolas"/>
            </a:endParaRPr>
          </a:p>
          <a:p>
            <a:pPr indent="-406400" lvl="0" marL="609600" marR="0" rtl="0" algn="l">
              <a:lnSpc>
                <a:spcPct val="115000"/>
              </a:lnSpc>
              <a:spcBef>
                <a:spcPts val="2100"/>
              </a:spcBef>
              <a:spcAft>
                <a:spcPts val="0"/>
              </a:spcAft>
              <a:buClr>
                <a:schemeClr val="dk1"/>
              </a:buClr>
              <a:buSzPts val="1600"/>
              <a:buChar char="•"/>
            </a:pPr>
            <a:r>
              <a:rPr lang="en-US">
                <a:solidFill>
                  <a:schemeClr val="dk1"/>
                </a:solidFill>
              </a:rPr>
              <a:t>Note that the executables will be installed to a path - typically something like </a:t>
            </a:r>
            <a:r>
              <a:rPr lang="en-US" sz="1400">
                <a:solidFill>
                  <a:srgbClr val="2F4F4F"/>
                </a:solidFill>
                <a:latin typeface="Consolas"/>
                <a:ea typeface="Consolas"/>
                <a:cs typeface="Consolas"/>
                <a:sym typeface="Consolas"/>
              </a:rPr>
              <a:t>C:\Users\&lt;&lt;user&gt;&gt;\AppData\Roaming\npm\ -</a:t>
            </a:r>
            <a:r>
              <a:rPr lang="en-US">
                <a:solidFill>
                  <a:schemeClr val="dk1"/>
                </a:solidFill>
              </a:rPr>
              <a:t> which needs to be included in your </a:t>
            </a:r>
            <a:r>
              <a:rPr lang="en-US">
                <a:solidFill>
                  <a:schemeClr val="dk1"/>
                </a:solidFill>
                <a:latin typeface="Consolas"/>
                <a:ea typeface="Consolas"/>
                <a:cs typeface="Consolas"/>
                <a:sym typeface="Consolas"/>
              </a:rPr>
              <a:t>PATH </a:t>
            </a:r>
            <a:r>
              <a:rPr lang="en-US">
                <a:solidFill>
                  <a:schemeClr val="dk1"/>
                </a:solidFill>
              </a:rPr>
              <a:t>environment variable (see</a:t>
            </a:r>
            <a:r>
              <a:rPr lang="en-US" sz="1700">
                <a:solidFill>
                  <a:schemeClr val="dk1"/>
                </a:solidFill>
              </a:rPr>
              <a:t>: </a:t>
            </a:r>
            <a:r>
              <a:rPr lang="en-US" sz="1100" u="sng">
                <a:solidFill>
                  <a:schemeClr val="hlink"/>
                </a:solidFill>
                <a:latin typeface="Arial"/>
                <a:ea typeface="Arial"/>
                <a:cs typeface="Arial"/>
                <a:sym typeface="Arial"/>
                <a:hlinkClick r:id="rId4"/>
              </a:rPr>
              <a:t>https://www.architectryan.com/2018/03/17/add-to-the-path-on-windows-10/</a:t>
            </a:r>
            <a:r>
              <a:rPr lang="en-US" sz="1700">
                <a:solidFill>
                  <a:schemeClr val="dk1"/>
                </a:solidFill>
              </a:rPr>
              <a:t>)</a:t>
            </a:r>
            <a:endParaRPr sz="1700">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ts-node</a:t>
            </a:r>
            <a:r>
              <a:rPr lang="en-US">
                <a:solidFill>
                  <a:schemeClr val="dk1"/>
                </a:solidFill>
              </a:rPr>
              <a:t>, which allows running a node shell with TypeScript without having a separate compile phase</a:t>
            </a:r>
            <a:endParaRPr>
              <a:solidFill>
                <a:schemeClr val="dk1"/>
              </a:solidFill>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ESLint</a:t>
            </a:r>
            <a:r>
              <a:rPr lang="en-US">
                <a:solidFill>
                  <a:schemeClr val="dk1"/>
                </a:solidFill>
              </a:rPr>
              <a:t>, the primary linter for both JavaScript and TypeScript. A linter is a tool that analyzes source code to flag programming errors, bugs, stylistic errors, and suspicious constructs.</a:t>
            </a:r>
            <a:r>
              <a:rPr lang="en-US">
                <a:solidFill>
                  <a:srgbClr val="2F4F4F"/>
                </a:solidFill>
                <a:latin typeface="Courier New"/>
                <a:ea typeface="Courier New"/>
                <a:cs typeface="Courier New"/>
                <a:sym typeface="Courier New"/>
              </a:rPr>
              <a:t> </a:t>
            </a:r>
            <a:endParaRPr>
              <a:solidFill>
                <a:srgbClr val="2F4F4F"/>
              </a:solidFill>
              <a:latin typeface="Courier New"/>
              <a:ea typeface="Courier New"/>
              <a:cs typeface="Courier New"/>
              <a:sym typeface="Courier New"/>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Installed will be </a:t>
            </a:r>
            <a:r>
              <a:rPr b="1" lang="en-US">
                <a:solidFill>
                  <a:schemeClr val="dk1"/>
                </a:solidFill>
              </a:rPr>
              <a:t>Prettier</a:t>
            </a:r>
            <a:r>
              <a:rPr lang="en-US">
                <a:solidFill>
                  <a:schemeClr val="dk1"/>
                </a:solidFill>
              </a:rPr>
              <a:t>, which handles code formatting, important to guarantee a consistent coding style in a team </a:t>
            </a:r>
            <a:endParaRPr/>
          </a:p>
          <a:p>
            <a:pPr indent="-406400" lvl="0" marL="609600" marR="0" rtl="0" algn="l">
              <a:lnSpc>
                <a:spcPct val="115000"/>
              </a:lnSpc>
              <a:spcBef>
                <a:spcPts val="0"/>
              </a:spcBef>
              <a:spcAft>
                <a:spcPts val="0"/>
              </a:spcAft>
              <a:buClr>
                <a:schemeClr val="dk1"/>
              </a:buClr>
              <a:buSzPts val="1600"/>
              <a:buChar char="•"/>
            </a:pPr>
            <a:r>
              <a:rPr lang="en-US">
                <a:solidFill>
                  <a:schemeClr val="dk1"/>
                </a:solidFill>
              </a:rPr>
              <a:t>For</a:t>
            </a:r>
            <a:r>
              <a:rPr lang="en-US"/>
              <a:t> configuration option of both ESLint and Prettier see: </a:t>
            </a:r>
            <a:r>
              <a:rPr lang="en-US" u="sng">
                <a:solidFill>
                  <a:schemeClr val="hlink"/>
                </a:solidFill>
                <a:hlinkClick r:id="rId5"/>
              </a:rPr>
              <a:t>https://www.robertcooper.me/using-eslint-and-prettier-in-a-typescript-project</a:t>
            </a:r>
            <a:endParaRPr/>
          </a:p>
          <a:p>
            <a:pPr indent="-406400" lvl="0" marL="609600" marR="0" rtl="0" algn="l">
              <a:lnSpc>
                <a:spcPct val="115000"/>
              </a:lnSpc>
              <a:spcBef>
                <a:spcPts val="0"/>
              </a:spcBef>
              <a:spcAft>
                <a:spcPts val="0"/>
              </a:spcAft>
              <a:buClr>
                <a:schemeClr val="dk1"/>
              </a:buClr>
              <a:buSzPts val="1600"/>
              <a:buChar char="•"/>
            </a:pPr>
            <a:r>
              <a:rPr lang="en-US"/>
              <a:t>Clone</a:t>
            </a:r>
            <a:r>
              <a:rPr lang="en-US">
                <a:solidFill>
                  <a:schemeClr val="dk1"/>
                </a:solidFill>
              </a:rPr>
              <a:t> the source code accompanying this presentation with </a:t>
            </a:r>
            <a:endParaRPr>
              <a:solidFill>
                <a:schemeClr val="dk1"/>
              </a:solidFill>
            </a:endParaRPr>
          </a:p>
          <a:p>
            <a:pPr indent="0" lvl="0" marL="914400" marR="0" rtl="0" algn="l">
              <a:lnSpc>
                <a:spcPct val="115000"/>
              </a:lnSpc>
              <a:spcBef>
                <a:spcPts val="2100"/>
              </a:spcBef>
              <a:spcAft>
                <a:spcPts val="0"/>
              </a:spcAft>
              <a:buClr>
                <a:schemeClr val="dk1"/>
              </a:buClr>
              <a:buSzPts val="1100"/>
              <a:buNone/>
            </a:pPr>
            <a:r>
              <a:rPr lang="en-US" sz="1400">
                <a:solidFill>
                  <a:srgbClr val="2F4F4F"/>
                </a:solidFill>
                <a:latin typeface="Consolas"/>
                <a:ea typeface="Consolas"/>
                <a:cs typeface="Consolas"/>
                <a:sym typeface="Consolas"/>
              </a:rPr>
              <a:t>git clone https://github.com/soyrochus/diggingjsandts</a:t>
            </a:r>
            <a:endParaRPr sz="1400">
              <a:solidFill>
                <a:srgbClr val="2F4F4F"/>
              </a:solidFill>
              <a:latin typeface="Consolas"/>
              <a:ea typeface="Consolas"/>
              <a:cs typeface="Consolas"/>
              <a:sym typeface="Consolas"/>
            </a:endParaRPr>
          </a:p>
          <a:p>
            <a:pPr indent="-406400" lvl="0" marL="609600" marR="0" rtl="0" algn="l">
              <a:lnSpc>
                <a:spcPct val="115000"/>
              </a:lnSpc>
              <a:spcBef>
                <a:spcPts val="2100"/>
              </a:spcBef>
              <a:spcAft>
                <a:spcPts val="0"/>
              </a:spcAft>
              <a:buClr>
                <a:schemeClr val="dk1"/>
              </a:buClr>
              <a:buSzPts val="1600"/>
              <a:buChar char="•"/>
            </a:pPr>
            <a:r>
              <a:rPr lang="en-US"/>
              <a:t>Install</a:t>
            </a:r>
            <a:r>
              <a:rPr lang="en-US">
                <a:solidFill>
                  <a:schemeClr val="dk1"/>
                </a:solidFill>
              </a:rPr>
              <a:t> the remaining dependencies by running in the </a:t>
            </a:r>
            <a:r>
              <a:rPr lang="en-US">
                <a:solidFill>
                  <a:srgbClr val="2F4F4F"/>
                </a:solidFill>
                <a:latin typeface="Consolas"/>
                <a:ea typeface="Consolas"/>
                <a:cs typeface="Consolas"/>
                <a:sym typeface="Consolas"/>
              </a:rPr>
              <a:t>diggingjsandts/src</a:t>
            </a:r>
            <a:r>
              <a:rPr lang="en-US">
                <a:solidFill>
                  <a:srgbClr val="2F4F4F"/>
                </a:solidFill>
                <a:latin typeface="Courier New"/>
                <a:ea typeface="Courier New"/>
                <a:cs typeface="Courier New"/>
                <a:sym typeface="Courier New"/>
              </a:rPr>
              <a:t> </a:t>
            </a:r>
            <a:r>
              <a:rPr lang="en-US">
                <a:solidFill>
                  <a:schemeClr val="dk1"/>
                </a:solidFill>
              </a:rPr>
              <a:t>directory</a:t>
            </a:r>
            <a:endParaRPr>
              <a:solidFill>
                <a:srgbClr val="2F4F4F"/>
              </a:solidFill>
              <a:latin typeface="Courier New"/>
              <a:ea typeface="Courier New"/>
              <a:cs typeface="Courier New"/>
              <a:sym typeface="Courier New"/>
            </a:endParaRPr>
          </a:p>
          <a:p>
            <a:pPr indent="0" lvl="0" marL="0" marR="0" rtl="0" algn="l">
              <a:lnSpc>
                <a:spcPct val="100000"/>
              </a:lnSpc>
              <a:spcBef>
                <a:spcPts val="2100"/>
              </a:spcBef>
              <a:spcAft>
                <a:spcPts val="0"/>
              </a:spcAft>
              <a:buNone/>
            </a:pPr>
            <a:r>
              <a:rPr lang="en-US">
                <a:solidFill>
                  <a:srgbClr val="2F4F4F"/>
                </a:solidFill>
                <a:latin typeface="Courier New"/>
                <a:ea typeface="Courier New"/>
                <a:cs typeface="Courier New"/>
                <a:sym typeface="Courier New"/>
              </a:rPr>
              <a:t>		</a:t>
            </a:r>
            <a:r>
              <a:rPr lang="en-US" sz="1400">
                <a:solidFill>
                  <a:srgbClr val="2F4F4F"/>
                </a:solidFill>
                <a:latin typeface="Consolas"/>
                <a:ea typeface="Consolas"/>
                <a:cs typeface="Consolas"/>
                <a:sym typeface="Consolas"/>
              </a:rPr>
              <a:t>npm install</a:t>
            </a:r>
            <a:endParaRPr sz="1400">
              <a:solidFill>
                <a:srgbClr val="2F4F4F"/>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solidFill>
                <a:srgbClr val="2F4F4F"/>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solidFill>
                <a:srgbClr val="2F4F4F"/>
              </a:solidFill>
              <a:latin typeface="Courier New"/>
              <a:ea typeface="Courier New"/>
              <a:cs typeface="Courier New"/>
              <a:sym typeface="Courier New"/>
            </a:endParaRPr>
          </a:p>
        </p:txBody>
      </p:sp>
      <p:sp>
        <p:nvSpPr>
          <p:cNvPr id="959" name="Google Shape;959;p50"/>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Quick Installation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Google Shape;964;p51"/>
          <p:cNvSpPr txBox="1"/>
          <p:nvPr>
            <p:ph idx="1" type="body"/>
          </p:nvPr>
        </p:nvSpPr>
        <p:spPr>
          <a:xfrm>
            <a:off x="909175" y="1412875"/>
            <a:ext cx="10662600" cy="4815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Use an </a:t>
            </a:r>
            <a:r>
              <a:rPr b="1" lang="en-US"/>
              <a:t>IDE </a:t>
            </a:r>
            <a:r>
              <a:rPr lang="en-US"/>
              <a:t>with full EcmaScript and TypeScript support:</a:t>
            </a:r>
            <a:endParaRPr/>
          </a:p>
          <a:p>
            <a:pPr indent="0" lvl="0" marL="233362" rtl="0" algn="l">
              <a:spcBef>
                <a:spcPts val="600"/>
              </a:spcBef>
              <a:spcAft>
                <a:spcPts val="0"/>
              </a:spcAft>
              <a:buNone/>
            </a:pPr>
            <a:r>
              <a:t/>
            </a:r>
            <a:endParaRPr b="1" sz="2400"/>
          </a:p>
          <a:p>
            <a:pPr indent="-457200" lvl="1" marL="1219200" rtl="0" algn="l">
              <a:spcBef>
                <a:spcPts val="600"/>
              </a:spcBef>
              <a:spcAft>
                <a:spcPts val="0"/>
              </a:spcAft>
              <a:buSzPts val="2400"/>
              <a:buChar char="▪"/>
            </a:pPr>
            <a:r>
              <a:rPr b="1" lang="en-US" sz="2400"/>
              <a:t>Visual Studio Code</a:t>
            </a:r>
            <a:endParaRPr b="1" sz="2400"/>
          </a:p>
          <a:p>
            <a:pPr indent="-304800" lvl="4" marL="2057400" rtl="0" algn="l">
              <a:spcBef>
                <a:spcPts val="0"/>
              </a:spcBef>
              <a:spcAft>
                <a:spcPts val="0"/>
              </a:spcAft>
              <a:buSzPts val="2400"/>
              <a:buChar char="•"/>
            </a:pPr>
            <a:r>
              <a:rPr lang="en-US" sz="1800"/>
              <a:t>Make sure the </a:t>
            </a:r>
            <a:r>
              <a:rPr lang="en-US" sz="1800" u="sng">
                <a:solidFill>
                  <a:schemeClr val="hlink"/>
                </a:solidFill>
                <a:hlinkClick r:id="rId3"/>
              </a:rPr>
              <a:t>Code Runner extension</a:t>
            </a:r>
            <a:r>
              <a:rPr lang="en-US" sz="1800"/>
              <a:t> </a:t>
            </a:r>
            <a:r>
              <a:rPr lang="en-US" sz="1800"/>
              <a:t>is installed if using VS Code</a:t>
            </a:r>
            <a:r>
              <a:rPr b="1" lang="en-US" sz="2400"/>
              <a:t>	</a:t>
            </a:r>
            <a:endParaRPr b="1" sz="2400"/>
          </a:p>
          <a:p>
            <a:pPr indent="-457200" lvl="1" marL="1219200" rtl="0" algn="l">
              <a:spcBef>
                <a:spcPts val="0"/>
              </a:spcBef>
              <a:spcAft>
                <a:spcPts val="0"/>
              </a:spcAft>
              <a:buSzPts val="2400"/>
              <a:buChar char="▪"/>
            </a:pPr>
            <a:r>
              <a:rPr b="1" lang="en-US" sz="2400"/>
              <a:t>SublimeText </a:t>
            </a:r>
            <a:r>
              <a:rPr lang="en-US" sz="2400"/>
              <a:t>with the</a:t>
            </a:r>
            <a:r>
              <a:rPr lang="en-US" sz="2400"/>
              <a:t> TypeScript plugin </a:t>
            </a:r>
            <a:r>
              <a:rPr lang="en-US" sz="2400" u="sng">
                <a:solidFill>
                  <a:schemeClr val="accent5"/>
                </a:solidFill>
                <a:hlinkClick r:id="rId4"/>
              </a:rPr>
              <a:t>https://github.com/Microsoft/TypeScript-Sublime-Plugin</a:t>
            </a:r>
            <a:r>
              <a:rPr lang="en-US" sz="2400"/>
              <a:t> </a:t>
            </a:r>
            <a:endParaRPr sz="2400"/>
          </a:p>
          <a:p>
            <a:pPr indent="-457200" lvl="1" marL="1219200" rtl="0" algn="l">
              <a:spcBef>
                <a:spcPts val="0"/>
              </a:spcBef>
              <a:spcAft>
                <a:spcPts val="0"/>
              </a:spcAft>
              <a:buSzPts val="2400"/>
              <a:buChar char="▪"/>
            </a:pPr>
            <a:r>
              <a:rPr b="1" lang="en-US" sz="2400"/>
              <a:t>Atom </a:t>
            </a:r>
            <a:r>
              <a:rPr lang="en-US" sz="2400"/>
              <a:t>with the</a:t>
            </a:r>
            <a:r>
              <a:rPr b="1" lang="en-US" sz="2400"/>
              <a:t> </a:t>
            </a:r>
            <a:r>
              <a:rPr lang="en-US" sz="2400"/>
              <a:t>atom-typescript </a:t>
            </a:r>
            <a:r>
              <a:rPr lang="en-US" sz="2400"/>
              <a:t>plugin</a:t>
            </a:r>
            <a:br>
              <a:rPr lang="en-US" sz="2400"/>
            </a:br>
            <a:r>
              <a:rPr lang="en-US" sz="2400" u="sng">
                <a:solidFill>
                  <a:schemeClr val="accent5"/>
                </a:solidFill>
                <a:hlinkClick r:id="rId5"/>
              </a:rPr>
              <a:t>https://atom.io/packages/atom-typescript</a:t>
            </a:r>
            <a:r>
              <a:rPr lang="en-US" sz="2400"/>
              <a:t> </a:t>
            </a:r>
            <a:endParaRPr sz="2400"/>
          </a:p>
          <a:p>
            <a:pPr indent="-457200" lvl="1" marL="1219200" rtl="0" algn="l">
              <a:spcBef>
                <a:spcPts val="0"/>
              </a:spcBef>
              <a:spcAft>
                <a:spcPts val="0"/>
              </a:spcAft>
              <a:buSzPts val="2400"/>
              <a:buChar char="▪"/>
            </a:pPr>
            <a:r>
              <a:rPr b="1" lang="en-US" sz="2400"/>
              <a:t>WebStorm </a:t>
            </a:r>
            <a:r>
              <a:rPr lang="en-US" sz="2400" u="sng">
                <a:solidFill>
                  <a:schemeClr val="hlink"/>
                </a:solidFill>
                <a:hlinkClick r:id="rId6"/>
              </a:rPr>
              <a:t>https://www.jetbrains.com/webstorm/</a:t>
            </a:r>
            <a:r>
              <a:rPr lang="en-US" sz="2400"/>
              <a:t> </a:t>
            </a:r>
            <a:br>
              <a:rPr lang="en-US" sz="2400"/>
            </a:br>
            <a:endParaRPr sz="2400"/>
          </a:p>
          <a:p>
            <a:pPr indent="0" lvl="0" marL="2743200" marR="0" rtl="0" algn="l">
              <a:lnSpc>
                <a:spcPct val="115000"/>
              </a:lnSpc>
              <a:spcBef>
                <a:spcPts val="600"/>
              </a:spcBef>
              <a:spcAft>
                <a:spcPts val="2100"/>
              </a:spcAft>
              <a:buNone/>
            </a:pPr>
            <a:r>
              <a:rPr lang="en-US" sz="2400"/>
              <a:t>Or</a:t>
            </a:r>
            <a:r>
              <a:rPr lang="en-US" sz="2400" u="sng">
                <a:solidFill>
                  <a:schemeClr val="hlink"/>
                </a:solidFill>
                <a:hlinkClick r:id="rId7"/>
              </a:rPr>
              <a:t> just install devonfw</a:t>
            </a:r>
            <a:r>
              <a:rPr lang="en-US" sz="2400"/>
              <a:t> w</a:t>
            </a:r>
            <a:r>
              <a:rPr lang="en-US"/>
              <a:t>hich will provide you with a fully configured Visual Studio Code instance</a:t>
            </a:r>
            <a:endParaRPr sz="2400"/>
          </a:p>
        </p:txBody>
      </p:sp>
      <p:sp>
        <p:nvSpPr>
          <p:cNvPr id="965" name="Google Shape;965;p51"/>
          <p:cNvSpPr txBox="1"/>
          <p:nvPr>
            <p:ph type="title"/>
          </p:nvPr>
        </p:nvSpPr>
        <p:spPr>
          <a:xfrm>
            <a:off x="858595" y="370575"/>
            <a:ext cx="95730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Integrated Development Environment</a:t>
            </a:r>
            <a:endParaRPr/>
          </a:p>
        </p:txBody>
      </p:sp>
      <p:pic>
        <p:nvPicPr>
          <p:cNvPr id="966" name="Google Shape;966;p51"/>
          <p:cNvPicPr preferRelativeResize="0"/>
          <p:nvPr/>
        </p:nvPicPr>
        <p:blipFill rotWithShape="1">
          <a:blip r:embed="rId8">
            <a:alphaModFix/>
          </a:blip>
          <a:srcRect b="33804" l="15421" r="12547" t="30149"/>
          <a:stretch/>
        </p:blipFill>
        <p:spPr>
          <a:xfrm>
            <a:off x="1055100" y="5350225"/>
            <a:ext cx="2616978" cy="499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5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Resources</a:t>
            </a:r>
            <a:endParaRPr/>
          </a:p>
        </p:txBody>
      </p:sp>
      <p:sp>
        <p:nvSpPr>
          <p:cNvPr id="972" name="Google Shape;972;p52"/>
          <p:cNvSpPr txBox="1"/>
          <p:nvPr>
            <p:ph idx="1" type="body"/>
          </p:nvPr>
        </p:nvSpPr>
        <p:spPr>
          <a:xfrm>
            <a:off x="6677900" y="1169450"/>
            <a:ext cx="5226300" cy="5388000"/>
          </a:xfrm>
          <a:prstGeom prst="rect">
            <a:avLst/>
          </a:prstGeom>
          <a:ln cap="flat" cmpd="sng" w="9525">
            <a:solidFill>
              <a:schemeClr val="accent2"/>
            </a:solidFill>
            <a:prstDash val="solid"/>
            <a:round/>
            <a:headEnd len="sm" w="sm" type="none"/>
            <a:tailEnd len="sm" w="sm" type="none"/>
          </a:ln>
        </p:spPr>
        <p:txBody>
          <a:bodyPr anchorCtr="0" anchor="b" bIns="91425" lIns="182875" spcFirstLastPara="1" rIns="91425" wrap="square" tIns="182875">
            <a:noAutofit/>
          </a:bodyPr>
          <a:lstStyle/>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endParaRPr>
          </a:p>
          <a:p>
            <a:pPr indent="0" lvl="0" marL="0" rtl="0" algn="l">
              <a:lnSpc>
                <a:spcPct val="135714"/>
              </a:lnSpc>
              <a:spcBef>
                <a:spcPts val="0"/>
              </a:spcBef>
              <a:spcAft>
                <a:spcPts val="0"/>
              </a:spcAft>
              <a:buNone/>
            </a:pPr>
            <a:r>
              <a:rPr b="1" lang="en-US" sz="1400">
                <a:solidFill>
                  <a:srgbClr val="3F3F3F"/>
                </a:solidFill>
              </a:rPr>
              <a:t>						</a:t>
            </a:r>
            <a:r>
              <a:rPr b="1" lang="en-US" sz="1800">
                <a:solidFill>
                  <a:srgbClr val="3F3F3F"/>
                </a:solidFill>
              </a:rPr>
              <a:t>TypeScript website</a:t>
            </a:r>
            <a:endParaRPr b="1" sz="1400">
              <a:solidFill>
                <a:srgbClr val="3F3F3F"/>
              </a:solidFill>
            </a:endParaRPr>
          </a:p>
          <a:p>
            <a:pPr indent="457200" lvl="0" marL="0" rtl="0" algn="l">
              <a:lnSpc>
                <a:spcPct val="135714"/>
              </a:lnSpc>
              <a:spcBef>
                <a:spcPts val="0"/>
              </a:spcBef>
              <a:spcAft>
                <a:spcPts val="0"/>
              </a:spcAft>
              <a:buNone/>
            </a:pPr>
            <a:r>
              <a:rPr b="1" lang="en-US" sz="1400">
                <a:solidFill>
                  <a:srgbClr val="3F3F3F"/>
                </a:solidFill>
              </a:rPr>
              <a:t>					</a:t>
            </a:r>
            <a:r>
              <a:rPr lang="en-US" sz="1100" u="sng">
                <a:solidFill>
                  <a:schemeClr val="hlink"/>
                </a:solidFill>
                <a:hlinkClick r:id="rId3"/>
              </a:rPr>
              <a:t>https://www.typescriptlang.org/</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0" rtl="0" algn="l">
              <a:lnSpc>
                <a:spcPct val="135714"/>
              </a:lnSpc>
              <a:spcBef>
                <a:spcPts val="0"/>
              </a:spcBef>
              <a:spcAft>
                <a:spcPts val="0"/>
              </a:spcAft>
              <a:buNone/>
            </a:pPr>
            <a:r>
              <a:t/>
            </a:r>
            <a:endParaRPr b="1" sz="1400">
              <a:solidFill>
                <a:srgbClr val="3F3F3F"/>
              </a:solidFill>
            </a:endParaRPr>
          </a:p>
          <a:p>
            <a:pPr indent="457200" lvl="0" marL="1828800" rtl="0" algn="l">
              <a:lnSpc>
                <a:spcPct val="135714"/>
              </a:lnSpc>
              <a:spcBef>
                <a:spcPts val="0"/>
              </a:spcBef>
              <a:spcAft>
                <a:spcPts val="0"/>
              </a:spcAft>
              <a:buNone/>
            </a:pPr>
            <a:r>
              <a:rPr b="1" lang="en-US" sz="1800">
                <a:solidFill>
                  <a:srgbClr val="3F3F3F"/>
                </a:solidFill>
              </a:rPr>
              <a:t>TypeScript Deep Dive </a:t>
            </a:r>
            <a:endParaRPr b="1" sz="1800">
              <a:solidFill>
                <a:srgbClr val="3F3F3F"/>
              </a:solidFill>
            </a:endParaRPr>
          </a:p>
          <a:p>
            <a:pPr indent="457200" lvl="0" marL="1828800" rtl="0" algn="l">
              <a:lnSpc>
                <a:spcPct val="135714"/>
              </a:lnSpc>
              <a:spcBef>
                <a:spcPts val="0"/>
              </a:spcBef>
              <a:spcAft>
                <a:spcPts val="0"/>
              </a:spcAft>
              <a:buNone/>
            </a:pPr>
            <a:r>
              <a:rPr b="1" lang="en-US" sz="1200">
                <a:solidFill>
                  <a:srgbClr val="3F3F3F"/>
                </a:solidFill>
              </a:rPr>
              <a:t>(free </a:t>
            </a:r>
            <a:r>
              <a:rPr b="1" lang="en-US" sz="1200">
                <a:solidFill>
                  <a:srgbClr val="3F3F3F"/>
                </a:solidFill>
              </a:rPr>
              <a:t>ebook</a:t>
            </a:r>
            <a:r>
              <a:rPr b="1" lang="en-US" sz="1200">
                <a:solidFill>
                  <a:srgbClr val="3F3F3F"/>
                </a:solidFill>
              </a:rPr>
              <a:t> about</a:t>
            </a:r>
            <a:endParaRPr b="1" sz="1200">
              <a:solidFill>
                <a:srgbClr val="3F3F3F"/>
              </a:solidFill>
            </a:endParaRPr>
          </a:p>
          <a:p>
            <a:pPr indent="457200" lvl="0" marL="1828800" rtl="0" algn="l">
              <a:lnSpc>
                <a:spcPct val="135714"/>
              </a:lnSpc>
              <a:spcBef>
                <a:spcPts val="0"/>
              </a:spcBef>
              <a:spcAft>
                <a:spcPts val="0"/>
              </a:spcAft>
              <a:buNone/>
            </a:pPr>
            <a:r>
              <a:rPr b="1" lang="en-US" sz="1200">
                <a:solidFill>
                  <a:srgbClr val="3F3F3F"/>
                </a:solidFill>
              </a:rPr>
              <a:t>Advanced TypeScript) </a:t>
            </a:r>
            <a:endParaRPr b="1" sz="1200">
              <a:solidFill>
                <a:srgbClr val="3F3F3F"/>
              </a:solidFill>
            </a:endParaRPr>
          </a:p>
          <a:p>
            <a:pPr indent="457200" lvl="0" marL="1828800" rtl="0" algn="l">
              <a:lnSpc>
                <a:spcPct val="135714"/>
              </a:lnSpc>
              <a:spcBef>
                <a:spcPts val="0"/>
              </a:spcBef>
              <a:spcAft>
                <a:spcPts val="0"/>
              </a:spcAft>
              <a:buNone/>
            </a:pPr>
            <a:r>
              <a:rPr lang="en-US" sz="1100" u="sng">
                <a:solidFill>
                  <a:schemeClr val="hlink"/>
                </a:solidFill>
                <a:latin typeface="Arial"/>
                <a:ea typeface="Arial"/>
                <a:cs typeface="Arial"/>
                <a:sym typeface="Arial"/>
                <a:hlinkClick r:id="rId4"/>
              </a:rPr>
              <a:t>https://basarat.gitbook</a:t>
            </a:r>
            <a:r>
              <a:rPr lang="en-US" sz="1100" u="sng">
                <a:solidFill>
                  <a:schemeClr val="hlink"/>
                </a:solidFill>
                <a:latin typeface="Arial"/>
                <a:ea typeface="Arial"/>
                <a:cs typeface="Arial"/>
                <a:sym typeface="Arial"/>
                <a:hlinkClick r:id="rId5"/>
              </a:rPr>
              <a:t>.io</a:t>
            </a:r>
            <a:r>
              <a:rPr lang="en-US" sz="1100" u="sng">
                <a:solidFill>
                  <a:schemeClr val="hlink"/>
                </a:solidFill>
                <a:latin typeface="Arial"/>
                <a:ea typeface="Arial"/>
                <a:cs typeface="Arial"/>
                <a:sym typeface="Arial"/>
                <a:hlinkClick r:id="rId6"/>
              </a:rPr>
              <a:t>/typescript</a:t>
            </a:r>
            <a:r>
              <a:rPr b="1" lang="en-US" sz="1200" u="sng">
                <a:solidFill>
                  <a:schemeClr val="hlink"/>
                </a:solidFill>
                <a:hlinkClick r:id="rId7"/>
              </a:rPr>
              <a:t>/</a:t>
            </a:r>
            <a:endParaRPr b="1" sz="1200">
              <a:solidFill>
                <a:srgbClr val="3F3F3F"/>
              </a:solidFill>
            </a:endParaRPr>
          </a:p>
          <a:p>
            <a:pPr indent="457200" lvl="0" marL="1828800" rtl="0" algn="l">
              <a:lnSpc>
                <a:spcPct val="135714"/>
              </a:lnSpc>
              <a:spcBef>
                <a:spcPts val="0"/>
              </a:spcBef>
              <a:spcAft>
                <a:spcPts val="0"/>
              </a:spcAft>
              <a:buNone/>
            </a:pPr>
            <a:r>
              <a:t/>
            </a:r>
            <a:endParaRPr b="1" sz="1200">
              <a:solidFill>
                <a:srgbClr val="3F3F3F"/>
              </a:solidFill>
            </a:endParaRPr>
          </a:p>
          <a:p>
            <a:pPr indent="457200" lvl="0" marL="1828800" rtl="0" algn="l">
              <a:lnSpc>
                <a:spcPct val="135714"/>
              </a:lnSpc>
              <a:spcBef>
                <a:spcPts val="0"/>
              </a:spcBef>
              <a:spcAft>
                <a:spcPts val="0"/>
              </a:spcAft>
              <a:buNone/>
            </a:pPr>
            <a:r>
              <a:t/>
            </a:r>
            <a:endParaRPr b="1" sz="1200">
              <a:solidFill>
                <a:srgbClr val="3F3F3F"/>
              </a:solidFill>
            </a:endParaRPr>
          </a:p>
        </p:txBody>
      </p:sp>
      <p:pic>
        <p:nvPicPr>
          <p:cNvPr id="973" name="Google Shape;973;p52"/>
          <p:cNvPicPr preferRelativeResize="0"/>
          <p:nvPr/>
        </p:nvPicPr>
        <p:blipFill>
          <a:blip r:embed="rId8">
            <a:alphaModFix/>
          </a:blip>
          <a:stretch>
            <a:fillRect/>
          </a:stretch>
        </p:blipFill>
        <p:spPr>
          <a:xfrm>
            <a:off x="11033250" y="1162326"/>
            <a:ext cx="870949" cy="812024"/>
          </a:xfrm>
          <a:prstGeom prst="rect">
            <a:avLst/>
          </a:prstGeom>
          <a:noFill/>
          <a:ln>
            <a:noFill/>
          </a:ln>
        </p:spPr>
      </p:pic>
      <p:sp>
        <p:nvSpPr>
          <p:cNvPr id="974" name="Google Shape;974;p52"/>
          <p:cNvSpPr txBox="1"/>
          <p:nvPr>
            <p:ph idx="1" type="body"/>
          </p:nvPr>
        </p:nvSpPr>
        <p:spPr>
          <a:xfrm>
            <a:off x="684175" y="1169450"/>
            <a:ext cx="5556300" cy="5388000"/>
          </a:xfrm>
          <a:prstGeom prst="rect">
            <a:avLst/>
          </a:prstGeom>
          <a:noFill/>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457200" lvl="0" marL="2286000" rtl="0" algn="l">
              <a:lnSpc>
                <a:spcPct val="135714"/>
              </a:lnSpc>
              <a:spcBef>
                <a:spcPts val="0"/>
              </a:spcBef>
              <a:spcAft>
                <a:spcPts val="0"/>
              </a:spcAft>
              <a:buNone/>
            </a:pPr>
            <a:r>
              <a:t/>
            </a:r>
            <a:endParaRPr b="1" sz="1800">
              <a:solidFill>
                <a:srgbClr val="3F3F3F"/>
              </a:solidFill>
            </a:endParaRPr>
          </a:p>
          <a:p>
            <a:pPr indent="457200" lvl="0" marL="2286000" rtl="0" algn="l">
              <a:lnSpc>
                <a:spcPct val="135714"/>
              </a:lnSpc>
              <a:spcBef>
                <a:spcPts val="0"/>
              </a:spcBef>
              <a:spcAft>
                <a:spcPts val="0"/>
              </a:spcAft>
              <a:buNone/>
            </a:pPr>
            <a:r>
              <a:t/>
            </a:r>
            <a:endParaRPr b="1" sz="1800">
              <a:solidFill>
                <a:srgbClr val="3F3F3F"/>
              </a:solidFill>
            </a:endParaRPr>
          </a:p>
          <a:p>
            <a:pPr indent="0" lvl="0" marL="3200400" rtl="0" algn="l">
              <a:lnSpc>
                <a:spcPct val="135714"/>
              </a:lnSpc>
              <a:spcBef>
                <a:spcPts val="0"/>
              </a:spcBef>
              <a:spcAft>
                <a:spcPts val="0"/>
              </a:spcAft>
              <a:buNone/>
            </a:pPr>
            <a:r>
              <a:rPr b="1" lang="en-US" sz="1800">
                <a:solidFill>
                  <a:srgbClr val="3F3F3F"/>
                </a:solidFill>
              </a:rPr>
              <a:t>Mozilla</a:t>
            </a:r>
            <a:r>
              <a:rPr b="1" lang="en-US" sz="1800">
                <a:solidFill>
                  <a:srgbClr val="3F3F3F"/>
                </a:solidFill>
              </a:rPr>
              <a:t> Developer</a:t>
            </a:r>
            <a:endParaRPr b="1" sz="1800">
              <a:solidFill>
                <a:srgbClr val="3F3F3F"/>
              </a:solidFill>
            </a:endParaRPr>
          </a:p>
          <a:p>
            <a:pPr indent="0" lvl="0" marL="3200400" rtl="0" algn="l">
              <a:lnSpc>
                <a:spcPct val="135714"/>
              </a:lnSpc>
              <a:spcBef>
                <a:spcPts val="0"/>
              </a:spcBef>
              <a:spcAft>
                <a:spcPts val="0"/>
              </a:spcAft>
              <a:buNone/>
            </a:pPr>
            <a:r>
              <a:rPr b="1" lang="en-US" sz="1800">
                <a:solidFill>
                  <a:srgbClr val="3F3F3F"/>
                </a:solidFill>
              </a:rPr>
              <a:t>Network (MDN)</a:t>
            </a:r>
            <a:endParaRPr b="1" sz="1800">
              <a:solidFill>
                <a:srgbClr val="3F3F3F"/>
              </a:solidFill>
            </a:endParaRPr>
          </a:p>
          <a:p>
            <a:pPr indent="457200" lvl="0" marL="2743200" marR="0" rtl="0" algn="l">
              <a:lnSpc>
                <a:spcPct val="135714"/>
              </a:lnSpc>
              <a:spcBef>
                <a:spcPts val="0"/>
              </a:spcBef>
              <a:spcAft>
                <a:spcPts val="0"/>
              </a:spcAft>
              <a:buNone/>
            </a:pPr>
            <a:r>
              <a:rPr b="1" lang="en-US" sz="1200">
                <a:solidFill>
                  <a:srgbClr val="3F3F3F"/>
                </a:solidFill>
              </a:rPr>
              <a:t>The foremost resource for </a:t>
            </a:r>
            <a:endParaRPr b="1" sz="1200">
              <a:solidFill>
                <a:srgbClr val="3F3F3F"/>
              </a:solidFill>
            </a:endParaRPr>
          </a:p>
          <a:p>
            <a:pPr indent="457200" lvl="0" marL="2743200" marR="0" rtl="0" algn="l">
              <a:lnSpc>
                <a:spcPct val="135714"/>
              </a:lnSpc>
              <a:spcBef>
                <a:spcPts val="0"/>
              </a:spcBef>
              <a:spcAft>
                <a:spcPts val="0"/>
              </a:spcAft>
              <a:buNone/>
            </a:pPr>
            <a:r>
              <a:rPr b="1" lang="en-US" sz="1200">
                <a:solidFill>
                  <a:srgbClr val="3F3F3F"/>
                </a:solidFill>
              </a:rPr>
              <a:t>web developers</a:t>
            </a:r>
            <a:endParaRPr b="1" sz="1200">
              <a:solidFill>
                <a:srgbClr val="3F3F3F"/>
              </a:solidFill>
            </a:endParaRPr>
          </a:p>
          <a:p>
            <a:pPr indent="457200" lvl="0" marL="2743200" rtl="0" algn="l">
              <a:lnSpc>
                <a:spcPct val="135714"/>
              </a:lnSpc>
              <a:spcBef>
                <a:spcPts val="0"/>
              </a:spcBef>
              <a:spcAft>
                <a:spcPts val="0"/>
              </a:spcAft>
              <a:buNone/>
            </a:pPr>
            <a:r>
              <a:rPr lang="en-US" sz="1100" u="sng">
                <a:solidFill>
                  <a:schemeClr val="hlink"/>
                </a:solidFill>
                <a:latin typeface="Arial"/>
                <a:ea typeface="Arial"/>
                <a:cs typeface="Arial"/>
                <a:sym typeface="Arial"/>
                <a:hlinkClick r:id="rId9"/>
              </a:rPr>
              <a:t>https://developer.mozilla.org/</a:t>
            </a:r>
            <a:endParaRPr b="1" sz="1800">
              <a:solidFill>
                <a:srgbClr val="3F3F3F"/>
              </a:solidFill>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endParaRPr b="1" sz="1400">
              <a:solidFill>
                <a:srgbClr val="3F3F3F"/>
              </a:solidFill>
              <a:latin typeface="Consolas"/>
              <a:ea typeface="Consolas"/>
              <a:cs typeface="Consolas"/>
              <a:sym typeface="Consolas"/>
            </a:endParaRPr>
          </a:p>
          <a:p>
            <a:pPr indent="0" lvl="0" marL="0" rtl="0" algn="l">
              <a:lnSpc>
                <a:spcPct val="135714"/>
              </a:lnSpc>
              <a:spcBef>
                <a:spcPts val="0"/>
              </a:spcBef>
              <a:spcAft>
                <a:spcPts val="0"/>
              </a:spcAft>
              <a:buNone/>
            </a:pPr>
            <a:r>
              <a:rPr b="1" lang="en-US" sz="1400">
                <a:solidFill>
                  <a:srgbClr val="3F3F3F"/>
                </a:solidFill>
                <a:latin typeface="Consolas"/>
                <a:ea typeface="Consolas"/>
                <a:cs typeface="Consolas"/>
                <a:sym typeface="Consolas"/>
              </a:rPr>
              <a:t>						</a:t>
            </a:r>
            <a:r>
              <a:rPr b="1" lang="en-US" sz="1800">
                <a:solidFill>
                  <a:srgbClr val="3F3F3F"/>
                </a:solidFill>
              </a:rPr>
              <a:t>Eloquent JavaScript </a:t>
            </a:r>
            <a:endParaRPr b="1" sz="1800">
              <a:solidFill>
                <a:srgbClr val="3F3F3F"/>
              </a:solidFill>
            </a:endParaRPr>
          </a:p>
          <a:p>
            <a:pPr indent="457200" lvl="0" marL="2286000" rtl="0" algn="l">
              <a:lnSpc>
                <a:spcPct val="135714"/>
              </a:lnSpc>
              <a:spcBef>
                <a:spcPts val="0"/>
              </a:spcBef>
              <a:spcAft>
                <a:spcPts val="0"/>
              </a:spcAft>
              <a:buClr>
                <a:schemeClr val="dk1"/>
              </a:buClr>
              <a:buSzPts val="1100"/>
              <a:buFont typeface="Arial"/>
              <a:buNone/>
            </a:pPr>
            <a:r>
              <a:rPr b="1" lang="en-US" sz="1200">
                <a:solidFill>
                  <a:srgbClr val="3F3F3F"/>
                </a:solidFill>
              </a:rPr>
              <a:t>(free e-book from basic to </a:t>
            </a:r>
            <a:endParaRPr b="1" sz="1200">
              <a:solidFill>
                <a:srgbClr val="3F3F3F"/>
              </a:solidFill>
            </a:endParaRPr>
          </a:p>
          <a:p>
            <a:pPr indent="457200" lvl="0" marL="2286000" rtl="0" algn="l">
              <a:lnSpc>
                <a:spcPct val="135714"/>
              </a:lnSpc>
              <a:spcBef>
                <a:spcPts val="0"/>
              </a:spcBef>
              <a:spcAft>
                <a:spcPts val="0"/>
              </a:spcAft>
              <a:buClr>
                <a:schemeClr val="dk1"/>
              </a:buClr>
              <a:buSzPts val="1100"/>
              <a:buFont typeface="Arial"/>
              <a:buNone/>
            </a:pPr>
            <a:r>
              <a:rPr b="1" lang="en-US" sz="1200">
                <a:solidFill>
                  <a:srgbClr val="3F3F3F"/>
                </a:solidFill>
              </a:rPr>
              <a:t>advanced JavaScript) </a:t>
            </a:r>
            <a:endParaRPr b="1" sz="1200">
              <a:solidFill>
                <a:srgbClr val="3F3F3F"/>
              </a:solidFill>
            </a:endParaRPr>
          </a:p>
          <a:p>
            <a:pPr indent="457200" lvl="0" marL="1828800" rtl="0" algn="l">
              <a:lnSpc>
                <a:spcPct val="135714"/>
              </a:lnSpc>
              <a:spcBef>
                <a:spcPts val="0"/>
              </a:spcBef>
              <a:spcAft>
                <a:spcPts val="0"/>
              </a:spcAft>
              <a:buClr>
                <a:schemeClr val="dk1"/>
              </a:buClr>
              <a:buSzPts val="1100"/>
              <a:buFont typeface="Arial"/>
              <a:buNone/>
            </a:pPr>
            <a:r>
              <a:rPr lang="en-US" sz="1100" u="sng">
                <a:solidFill>
                  <a:schemeClr val="hlink"/>
                </a:solidFill>
                <a:latin typeface="Arial"/>
                <a:ea typeface="Arial"/>
                <a:cs typeface="Arial"/>
                <a:sym typeface="Arial"/>
                <a:hlinkClick r:id="rId10"/>
              </a:rPr>
              <a:t>https://basarat.gitbook.io/typescript</a:t>
            </a:r>
            <a:r>
              <a:rPr b="1" lang="en-US" sz="1200" u="sng">
                <a:solidFill>
                  <a:schemeClr val="hlink"/>
                </a:solidFill>
                <a:hlinkClick r:id="rId11"/>
              </a:rPr>
              <a:t>/</a:t>
            </a:r>
            <a:endParaRPr b="1" sz="1200">
              <a:solidFill>
                <a:srgbClr val="3F3F3F"/>
              </a:solidFill>
            </a:endParaRPr>
          </a:p>
          <a:p>
            <a:pPr indent="0" lvl="0" marL="0" rtl="0" algn="l">
              <a:lnSpc>
                <a:spcPct val="135714"/>
              </a:lnSpc>
              <a:spcBef>
                <a:spcPts val="0"/>
              </a:spcBef>
              <a:spcAft>
                <a:spcPts val="0"/>
              </a:spcAft>
              <a:buNone/>
            </a:pPr>
            <a:r>
              <a:t/>
            </a:r>
            <a:endParaRPr b="1" sz="1400">
              <a:solidFill>
                <a:srgbClr val="3F3F3F"/>
              </a:solidFill>
              <a:latin typeface="Consolas"/>
              <a:ea typeface="Consolas"/>
              <a:cs typeface="Consolas"/>
              <a:sym typeface="Consolas"/>
            </a:endParaRPr>
          </a:p>
        </p:txBody>
      </p:sp>
      <p:pic>
        <p:nvPicPr>
          <p:cNvPr id="975" name="Google Shape;975;p52"/>
          <p:cNvPicPr preferRelativeResize="0"/>
          <p:nvPr/>
        </p:nvPicPr>
        <p:blipFill rotWithShape="1">
          <a:blip r:embed="rId12">
            <a:alphaModFix/>
          </a:blip>
          <a:srcRect b="0" l="35486" r="10318" t="5365"/>
          <a:stretch/>
        </p:blipFill>
        <p:spPr>
          <a:xfrm>
            <a:off x="5369517" y="1169452"/>
            <a:ext cx="870951" cy="797784"/>
          </a:xfrm>
          <a:prstGeom prst="rect">
            <a:avLst/>
          </a:prstGeom>
          <a:noFill/>
          <a:ln>
            <a:noFill/>
          </a:ln>
        </p:spPr>
      </p:pic>
      <p:pic>
        <p:nvPicPr>
          <p:cNvPr id="976" name="Google Shape;976;p52"/>
          <p:cNvPicPr preferRelativeResize="0"/>
          <p:nvPr/>
        </p:nvPicPr>
        <p:blipFill>
          <a:blip r:embed="rId13">
            <a:alphaModFix/>
          </a:blip>
          <a:stretch>
            <a:fillRect/>
          </a:stretch>
        </p:blipFill>
        <p:spPr>
          <a:xfrm>
            <a:off x="7320576" y="4115500"/>
            <a:ext cx="1638173" cy="2120625"/>
          </a:xfrm>
          <a:prstGeom prst="rect">
            <a:avLst/>
          </a:prstGeom>
          <a:noFill/>
          <a:ln>
            <a:noFill/>
          </a:ln>
        </p:spPr>
      </p:pic>
      <p:pic>
        <p:nvPicPr>
          <p:cNvPr id="977" name="Google Shape;977;p52"/>
          <p:cNvPicPr preferRelativeResize="0"/>
          <p:nvPr/>
        </p:nvPicPr>
        <p:blipFill>
          <a:blip r:embed="rId14">
            <a:alphaModFix/>
          </a:blip>
          <a:stretch>
            <a:fillRect/>
          </a:stretch>
        </p:blipFill>
        <p:spPr>
          <a:xfrm>
            <a:off x="6859225" y="1618100"/>
            <a:ext cx="2573076" cy="1887475"/>
          </a:xfrm>
          <a:prstGeom prst="rect">
            <a:avLst/>
          </a:prstGeom>
          <a:noFill/>
          <a:ln>
            <a:noFill/>
          </a:ln>
        </p:spPr>
      </p:pic>
      <p:pic>
        <p:nvPicPr>
          <p:cNvPr id="978" name="Google Shape;978;p52"/>
          <p:cNvPicPr preferRelativeResize="0"/>
          <p:nvPr/>
        </p:nvPicPr>
        <p:blipFill>
          <a:blip r:embed="rId15">
            <a:alphaModFix/>
          </a:blip>
          <a:stretch>
            <a:fillRect/>
          </a:stretch>
        </p:blipFill>
        <p:spPr>
          <a:xfrm>
            <a:off x="980900" y="1640000"/>
            <a:ext cx="2573076" cy="1843661"/>
          </a:xfrm>
          <a:prstGeom prst="rect">
            <a:avLst/>
          </a:prstGeom>
          <a:noFill/>
          <a:ln>
            <a:noFill/>
          </a:ln>
        </p:spPr>
      </p:pic>
      <p:pic>
        <p:nvPicPr>
          <p:cNvPr id="979" name="Google Shape;979;p52"/>
          <p:cNvPicPr preferRelativeResize="0"/>
          <p:nvPr/>
        </p:nvPicPr>
        <p:blipFill>
          <a:blip r:embed="rId16">
            <a:alphaModFix/>
          </a:blip>
          <a:stretch>
            <a:fillRect/>
          </a:stretch>
        </p:blipFill>
        <p:spPr>
          <a:xfrm>
            <a:off x="1497050" y="4115500"/>
            <a:ext cx="1540767" cy="21206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35"/>
          <p:cNvSpPr txBox="1"/>
          <p:nvPr/>
        </p:nvSpPr>
        <p:spPr>
          <a:xfrm>
            <a:off x="365875" y="1506450"/>
            <a:ext cx="11316600" cy="511200"/>
          </a:xfrm>
          <a:prstGeom prst="rect">
            <a:avLst/>
          </a:prstGeom>
          <a:noFill/>
          <a:ln>
            <a:noFill/>
          </a:ln>
          <a:effectLst>
            <a:outerShdw blurRad="57150" rotWithShape="0" algn="bl" dir="5400000" dist="19050">
              <a:srgbClr val="000000">
                <a:alpha val="50000"/>
              </a:srgbClr>
            </a:outerShdw>
          </a:effectLst>
        </p:spPr>
        <p:txBody>
          <a:bodyPr anchorCtr="0" anchor="t" bIns="45700" lIns="0" spcFirstLastPara="1" rIns="0" wrap="square" tIns="0">
            <a:noAutofit/>
          </a:bodyPr>
          <a:lstStyle/>
          <a:p>
            <a:pPr indent="0" lvl="0" marL="0" marR="0" rtl="0" algn="l">
              <a:lnSpc>
                <a:spcPct val="171875"/>
              </a:lnSpc>
              <a:spcBef>
                <a:spcPts val="0"/>
              </a:spcBef>
              <a:spcAft>
                <a:spcPts val="0"/>
              </a:spcAft>
              <a:buNone/>
            </a:pPr>
            <a:r>
              <a:rPr lang="en-US" sz="4800">
                <a:solidFill>
                  <a:srgbClr val="323430"/>
                </a:solidFill>
                <a:latin typeface="Maven Pro Regular"/>
                <a:ea typeface="Maven Pro Regular"/>
                <a:cs typeface="Maven Pro Regular"/>
                <a:sym typeface="Maven Pro Regular"/>
              </a:rPr>
              <a:t>Digging(in) JavaScript and TypeScript</a:t>
            </a:r>
            <a:endParaRPr i="0" sz="4800" u="none" cap="none" strike="noStrike">
              <a:solidFill>
                <a:srgbClr val="323430"/>
              </a:solidFill>
              <a:latin typeface="Maven Pro Regular"/>
              <a:ea typeface="Maven Pro Regular"/>
              <a:cs typeface="Maven Pro Regular"/>
              <a:sym typeface="Maven Pro Regular"/>
            </a:endParaRPr>
          </a:p>
        </p:txBody>
      </p:sp>
      <p:grpSp>
        <p:nvGrpSpPr>
          <p:cNvPr id="820" name="Google Shape;820;p35"/>
          <p:cNvGrpSpPr/>
          <p:nvPr/>
        </p:nvGrpSpPr>
        <p:grpSpPr>
          <a:xfrm>
            <a:off x="0" y="3136025"/>
            <a:ext cx="12191999" cy="3760800"/>
            <a:chOff x="0" y="3136025"/>
            <a:chExt cx="12191999" cy="3760800"/>
          </a:xfrm>
        </p:grpSpPr>
        <p:pic>
          <p:nvPicPr>
            <p:cNvPr id="821" name="Google Shape;821;p35"/>
            <p:cNvPicPr preferRelativeResize="0"/>
            <p:nvPr/>
          </p:nvPicPr>
          <p:blipFill rotWithShape="1">
            <a:blip r:embed="rId3">
              <a:alphaModFix/>
            </a:blip>
            <a:srcRect b="0" l="65915" r="0" t="45160"/>
            <a:stretch/>
          </p:blipFill>
          <p:spPr>
            <a:xfrm>
              <a:off x="0" y="3155225"/>
              <a:ext cx="4113000" cy="3722400"/>
            </a:xfrm>
            <a:prstGeom prst="rect">
              <a:avLst/>
            </a:prstGeom>
            <a:noFill/>
            <a:ln>
              <a:noFill/>
            </a:ln>
          </p:spPr>
        </p:pic>
        <p:pic>
          <p:nvPicPr>
            <p:cNvPr id="822" name="Google Shape;822;p35"/>
            <p:cNvPicPr preferRelativeResize="0"/>
            <p:nvPr/>
          </p:nvPicPr>
          <p:blipFill rotWithShape="1">
            <a:blip r:embed="rId4">
              <a:alphaModFix/>
            </a:blip>
            <a:srcRect b="0" l="0" r="0" t="0"/>
            <a:stretch/>
          </p:blipFill>
          <p:spPr>
            <a:xfrm>
              <a:off x="8168699" y="3136025"/>
              <a:ext cx="4023300" cy="3760800"/>
            </a:xfrm>
            <a:prstGeom prst="rect">
              <a:avLst/>
            </a:prstGeom>
            <a:noFill/>
            <a:ln>
              <a:noFill/>
            </a:ln>
          </p:spPr>
        </p:pic>
        <p:pic>
          <p:nvPicPr>
            <p:cNvPr id="823" name="Google Shape;823;p35"/>
            <p:cNvPicPr preferRelativeResize="0"/>
            <p:nvPr/>
          </p:nvPicPr>
          <p:blipFill>
            <a:blip r:embed="rId5">
              <a:alphaModFix/>
            </a:blip>
            <a:stretch>
              <a:fillRect/>
            </a:stretch>
          </p:blipFill>
          <p:spPr>
            <a:xfrm>
              <a:off x="4113154" y="3136025"/>
              <a:ext cx="4055558" cy="3760800"/>
            </a:xfrm>
            <a:prstGeom prst="rect">
              <a:avLst/>
            </a:prstGeom>
            <a:noFill/>
            <a:ln>
              <a:noFill/>
            </a:ln>
          </p:spPr>
        </p:pic>
      </p:grpSp>
      <p:sp>
        <p:nvSpPr>
          <p:cNvPr id="824" name="Google Shape;824;p35"/>
          <p:cNvSpPr txBox="1"/>
          <p:nvPr/>
        </p:nvSpPr>
        <p:spPr>
          <a:xfrm>
            <a:off x="8065200" y="2263325"/>
            <a:ext cx="4126800" cy="32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100"/>
              </a:spcAft>
              <a:buClr>
                <a:schemeClr val="dk1"/>
              </a:buClr>
              <a:buSzPts val="1100"/>
              <a:buFont typeface="Arial"/>
              <a:buNone/>
            </a:pPr>
            <a:r>
              <a:rPr lang="en-US" sz="1200" u="sng">
                <a:solidFill>
                  <a:schemeClr val="hlink"/>
                </a:solidFill>
                <a:latin typeface="Calibri"/>
                <a:ea typeface="Calibri"/>
                <a:cs typeface="Calibri"/>
                <a:sym typeface="Calibri"/>
                <a:hlinkClick r:id="rId6"/>
              </a:rPr>
              <a:t>https://github.com/soyrochus/diggingjsandts</a:t>
            </a:r>
            <a:endParaRPr sz="12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53"/>
          <p:cNvSpPr txBox="1"/>
          <p:nvPr>
            <p:ph idx="2" type="body"/>
          </p:nvPr>
        </p:nvSpPr>
        <p:spPr>
          <a:xfrm>
            <a:off x="1072300" y="1575125"/>
            <a:ext cx="5577000" cy="46527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lang="en-US" sz="1200">
                <a:solidFill>
                  <a:schemeClr val="dk1"/>
                </a:solidFill>
                <a:highlight>
                  <a:srgbClr val="FFFFFF"/>
                </a:highlight>
              </a:rPr>
              <a:t>A</a:t>
            </a:r>
            <a:r>
              <a:rPr lang="en-US" sz="1200">
                <a:solidFill>
                  <a:schemeClr val="dk1"/>
                </a:solidFill>
                <a:highlight>
                  <a:srgbClr val="FFFFFF"/>
                </a:highlight>
              </a:rPr>
              <a:t> “step-through debugger” (also called an “interactive debugger” or just “debugger”) is a powerful tool that can be very handy when your application isn’t behaving the way you expect. You can use it to pause your application’s code execution to:</a:t>
            </a:r>
            <a:endParaRPr sz="1200">
              <a:solidFill>
                <a:schemeClr val="dk1"/>
              </a:solidFill>
              <a:highlight>
                <a:srgbClr val="FFFFFF"/>
              </a:highlight>
            </a:endParaRPr>
          </a:p>
          <a:p>
            <a:pPr indent="-304800" lvl="0" marL="457200" rtl="0" algn="l">
              <a:lnSpc>
                <a:spcPct val="115000"/>
              </a:lnSpc>
              <a:spcBef>
                <a:spcPts val="2000"/>
              </a:spcBef>
              <a:spcAft>
                <a:spcPts val="0"/>
              </a:spcAft>
              <a:buClr>
                <a:schemeClr val="dk1"/>
              </a:buClr>
              <a:buSzPts val="1200"/>
              <a:buFont typeface="Calibri"/>
              <a:buChar char="●"/>
            </a:pPr>
            <a:r>
              <a:rPr lang="en-US" sz="1200">
                <a:solidFill>
                  <a:schemeClr val="dk1"/>
                </a:solidFill>
                <a:highlight>
                  <a:srgbClr val="FFFFFF"/>
                </a:highlight>
              </a:rPr>
              <a:t>Inspect or alter application state.</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Font typeface="Calibri"/>
              <a:buChar char="●"/>
            </a:pPr>
            <a:r>
              <a:rPr lang="en-US" sz="1200">
                <a:solidFill>
                  <a:schemeClr val="dk1"/>
                </a:solidFill>
                <a:highlight>
                  <a:srgbClr val="FFFFFF"/>
                </a:highlight>
              </a:rPr>
              <a:t>See the code execution path (“call stack”) that leads to the currently-executing line of code.</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Font typeface="Calibri"/>
              <a:buChar char="●"/>
            </a:pPr>
            <a:r>
              <a:rPr lang="en-US" sz="1200">
                <a:solidFill>
                  <a:schemeClr val="dk1"/>
                </a:solidFill>
                <a:highlight>
                  <a:srgbClr val="FFFFFF"/>
                </a:highlight>
              </a:rPr>
              <a:t>Inspect the application state at earlier points on the code execution path.</a:t>
            </a:r>
            <a:endParaRPr sz="1200">
              <a:solidFill>
                <a:schemeClr val="dk1"/>
              </a:solidFill>
              <a:highlight>
                <a:srgbClr val="FFFFFF"/>
              </a:highlight>
            </a:endParaRPr>
          </a:p>
          <a:p>
            <a:pPr indent="0" lvl="0" marL="0" rtl="0" algn="l">
              <a:lnSpc>
                <a:spcPct val="115000"/>
              </a:lnSpc>
              <a:spcBef>
                <a:spcPts val="2000"/>
              </a:spcBef>
              <a:spcAft>
                <a:spcPts val="0"/>
              </a:spcAft>
              <a:buNone/>
            </a:pPr>
            <a:r>
              <a:rPr lang="en-US" sz="1200">
                <a:solidFill>
                  <a:schemeClr val="dk1"/>
                </a:solidFill>
                <a:highlight>
                  <a:srgbClr val="FFFFFF"/>
                </a:highlight>
              </a:rPr>
              <a:t>Interactive debuggers can help  diagnose logic issues and are an indispensable part of your toolkit.</a:t>
            </a:r>
            <a:endParaRPr sz="1200">
              <a:solidFill>
                <a:schemeClr val="dk1"/>
              </a:solidFill>
              <a:highlight>
                <a:srgbClr val="FFFFFF"/>
              </a:highlight>
            </a:endParaRPr>
          </a:p>
          <a:p>
            <a:pPr indent="0" lvl="0" marL="0" rtl="0" algn="l">
              <a:spcBef>
                <a:spcPts val="1200"/>
              </a:spcBef>
              <a:spcAft>
                <a:spcPts val="0"/>
              </a:spcAft>
              <a:buNone/>
            </a:pPr>
            <a:r>
              <a:rPr lang="en-US" sz="1400" u="sng">
                <a:solidFill>
                  <a:schemeClr val="hlink"/>
                </a:solidFill>
                <a:hlinkClick r:id="rId3"/>
              </a:rPr>
              <a:t>Debugging Getting Started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US" sz="1400" u="sng">
                <a:solidFill>
                  <a:schemeClr val="hlink"/>
                </a:solidFill>
                <a:hlinkClick r:id="rId4"/>
              </a:rPr>
              <a:t>Debugging using Visual Studio Code</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US" sz="1400" u="sng">
                <a:solidFill>
                  <a:schemeClr val="hlink"/>
                </a:solidFill>
                <a:hlinkClick r:id="rId5"/>
              </a:rPr>
              <a:t>Debugging using Google Chrome</a:t>
            </a:r>
            <a:r>
              <a:rPr lang="en-US" sz="1400"/>
              <a:t> </a:t>
            </a:r>
            <a:endParaRPr sz="1400"/>
          </a:p>
          <a:p>
            <a:pPr indent="0" lvl="0" marL="0" rtl="0" algn="l">
              <a:spcBef>
                <a:spcPts val="600"/>
              </a:spcBef>
              <a:spcAft>
                <a:spcPts val="0"/>
              </a:spcAft>
              <a:buNone/>
            </a:pPr>
            <a:r>
              <a:t/>
            </a:r>
            <a:endParaRPr sz="1400"/>
          </a:p>
          <a:p>
            <a:pPr indent="0" lvl="0" marL="0" rtl="0" algn="l">
              <a:spcBef>
                <a:spcPts val="600"/>
              </a:spcBef>
              <a:spcAft>
                <a:spcPts val="600"/>
              </a:spcAft>
              <a:buNone/>
            </a:pPr>
            <a:r>
              <a:rPr lang="en-US" sz="1400" u="sng">
                <a:solidFill>
                  <a:schemeClr val="hlink"/>
                </a:solidFill>
                <a:hlinkClick r:id="rId6"/>
              </a:rPr>
              <a:t>Debugging using Webstorm</a:t>
            </a:r>
            <a:endParaRPr/>
          </a:p>
        </p:txBody>
      </p:sp>
      <p:sp>
        <p:nvSpPr>
          <p:cNvPr id="986" name="Google Shape;986;p5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Debugging node.js</a:t>
            </a:r>
            <a:endParaRPr/>
          </a:p>
        </p:txBody>
      </p:sp>
      <p:pic>
        <p:nvPicPr>
          <p:cNvPr id="987" name="Google Shape;987;p53">
            <a:hlinkClick r:id="rId7"/>
          </p:cNvPr>
          <p:cNvPicPr preferRelativeResize="0"/>
          <p:nvPr/>
        </p:nvPicPr>
        <p:blipFill>
          <a:blip r:embed="rId8">
            <a:alphaModFix/>
          </a:blip>
          <a:stretch>
            <a:fillRect/>
          </a:stretch>
        </p:blipFill>
        <p:spPr>
          <a:xfrm>
            <a:off x="7496100" y="1393075"/>
            <a:ext cx="3651584" cy="2293649"/>
          </a:xfrm>
          <a:prstGeom prst="rect">
            <a:avLst/>
          </a:prstGeom>
          <a:noFill/>
          <a:ln>
            <a:noFill/>
          </a:ln>
        </p:spPr>
      </p:pic>
      <p:pic>
        <p:nvPicPr>
          <p:cNvPr id="988" name="Google Shape;988;p53">
            <a:hlinkClick r:id="rId9"/>
          </p:cNvPr>
          <p:cNvPicPr preferRelativeResize="0"/>
          <p:nvPr/>
        </p:nvPicPr>
        <p:blipFill>
          <a:blip r:embed="rId10">
            <a:alphaModFix/>
          </a:blip>
          <a:stretch>
            <a:fillRect/>
          </a:stretch>
        </p:blipFill>
        <p:spPr>
          <a:xfrm>
            <a:off x="7511550" y="3934175"/>
            <a:ext cx="3620698" cy="2293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Google Shape;993;p54"/>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t/>
            </a:r>
            <a:endParaRPr/>
          </a:p>
        </p:txBody>
      </p:sp>
      <p:grpSp>
        <p:nvGrpSpPr>
          <p:cNvPr id="994" name="Google Shape;994;p54"/>
          <p:cNvGrpSpPr/>
          <p:nvPr/>
        </p:nvGrpSpPr>
        <p:grpSpPr>
          <a:xfrm>
            <a:off x="0" y="4101003"/>
            <a:ext cx="5966848" cy="2757003"/>
            <a:chOff x="7662396" y="4613250"/>
            <a:chExt cx="4529604" cy="2244751"/>
          </a:xfrm>
        </p:grpSpPr>
        <p:pic>
          <p:nvPicPr>
            <p:cNvPr id="995" name="Google Shape;995;p54"/>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996" name="Google Shape;996;p54"/>
            <p:cNvPicPr preferRelativeResize="0"/>
            <p:nvPr/>
          </p:nvPicPr>
          <p:blipFill>
            <a:blip r:embed="rId4">
              <a:alphaModFix/>
            </a:blip>
            <a:stretch>
              <a:fillRect/>
            </a:stretch>
          </p:blipFill>
          <p:spPr>
            <a:xfrm>
              <a:off x="9947250" y="4613250"/>
              <a:ext cx="2244751" cy="2244751"/>
            </a:xfrm>
            <a:prstGeom prst="rect">
              <a:avLst/>
            </a:prstGeom>
            <a:noFill/>
            <a:ln>
              <a:noFill/>
            </a:ln>
          </p:spPr>
        </p:pic>
      </p:grpSp>
      <p:sp>
        <p:nvSpPr>
          <p:cNvPr id="997" name="Google Shape;997;p54"/>
          <p:cNvSpPr txBox="1"/>
          <p:nvPr>
            <p:ph idx="1" type="body"/>
          </p:nvPr>
        </p:nvSpPr>
        <p:spPr>
          <a:xfrm>
            <a:off x="607417" y="1551442"/>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Basics</a:t>
            </a:r>
            <a:endParaRPr sz="6000"/>
          </a:p>
        </p:txBody>
      </p:sp>
      <p:sp>
        <p:nvSpPr>
          <p:cNvPr id="998" name="Google Shape;998;p54"/>
          <p:cNvSpPr/>
          <p:nvPr/>
        </p:nvSpPr>
        <p:spPr>
          <a:xfrm>
            <a:off x="323275" y="0"/>
            <a:ext cx="5052300" cy="146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5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syntax </a:t>
            </a:r>
            <a:endParaRPr/>
          </a:p>
        </p:txBody>
      </p:sp>
      <p:sp>
        <p:nvSpPr>
          <p:cNvPr id="1004" name="Google Shape;1004;p55"/>
          <p:cNvSpPr txBox="1"/>
          <p:nvPr>
            <p:ph idx="1" type="body"/>
          </p:nvPr>
        </p:nvSpPr>
        <p:spPr>
          <a:xfrm>
            <a:off x="6899575" y="1145300"/>
            <a:ext cx="5004600" cy="4803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Clr>
                <a:schemeClr val="dk1"/>
              </a:buClr>
              <a:buSzPts val="1100"/>
              <a:buFont typeface="Arial"/>
              <a:buNone/>
            </a:pPr>
            <a:r>
              <a:rPr lang="en-US" sz="1000">
                <a:solidFill>
                  <a:srgbClr val="008000"/>
                </a:solidFill>
                <a:highlight>
                  <a:schemeClr val="lt1"/>
                </a:highlight>
                <a:latin typeface="Consolas"/>
                <a:ea typeface="Consolas"/>
                <a:cs typeface="Consolas"/>
                <a:sym typeface="Consolas"/>
              </a:rPr>
              <a:t>// if statement</a:t>
            </a:r>
            <a:endParaRPr sz="10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rgbClr val="AF00DB"/>
                </a:solidFill>
                <a:highlight>
                  <a:schemeClr val="lt1"/>
                </a:highlight>
                <a:latin typeface="Consolas"/>
                <a:ea typeface="Consolas"/>
                <a:cs typeface="Consolas"/>
                <a:sym typeface="Consolas"/>
              </a:rPr>
              <a:t>if</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age</a:t>
            </a:r>
            <a:r>
              <a:rPr lang="en-US" sz="1000">
                <a:solidFill>
                  <a:schemeClr val="dk1"/>
                </a:solidFill>
                <a:highlight>
                  <a:schemeClr val="lt1"/>
                </a:highlight>
                <a:latin typeface="Consolas"/>
                <a:ea typeface="Consolas"/>
                <a:cs typeface="Consolas"/>
                <a:sym typeface="Consolas"/>
              </a:rPr>
              <a:t> &gt;= </a:t>
            </a:r>
            <a:r>
              <a:rPr lang="en-US" sz="1000">
                <a:solidFill>
                  <a:srgbClr val="098658"/>
                </a:solidFill>
                <a:highlight>
                  <a:schemeClr val="lt1"/>
                </a:highlight>
                <a:latin typeface="Consolas"/>
                <a:ea typeface="Consolas"/>
                <a:cs typeface="Consolas"/>
                <a:sym typeface="Consolas"/>
              </a:rPr>
              <a:t>14</a:t>
            </a:r>
            <a:r>
              <a:rPr lang="en-US" sz="1000">
                <a:solidFill>
                  <a:schemeClr val="dk1"/>
                </a:solidFill>
                <a:highlight>
                  <a:schemeClr val="lt1"/>
                </a:highlight>
                <a:latin typeface="Consolas"/>
                <a:ea typeface="Consolas"/>
                <a:cs typeface="Consolas"/>
                <a:sym typeface="Consolas"/>
              </a:rPr>
              <a:t>) &amp;&amp; (</a:t>
            </a:r>
            <a:r>
              <a:rPr lang="en-US" sz="1000">
                <a:solidFill>
                  <a:srgbClr val="001080"/>
                </a:solidFill>
                <a:highlight>
                  <a:schemeClr val="lt1"/>
                </a:highlight>
                <a:latin typeface="Consolas"/>
                <a:ea typeface="Consolas"/>
                <a:cs typeface="Consolas"/>
                <a:sym typeface="Consolas"/>
              </a:rPr>
              <a:t>age</a:t>
            </a:r>
            <a:r>
              <a:rPr lang="en-US" sz="1000">
                <a:solidFill>
                  <a:schemeClr val="dk1"/>
                </a:solidFill>
                <a:highlight>
                  <a:schemeClr val="lt1"/>
                </a:highlight>
                <a:latin typeface="Consolas"/>
                <a:ea typeface="Consolas"/>
                <a:cs typeface="Consolas"/>
                <a:sym typeface="Consolas"/>
              </a:rPr>
              <a:t> &lt; </a:t>
            </a:r>
            <a:r>
              <a:rPr lang="en-US" sz="1000">
                <a:solidFill>
                  <a:srgbClr val="098658"/>
                </a:solidFill>
                <a:highlight>
                  <a:schemeClr val="lt1"/>
                </a:highlight>
                <a:latin typeface="Consolas"/>
                <a:ea typeface="Consolas"/>
                <a:cs typeface="Consolas"/>
                <a:sym typeface="Consolas"/>
              </a:rPr>
              <a:t>19</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"Eligible"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AF00DB"/>
                </a:solidFill>
                <a:highlight>
                  <a:schemeClr val="lt1"/>
                </a:highlight>
                <a:latin typeface="Consolas"/>
                <a:ea typeface="Consolas"/>
                <a:cs typeface="Consolas"/>
                <a:sym typeface="Consolas"/>
              </a:rPr>
              <a:t>else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rgbClr val="267F99"/>
                </a:solidFill>
                <a:highlight>
                  <a:schemeClr val="lt1"/>
                </a:highlight>
                <a:latin typeface="Consolas"/>
                <a:ea typeface="Consolas"/>
                <a:cs typeface="Consolas"/>
                <a:sym typeface="Consolas"/>
              </a:rPr>
              <a:t>    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"Not eligible."</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switch statement</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switch</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Date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getDay</a:t>
            </a:r>
            <a:r>
              <a:rPr lang="en-US" sz="1000">
                <a:solidFill>
                  <a:schemeClr val="dk1"/>
                </a:solidFill>
                <a:highlight>
                  <a:srgbClr val="FFFFFF"/>
                </a:highlight>
                <a:latin typeface="Consolas"/>
                <a:ea typeface="Consolas"/>
                <a:cs typeface="Consolas"/>
                <a:sym typeface="Consolas"/>
              </a:rPr>
              <a:t>()) {      </a:t>
            </a:r>
            <a:r>
              <a:rPr lang="en-US" sz="1000">
                <a:solidFill>
                  <a:srgbClr val="008000"/>
                </a:solidFill>
                <a:highlight>
                  <a:srgbClr val="FFFFFF"/>
                </a:highlight>
                <a:latin typeface="Consolas"/>
                <a:ea typeface="Consolas"/>
                <a:cs typeface="Consolas"/>
                <a:sym typeface="Consolas"/>
              </a:rPr>
              <a:t>// input is current day</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0)</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"Sunday"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5)</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"Friday"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case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6</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if (day == 6)</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"Saturday"</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break</a:t>
            </a:r>
            <a:endParaRPr sz="1000">
              <a:solidFill>
                <a:srgbClr val="AF00DB"/>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default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else...</a:t>
            </a:r>
            <a:endParaRPr sz="10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"No Sabbath or equivalent for major three religions"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b="1" sz="1000">
              <a:solidFill>
                <a:srgbClr val="3F3F3F"/>
              </a:solidFill>
              <a:latin typeface="Consolas"/>
              <a:ea typeface="Consolas"/>
              <a:cs typeface="Consolas"/>
              <a:sym typeface="Consolas"/>
            </a:endParaRPr>
          </a:p>
        </p:txBody>
      </p:sp>
      <p:sp>
        <p:nvSpPr>
          <p:cNvPr id="1005" name="Google Shape;1005;p55"/>
          <p:cNvSpPr txBox="1"/>
          <p:nvPr>
            <p:ph idx="1" type="body"/>
          </p:nvPr>
        </p:nvSpPr>
        <p:spPr>
          <a:xfrm>
            <a:off x="1235875" y="1182250"/>
            <a:ext cx="5004600" cy="52710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single line comment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multi-line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comment */</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age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variable declaration</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status</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not initialized (set to 'undefined')</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b="1"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planets</a:t>
            </a:r>
            <a:r>
              <a:rPr lang="en-US" sz="1200">
                <a:solidFill>
                  <a:schemeClr val="dk1"/>
                </a:solidFill>
                <a:highlight>
                  <a:srgbClr val="FFFFFF"/>
                </a:highlight>
                <a:latin typeface="Consolas"/>
                <a:ea typeface="Consolas"/>
                <a:cs typeface="Consolas"/>
                <a:sym typeface="Consolas"/>
              </a:rPr>
              <a:t> = 8</a:t>
            </a:r>
            <a:r>
              <a:rPr lang="en-US" sz="1200">
                <a:solidFill>
                  <a:srgbClr val="008000"/>
                </a:solidFill>
                <a:highlight>
                  <a:srgbClr val="FFFFFF"/>
                </a:highlight>
                <a:latin typeface="Consolas"/>
                <a:ea typeface="Consolas"/>
                <a:cs typeface="Consolas"/>
                <a:sym typeface="Consolas"/>
              </a:rPr>
              <a:t> // like let but cannot change</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try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JSON</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parse</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"=)(/&amp;"</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o</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catch</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008000"/>
              </a:solidFill>
              <a:highlight>
                <a:srgbClr val="FFFFFF"/>
              </a:highlight>
              <a:latin typeface="Consolas"/>
              <a:ea typeface="Consolas"/>
              <a:cs typeface="Consolas"/>
              <a:sym typeface="Consolas"/>
            </a:endParaRPr>
          </a:p>
        </p:txBody>
      </p:sp>
      <p:sp>
        <p:nvSpPr>
          <p:cNvPr id="1006" name="Google Shape;1006;p55"/>
          <p:cNvSpPr txBox="1"/>
          <p:nvPr/>
        </p:nvSpPr>
        <p:spPr>
          <a:xfrm>
            <a:off x="6899575" y="5891900"/>
            <a:ext cx="50046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2"/>
                </a:solidFill>
                <a:latin typeface="Calibri"/>
                <a:ea typeface="Calibri"/>
                <a:cs typeface="Calibri"/>
                <a:sym typeface="Calibri"/>
              </a:rPr>
              <a:t>Basic syntax intentionally (nearly) identical </a:t>
            </a:r>
            <a:endParaRPr>
              <a:solidFill>
                <a:schemeClr val="accent2"/>
              </a:solidFill>
              <a:latin typeface="Calibri"/>
              <a:ea typeface="Calibri"/>
              <a:cs typeface="Calibri"/>
              <a:sym typeface="Calibri"/>
            </a:endParaRPr>
          </a:p>
          <a:p>
            <a:pPr indent="0" lvl="0" marL="0" rtl="0" algn="l">
              <a:spcBef>
                <a:spcPts val="0"/>
              </a:spcBef>
              <a:spcAft>
                <a:spcPts val="0"/>
              </a:spcAft>
              <a:buNone/>
            </a:pPr>
            <a:r>
              <a:rPr lang="en-US">
                <a:solidFill>
                  <a:schemeClr val="accent2"/>
                </a:solidFill>
                <a:latin typeface="Calibri"/>
                <a:ea typeface="Calibri"/>
                <a:cs typeface="Calibri"/>
                <a:sym typeface="Calibri"/>
              </a:rPr>
              <a:t>to Java, C, C++</a:t>
            </a:r>
            <a:endParaRPr>
              <a:solidFill>
                <a:schemeClr val="accent2"/>
              </a:solidFill>
              <a:latin typeface="Calibri"/>
              <a:ea typeface="Calibri"/>
              <a:cs typeface="Calibri"/>
              <a:sym typeface="Calibri"/>
            </a:endParaRPr>
          </a:p>
        </p:txBody>
      </p:sp>
      <p:sp>
        <p:nvSpPr>
          <p:cNvPr id="1007" name="Google Shape;1007;p55"/>
          <p:cNvSpPr/>
          <p:nvPr/>
        </p:nvSpPr>
        <p:spPr>
          <a:xfrm>
            <a:off x="1654075" y="5612750"/>
            <a:ext cx="4168200" cy="72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txBox="1"/>
          <p:nvPr/>
        </p:nvSpPr>
        <p:spPr>
          <a:xfrm>
            <a:off x="2004925" y="5612750"/>
            <a:ext cx="3730200" cy="56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latin typeface="Calibri"/>
                <a:ea typeface="Calibri"/>
                <a:cs typeface="Calibri"/>
                <a:sym typeface="Calibri"/>
              </a:rPr>
              <a:t>Before ES6, before the </a:t>
            </a:r>
            <a:r>
              <a:rPr lang="en-US" sz="1200">
                <a:latin typeface="Calibri"/>
                <a:ea typeface="Calibri"/>
                <a:cs typeface="Calibri"/>
                <a:sym typeface="Calibri"/>
              </a:rPr>
              <a:t>introduction</a:t>
            </a:r>
            <a:r>
              <a:rPr lang="en-US" sz="1200">
                <a:latin typeface="Calibri"/>
                <a:ea typeface="Calibri"/>
                <a:cs typeface="Calibri"/>
                <a:sym typeface="Calibri"/>
              </a:rPr>
              <a:t> of </a:t>
            </a:r>
            <a:r>
              <a:rPr b="1" lang="en-US" sz="1200">
                <a:latin typeface="Consolas"/>
                <a:ea typeface="Consolas"/>
                <a:cs typeface="Consolas"/>
                <a:sym typeface="Consolas"/>
              </a:rPr>
              <a:t>let</a:t>
            </a:r>
            <a:r>
              <a:rPr lang="en-US" sz="1200">
                <a:latin typeface="Calibri"/>
                <a:ea typeface="Calibri"/>
                <a:cs typeface="Calibri"/>
                <a:sym typeface="Calibri"/>
              </a:rPr>
              <a:t> and </a:t>
            </a:r>
            <a:r>
              <a:rPr b="1" lang="en-US" sz="1200">
                <a:latin typeface="Consolas"/>
                <a:ea typeface="Consolas"/>
                <a:cs typeface="Consolas"/>
                <a:sym typeface="Consolas"/>
              </a:rPr>
              <a:t>const,</a:t>
            </a:r>
            <a:r>
              <a:rPr lang="en-US" sz="1200">
                <a:latin typeface="Calibri"/>
                <a:ea typeface="Calibri"/>
                <a:cs typeface="Calibri"/>
                <a:sym typeface="Calibri"/>
              </a:rPr>
              <a:t> the only way to declare variables in JavaScript was with the </a:t>
            </a:r>
            <a:r>
              <a:rPr lang="en-US" sz="1200">
                <a:latin typeface="Calibri"/>
                <a:ea typeface="Calibri"/>
                <a:cs typeface="Calibri"/>
                <a:sym typeface="Calibri"/>
              </a:rPr>
              <a:t>keyword</a:t>
            </a:r>
            <a:r>
              <a:rPr lang="en-US" sz="1200">
                <a:latin typeface="Calibri"/>
                <a:ea typeface="Calibri"/>
                <a:cs typeface="Calibri"/>
                <a:sym typeface="Calibri"/>
              </a:rPr>
              <a:t> </a:t>
            </a:r>
            <a:r>
              <a:rPr b="1" lang="en-US" sz="1200">
                <a:latin typeface="Consolas"/>
                <a:ea typeface="Consolas"/>
                <a:cs typeface="Consolas"/>
                <a:sym typeface="Consolas"/>
              </a:rPr>
              <a:t>var</a:t>
            </a:r>
            <a:r>
              <a:rPr lang="en-US" sz="1200">
                <a:latin typeface="Calibri"/>
                <a:ea typeface="Calibri"/>
                <a:cs typeface="Calibri"/>
                <a:sym typeface="Calibri"/>
              </a:rPr>
              <a:t>. This is now obsolete. Don't use it.</a:t>
            </a:r>
            <a:endParaRPr sz="1200">
              <a:latin typeface="Calibri"/>
              <a:ea typeface="Calibri"/>
              <a:cs typeface="Calibri"/>
              <a:sym typeface="Calibri"/>
            </a:endParaRPr>
          </a:p>
        </p:txBody>
      </p:sp>
      <p:pic>
        <p:nvPicPr>
          <p:cNvPr id="1009" name="Google Shape;1009;p55"/>
          <p:cNvPicPr preferRelativeResize="0"/>
          <p:nvPr/>
        </p:nvPicPr>
        <p:blipFill>
          <a:blip r:embed="rId3">
            <a:alphaModFix/>
          </a:blip>
          <a:stretch>
            <a:fillRect/>
          </a:stretch>
        </p:blipFill>
        <p:spPr>
          <a:xfrm>
            <a:off x="1739925" y="5798175"/>
            <a:ext cx="348500" cy="348500"/>
          </a:xfrm>
          <a:prstGeom prst="rect">
            <a:avLst/>
          </a:prstGeom>
          <a:noFill/>
          <a:ln>
            <a:noFill/>
          </a:ln>
        </p:spPr>
      </p:pic>
      <p:pic>
        <p:nvPicPr>
          <p:cNvPr id="1010" name="Google Shape;1010;p55">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Google Shape;1016;p56"/>
          <p:cNvSpPr txBox="1"/>
          <p:nvPr>
            <p:ph idx="1" type="body"/>
          </p:nvPr>
        </p:nvSpPr>
        <p:spPr>
          <a:xfrm>
            <a:off x="858600" y="1463500"/>
            <a:ext cx="4544400" cy="45429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sz="1800">
                <a:solidFill>
                  <a:srgbClr val="0000FF"/>
                </a:solidFill>
                <a:highlight>
                  <a:schemeClr val="lt1"/>
                </a:highlight>
                <a:latin typeface="Consolas"/>
                <a:ea typeface="Consolas"/>
                <a:cs typeface="Consolas"/>
                <a:sym typeface="Consolas"/>
              </a:rPr>
              <a:t>l</a:t>
            </a:r>
            <a:r>
              <a:rPr lang="en-US" sz="1800">
                <a:solidFill>
                  <a:srgbClr val="0000FF"/>
                </a:solidFill>
                <a:highlight>
                  <a:schemeClr val="lt1"/>
                </a:highlight>
                <a:latin typeface="Consolas"/>
                <a:ea typeface="Consolas"/>
                <a:cs typeface="Consolas"/>
                <a:sym typeface="Consolas"/>
              </a:rPr>
              <a:t>et a </a:t>
            </a:r>
            <a:r>
              <a:rPr lang="en-US" sz="1800">
                <a:solidFill>
                  <a:schemeClr val="dk1"/>
                </a:solidFill>
                <a:highlight>
                  <a:schemeClr val="lt1"/>
                </a:highlight>
                <a:latin typeface="Consolas"/>
                <a:ea typeface="Consolas"/>
                <a:cs typeface="Consolas"/>
                <a:sym typeface="Consolas"/>
              </a:rPr>
              <a:t>= </a:t>
            </a:r>
            <a:r>
              <a:rPr lang="en-US" sz="1800">
                <a:solidFill>
                  <a:srgbClr val="098658"/>
                </a:solidFill>
                <a:highlight>
                  <a:schemeClr val="lt1"/>
                </a:highlight>
                <a:latin typeface="Consolas"/>
                <a:ea typeface="Consolas"/>
                <a:cs typeface="Consolas"/>
                <a:sym typeface="Consolas"/>
              </a:rPr>
              <a:t>1</a:t>
            </a:r>
            <a:r>
              <a:rPr lang="en-US" sz="1800">
                <a:solidFill>
                  <a:schemeClr val="dk1"/>
                </a:solidFill>
                <a:highlight>
                  <a:schemeClr val="lt1"/>
                </a:highlight>
                <a:latin typeface="Consolas"/>
                <a:ea typeface="Consolas"/>
                <a:cs typeface="Consolas"/>
                <a:sym typeface="Consolas"/>
              </a:rPr>
              <a:t>; </a:t>
            </a:r>
            <a:endParaRPr sz="18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chemeClr val="lt1"/>
                </a:highlight>
                <a:latin typeface="Consolas"/>
                <a:ea typeface="Consolas"/>
                <a:cs typeface="Consolas"/>
                <a:sym typeface="Consolas"/>
              </a:rPr>
              <a:t>//semi-colon “;” as line separator </a:t>
            </a:r>
            <a:endParaRPr sz="18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chemeClr val="lt1"/>
                </a:highlight>
                <a:latin typeface="Consolas"/>
                <a:ea typeface="Consolas"/>
                <a:cs typeface="Consolas"/>
                <a:sym typeface="Consolas"/>
              </a:rPr>
              <a:t>//(NOT terminator) is optional </a:t>
            </a:r>
            <a:endParaRPr sz="1800">
              <a:solidFill>
                <a:srgbClr val="008000"/>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600"/>
              </a:spcBef>
              <a:spcAft>
                <a:spcPts val="600"/>
              </a:spcAft>
              <a:buNone/>
            </a:pPr>
            <a:r>
              <a:rPr lang="en-US" sz="1800"/>
              <a:t>Like many things in ES6 and TypeScript, this is one of those topics which is subject to Holy Wars. We will not pick a position during this course. For the subject of clarity, most “;” are omitted from the examples.</a:t>
            </a:r>
            <a:endParaRPr sz="1800"/>
          </a:p>
        </p:txBody>
      </p:sp>
      <p:sp>
        <p:nvSpPr>
          <p:cNvPr id="1017" name="Google Shape;1017;p5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Of </a:t>
            </a:r>
            <a:r>
              <a:rPr lang="en-US"/>
              <a:t>“</a:t>
            </a:r>
            <a:r>
              <a:rPr lang="en-US"/>
              <a:t>;” and Holy Wars</a:t>
            </a:r>
            <a:endParaRPr/>
          </a:p>
        </p:txBody>
      </p:sp>
      <p:pic>
        <p:nvPicPr>
          <p:cNvPr id="1018" name="Google Shape;1018;p56"/>
          <p:cNvPicPr preferRelativeResize="0"/>
          <p:nvPr/>
        </p:nvPicPr>
        <p:blipFill rotWithShape="1">
          <a:blip r:embed="rId3">
            <a:alphaModFix/>
          </a:blip>
          <a:srcRect b="0" l="6238" r="11680" t="0"/>
          <a:stretch/>
        </p:blipFill>
        <p:spPr>
          <a:xfrm>
            <a:off x="5623300" y="1004675"/>
            <a:ext cx="6568701" cy="5001675"/>
          </a:xfrm>
          <a:prstGeom prst="rect">
            <a:avLst/>
          </a:prstGeom>
          <a:noFill/>
          <a:ln>
            <a:noFill/>
          </a:ln>
        </p:spPr>
      </p:pic>
      <p:sp>
        <p:nvSpPr>
          <p:cNvPr id="1019" name="Google Shape;1019;p56"/>
          <p:cNvSpPr/>
          <p:nvPr/>
        </p:nvSpPr>
        <p:spPr>
          <a:xfrm>
            <a:off x="1803825" y="2156950"/>
            <a:ext cx="433800" cy="459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0" name="Google Shape;1020;p5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p5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syntax - loops</a:t>
            </a:r>
            <a:endParaRPr/>
          </a:p>
        </p:txBody>
      </p:sp>
      <p:sp>
        <p:nvSpPr>
          <p:cNvPr id="1026" name="Google Shape;1026;p57"/>
          <p:cNvSpPr txBox="1"/>
          <p:nvPr>
            <p:ph idx="1" type="body"/>
          </p:nvPr>
        </p:nvSpPr>
        <p:spPr>
          <a:xfrm>
            <a:off x="6899575" y="1326900"/>
            <a:ext cx="5004600" cy="5098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loop with break</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break</a:t>
            </a:r>
            <a:r>
              <a:rPr lang="en-US" sz="1200">
                <a:solidFill>
                  <a:schemeClr val="dk1"/>
                </a:solidFill>
                <a:highlight>
                  <a:srgbClr val="FFFFFF"/>
                </a:highlight>
                <a:latin typeface="Consolas"/>
                <a:ea typeface="Consolas"/>
                <a:cs typeface="Consolas"/>
                <a:sym typeface="Consolas"/>
              </a:rPr>
              <a:t>; }          </a:t>
            </a:r>
            <a:r>
              <a:rPr lang="en-US" sz="1200">
                <a:solidFill>
                  <a:srgbClr val="008000"/>
                </a:solidFill>
                <a:highlight>
                  <a:srgbClr val="FFFFFF"/>
                </a:highlight>
                <a:latin typeface="Consolas"/>
                <a:ea typeface="Consolas"/>
                <a:cs typeface="Consolas"/>
                <a:sym typeface="Consolas"/>
              </a:rPr>
              <a:t>// stops and exits the cycle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l</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loop with continue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continue</a:t>
            </a:r>
            <a:r>
              <a:rPr lang="en-US" sz="1200">
                <a:solidFill>
                  <a:schemeClr val="dk1"/>
                </a:solidFill>
                <a:highlight>
                  <a:srgbClr val="FFFFFF"/>
                </a:highlight>
                <a:latin typeface="Consolas"/>
                <a:ea typeface="Consolas"/>
                <a:cs typeface="Consolas"/>
                <a:sym typeface="Consolas"/>
              </a:rPr>
              <a:t> }       </a:t>
            </a:r>
            <a:r>
              <a:rPr lang="en-US" sz="1200">
                <a:solidFill>
                  <a:srgbClr val="008000"/>
                </a:solidFill>
                <a:highlight>
                  <a:srgbClr val="FFFFFF"/>
                </a:highlight>
                <a:latin typeface="Consolas"/>
                <a:ea typeface="Consolas"/>
                <a:cs typeface="Consolas"/>
                <a:sym typeface="Consolas"/>
              </a:rPr>
              <a:t>// skips the rest of the cycle</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m</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chemeClr val="lt1"/>
                </a:highlight>
                <a:latin typeface="Consolas"/>
                <a:ea typeface="Consolas"/>
                <a:cs typeface="Consolas"/>
                <a:sym typeface="Consolas"/>
              </a:rPr>
              <a:t>// for-in loop ; iterate over a sequence or iterable</a:t>
            </a:r>
            <a:endParaRPr sz="12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rgbClr val="AF00DB"/>
                </a:solidFill>
                <a:highlight>
                  <a:schemeClr val="lt1"/>
                </a:highlight>
                <a:latin typeface="Consolas"/>
                <a:ea typeface="Consolas"/>
                <a:cs typeface="Consolas"/>
                <a:sym typeface="Consolas"/>
              </a:rPr>
              <a:t>for</a:t>
            </a:r>
            <a:r>
              <a:rPr lang="en-US" sz="1200">
                <a:solidFill>
                  <a:schemeClr val="dk1"/>
                </a:solidFill>
                <a:highlight>
                  <a:schemeClr val="lt1"/>
                </a:highlight>
                <a:latin typeface="Consolas"/>
                <a:ea typeface="Consolas"/>
                <a:cs typeface="Consolas"/>
                <a:sym typeface="Consolas"/>
              </a:rPr>
              <a:t> (</a:t>
            </a:r>
            <a:r>
              <a:rPr lang="en-US" sz="1200">
                <a:solidFill>
                  <a:srgbClr val="0000FF"/>
                </a:solidFill>
                <a:highlight>
                  <a:schemeClr val="lt1"/>
                </a:highlight>
                <a:latin typeface="Consolas"/>
                <a:ea typeface="Consolas"/>
                <a:cs typeface="Consolas"/>
                <a:sym typeface="Consolas"/>
              </a:rPr>
              <a:t>let</a:t>
            </a:r>
            <a:r>
              <a:rPr lang="en-US" sz="1200">
                <a:solidFill>
                  <a:schemeClr val="dk1"/>
                </a:solidFill>
                <a:highlight>
                  <a:schemeClr val="lt1"/>
                </a:highlight>
                <a:latin typeface="Consolas"/>
                <a:ea typeface="Consolas"/>
                <a:cs typeface="Consolas"/>
                <a:sym typeface="Consolas"/>
              </a:rPr>
              <a:t> </a:t>
            </a:r>
            <a:r>
              <a:rPr lang="en-US" sz="1200">
                <a:solidFill>
                  <a:srgbClr val="001080"/>
                </a:solidFill>
                <a:highlight>
                  <a:schemeClr val="lt1"/>
                </a:highlight>
                <a:latin typeface="Consolas"/>
                <a:ea typeface="Consolas"/>
                <a:cs typeface="Consolas"/>
                <a:sym typeface="Consolas"/>
              </a:rPr>
              <a:t>n</a:t>
            </a:r>
            <a:r>
              <a:rPr lang="en-US" sz="1200">
                <a:solidFill>
                  <a:schemeClr val="dk1"/>
                </a:solidFill>
                <a:highlight>
                  <a:schemeClr val="lt1"/>
                </a:highlight>
                <a:latin typeface="Consolas"/>
                <a:ea typeface="Consolas"/>
                <a:cs typeface="Consolas"/>
                <a:sym typeface="Consolas"/>
              </a:rPr>
              <a:t> in [0, 1,2,3,4]) {</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highlight>
                  <a:schemeClr val="lt1"/>
                </a:highlight>
                <a:latin typeface="Consolas"/>
                <a:ea typeface="Consolas"/>
                <a:cs typeface="Consolas"/>
                <a:sym typeface="Consolas"/>
              </a:rPr>
              <a:t>   </a:t>
            </a:r>
            <a:r>
              <a:rPr lang="en-US" sz="1200">
                <a:solidFill>
                  <a:srgbClr val="267F99"/>
                </a:solidFill>
                <a:highlight>
                  <a:schemeClr val="lt1"/>
                </a:highlight>
                <a:latin typeface="Consolas"/>
                <a:ea typeface="Consolas"/>
                <a:cs typeface="Consolas"/>
                <a:sym typeface="Consolas"/>
              </a:rPr>
              <a:t>console</a:t>
            </a:r>
            <a:r>
              <a:rPr lang="en-US" sz="1200">
                <a:solidFill>
                  <a:schemeClr val="dk1"/>
                </a:solidFill>
                <a:highlight>
                  <a:schemeClr val="lt1"/>
                </a:highlight>
                <a:latin typeface="Consolas"/>
                <a:ea typeface="Consolas"/>
                <a:cs typeface="Consolas"/>
                <a:sym typeface="Consolas"/>
              </a:rPr>
              <a:t>.</a:t>
            </a:r>
            <a:r>
              <a:rPr lang="en-US" sz="1200">
                <a:solidFill>
                  <a:srgbClr val="795E26"/>
                </a:solidFill>
                <a:highlight>
                  <a:schemeClr val="lt1"/>
                </a:highlight>
                <a:latin typeface="Consolas"/>
                <a:ea typeface="Consolas"/>
                <a:cs typeface="Consolas"/>
                <a:sym typeface="Consolas"/>
              </a:rPr>
              <a:t>log</a:t>
            </a:r>
            <a:r>
              <a:rPr lang="en-US" sz="1200">
                <a:solidFill>
                  <a:schemeClr val="dk1"/>
                </a:solidFill>
                <a:highlight>
                  <a:schemeClr val="lt1"/>
                </a:highlight>
                <a:latin typeface="Consolas"/>
                <a:ea typeface="Consolas"/>
                <a:cs typeface="Consolas"/>
                <a:sym typeface="Consolas"/>
              </a:rPr>
              <a:t>(</a:t>
            </a:r>
            <a:r>
              <a:rPr lang="en-US" sz="1200">
                <a:solidFill>
                  <a:srgbClr val="001080"/>
                </a:solidFill>
                <a:highlight>
                  <a:schemeClr val="lt1"/>
                </a:highlight>
                <a:latin typeface="Consolas"/>
                <a:ea typeface="Consolas"/>
                <a:cs typeface="Consolas"/>
                <a:sym typeface="Consolas"/>
              </a:rPr>
              <a:t>n</a:t>
            </a:r>
            <a:r>
              <a:rPr lang="en-US"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highlight>
                  <a:schemeClr val="lt1"/>
                </a:highlight>
                <a:latin typeface="Consolas"/>
                <a:ea typeface="Consolas"/>
                <a:cs typeface="Consolas"/>
                <a:sym typeface="Consolas"/>
              </a:rPr>
              <a:t>}</a:t>
            </a:r>
            <a:endParaRPr sz="12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200">
              <a:solidFill>
                <a:srgbClr val="3F3F3F"/>
              </a:solidFill>
              <a:latin typeface="Consolas"/>
              <a:ea typeface="Consolas"/>
              <a:cs typeface="Consolas"/>
              <a:sym typeface="Consolas"/>
            </a:endParaRPr>
          </a:p>
        </p:txBody>
      </p:sp>
      <p:sp>
        <p:nvSpPr>
          <p:cNvPr id="1027" name="Google Shape;1027;p57"/>
          <p:cNvSpPr txBox="1"/>
          <p:nvPr>
            <p:ph idx="1" type="body"/>
          </p:nvPr>
        </p:nvSpPr>
        <p:spPr>
          <a:xfrm>
            <a:off x="1235875" y="1268425"/>
            <a:ext cx="5004600" cy="5098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//for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i</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while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while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endParaRPr sz="12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//j++</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do while loop</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endParaRPr sz="12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do</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while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267F99"/>
              </a:solidFill>
              <a:highlight>
                <a:srgbClr val="FFFFFF"/>
              </a:highlight>
              <a:latin typeface="Consolas"/>
              <a:ea typeface="Consolas"/>
              <a:cs typeface="Consolas"/>
              <a:sym typeface="Consolas"/>
            </a:endParaRPr>
          </a:p>
        </p:txBody>
      </p:sp>
      <p:sp>
        <p:nvSpPr>
          <p:cNvPr id="1028" name="Google Shape;1028;p57"/>
          <p:cNvSpPr/>
          <p:nvPr/>
        </p:nvSpPr>
        <p:spPr>
          <a:xfrm>
            <a:off x="7367550" y="5646775"/>
            <a:ext cx="4168200" cy="72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7"/>
          <p:cNvSpPr txBox="1"/>
          <p:nvPr/>
        </p:nvSpPr>
        <p:spPr>
          <a:xfrm>
            <a:off x="7718400" y="5646775"/>
            <a:ext cx="37302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basic l</a:t>
            </a:r>
            <a:r>
              <a:rPr lang="en-US" sz="1200">
                <a:latin typeface="Calibri"/>
                <a:ea typeface="Calibri"/>
                <a:cs typeface="Calibri"/>
                <a:sym typeface="Calibri"/>
              </a:rPr>
              <a:t>oop constructs are error-prone. Prefered are </a:t>
            </a:r>
            <a:r>
              <a:rPr lang="en-US" sz="1200">
                <a:latin typeface="Consolas"/>
                <a:ea typeface="Consolas"/>
                <a:cs typeface="Consolas"/>
                <a:sym typeface="Consolas"/>
              </a:rPr>
              <a:t>for-of</a:t>
            </a:r>
            <a:r>
              <a:rPr lang="en-US" sz="1200">
                <a:latin typeface="Calibri"/>
                <a:ea typeface="Calibri"/>
                <a:cs typeface="Calibri"/>
                <a:sym typeface="Calibri"/>
              </a:rPr>
              <a:t> and sequence and stream operations (which will be shown later on)</a:t>
            </a:r>
            <a:endParaRPr sz="1200">
              <a:latin typeface="Calibri"/>
              <a:ea typeface="Calibri"/>
              <a:cs typeface="Calibri"/>
              <a:sym typeface="Calibri"/>
            </a:endParaRPr>
          </a:p>
        </p:txBody>
      </p:sp>
      <p:pic>
        <p:nvPicPr>
          <p:cNvPr id="1030" name="Google Shape;1030;p57"/>
          <p:cNvPicPr preferRelativeResize="0"/>
          <p:nvPr/>
        </p:nvPicPr>
        <p:blipFill>
          <a:blip r:embed="rId3">
            <a:alphaModFix/>
          </a:blip>
          <a:stretch>
            <a:fillRect/>
          </a:stretch>
        </p:blipFill>
        <p:spPr>
          <a:xfrm>
            <a:off x="7453400" y="5832200"/>
            <a:ext cx="348500" cy="348500"/>
          </a:xfrm>
          <a:prstGeom prst="rect">
            <a:avLst/>
          </a:prstGeom>
          <a:noFill/>
          <a:ln>
            <a:noFill/>
          </a:ln>
        </p:spPr>
      </p:pic>
      <p:pic>
        <p:nvPicPr>
          <p:cNvPr id="1031" name="Google Shape;1031;p57">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5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(not identical !)</a:t>
            </a:r>
            <a:endParaRPr/>
          </a:p>
        </p:txBody>
      </p:sp>
      <p:sp>
        <p:nvSpPr>
          <p:cNvPr id="1037" name="Google Shape;1037;p58"/>
          <p:cNvSpPr txBox="1"/>
          <p:nvPr>
            <p:ph idx="1" type="body"/>
          </p:nvPr>
        </p:nvSpPr>
        <p:spPr>
          <a:xfrm>
            <a:off x="6677900" y="1169450"/>
            <a:ext cx="5226300" cy="5388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 bigInt - NOTE do not work on TS </a:t>
            </a:r>
            <a:endParaRPr sz="1400">
              <a:solidFill>
                <a:srgbClr val="098658"/>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 when compiled to ES5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38" name="Google Shape;1038;p58"/>
          <p:cNvPicPr preferRelativeResize="0"/>
          <p:nvPr/>
        </p:nvPicPr>
        <p:blipFill>
          <a:blip r:embed="rId3">
            <a:alphaModFix/>
          </a:blip>
          <a:stretch>
            <a:fillRect/>
          </a:stretch>
        </p:blipFill>
        <p:spPr>
          <a:xfrm>
            <a:off x="11033250" y="1162326"/>
            <a:ext cx="870949" cy="812024"/>
          </a:xfrm>
          <a:prstGeom prst="rect">
            <a:avLst/>
          </a:prstGeom>
          <a:noFill/>
          <a:ln>
            <a:noFill/>
          </a:ln>
        </p:spPr>
      </p:pic>
      <p:sp>
        <p:nvSpPr>
          <p:cNvPr id="1039" name="Google Shape;1039;p58"/>
          <p:cNvSpPr txBox="1"/>
          <p:nvPr>
            <p:ph idx="1" type="body"/>
          </p:nvPr>
        </p:nvSpPr>
        <p:spPr>
          <a:xfrm>
            <a:off x="858600" y="1169450"/>
            <a:ext cx="5226300" cy="53880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0o744</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//bigInt</a:t>
            </a:r>
            <a:endParaRPr sz="1400">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big</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9007199254740992n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r>
              <a:rPr lang="en-US" sz="1400">
                <a:solidFill>
                  <a:schemeClr val="dk1"/>
                </a:solidFill>
                <a:highlight>
                  <a:srgbClr val="FFFFFF"/>
                </a:highlight>
                <a:latin typeface="Consolas"/>
                <a:ea typeface="Consolas"/>
                <a:cs typeface="Consolas"/>
                <a:sym typeface="Consolas"/>
              </a:rPr>
              <a:t> </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bigger</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rgbClr val="FFFFFF"/>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part</a:t>
            </a:r>
            <a:r>
              <a:rPr lang="en-US" sz="1400">
                <a:solidFill>
                  <a:schemeClr val="dk1"/>
                </a:solidFill>
                <a:highlight>
                  <a:schemeClr val="lt1"/>
                </a:highlight>
                <a:latin typeface="Consolas"/>
                <a:ea typeface="Consolas"/>
                <a:cs typeface="Consolas"/>
                <a:sym typeface="Consolas"/>
              </a:rPr>
              <a:t>= </a:t>
            </a:r>
            <a:r>
              <a:rPr lang="en-US" sz="1400">
                <a:solidFill>
                  <a:srgbClr val="A31515"/>
                </a:solidFill>
                <a:highlight>
                  <a:schemeClr val="lt1"/>
                </a:highlight>
                <a:latin typeface="Consolas"/>
                <a:ea typeface="Consolas"/>
                <a:cs typeface="Consolas"/>
                <a:sym typeface="Consolas"/>
              </a:rPr>
              <a:t>"Rubeus Hagrid"</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actor</a:t>
            </a:r>
            <a:r>
              <a:rPr lang="en-US" sz="1400">
                <a:solidFill>
                  <a:schemeClr val="dk1"/>
                </a:solidFill>
                <a:highlight>
                  <a:schemeClr val="lt1"/>
                </a:highlight>
                <a:latin typeface="Consolas"/>
                <a:ea typeface="Consolas"/>
                <a:cs typeface="Consolas"/>
                <a:sym typeface="Consolas"/>
              </a:rPr>
              <a:t> = </a:t>
            </a:r>
            <a:r>
              <a:rPr lang="en-US" sz="1400">
                <a:solidFill>
                  <a:srgbClr val="A31515"/>
                </a:solidFill>
                <a:highlight>
                  <a:schemeClr val="lt1"/>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 </a:t>
            </a:r>
            <a:r>
              <a:rPr lang="en-US" sz="1400">
                <a:solidFill>
                  <a:srgbClr val="A31515"/>
                </a:solidFill>
                <a:highlight>
                  <a:srgbClr val="FFFFFF"/>
                </a:highlight>
                <a:latin typeface="Consolas"/>
                <a:ea typeface="Consolas"/>
                <a:cs typeface="Consolas"/>
                <a:sym typeface="Consolas"/>
              </a:rPr>
              <a:t>`$</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part} is played by ${actor}`</a:t>
            </a:r>
            <a:endParaRPr b="1" sz="1400">
              <a:solidFill>
                <a:srgbClr val="3F3F3F"/>
              </a:solidFill>
              <a:latin typeface="Consolas"/>
              <a:ea typeface="Consolas"/>
              <a:cs typeface="Consolas"/>
              <a:sym typeface="Consolas"/>
            </a:endParaRPr>
          </a:p>
        </p:txBody>
      </p:sp>
      <p:pic>
        <p:nvPicPr>
          <p:cNvPr id="1040" name="Google Shape;1040;p58"/>
          <p:cNvPicPr preferRelativeResize="0"/>
          <p:nvPr/>
        </p:nvPicPr>
        <p:blipFill rotWithShape="1">
          <a:blip r:embed="rId4">
            <a:alphaModFix/>
          </a:blip>
          <a:srcRect b="0" l="35486" r="10318" t="5365"/>
          <a:stretch/>
        </p:blipFill>
        <p:spPr>
          <a:xfrm>
            <a:off x="5213942" y="1169452"/>
            <a:ext cx="870951" cy="797784"/>
          </a:xfrm>
          <a:prstGeom prst="rect">
            <a:avLst/>
          </a:prstGeom>
          <a:noFill/>
          <a:ln>
            <a:noFill/>
          </a:ln>
        </p:spPr>
      </p:pic>
      <p:pic>
        <p:nvPicPr>
          <p:cNvPr id="1041" name="Google Shape;1041;p58"/>
          <p:cNvPicPr preferRelativeResize="0"/>
          <p:nvPr/>
        </p:nvPicPr>
        <p:blipFill rotWithShape="1">
          <a:blip r:embed="rId5">
            <a:alphaModFix/>
          </a:blip>
          <a:srcRect b="26763" l="29032" r="28128" t="23088"/>
          <a:stretch/>
        </p:blipFill>
        <p:spPr>
          <a:xfrm>
            <a:off x="5994400" y="5622300"/>
            <a:ext cx="769900" cy="1166134"/>
          </a:xfrm>
          <a:prstGeom prst="rect">
            <a:avLst/>
          </a:prstGeom>
          <a:noFill/>
          <a:ln>
            <a:noFill/>
          </a:ln>
        </p:spPr>
      </p:pic>
      <p:pic>
        <p:nvPicPr>
          <p:cNvPr id="1042" name="Google Shape;1042;p58">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59"/>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a:t>
            </a:r>
            <a:endParaRPr b="0" i="0" sz="3959" u="none" cap="none" strike="noStrike">
              <a:solidFill>
                <a:schemeClr val="dk1"/>
              </a:solidFill>
              <a:latin typeface="Calibri"/>
              <a:ea typeface="Calibri"/>
              <a:cs typeface="Calibri"/>
              <a:sym typeface="Calibri"/>
            </a:endParaRPr>
          </a:p>
        </p:txBody>
      </p:sp>
      <p:sp>
        <p:nvSpPr>
          <p:cNvPr id="1048" name="Google Shape;1048;p59"/>
          <p:cNvSpPr txBox="1"/>
          <p:nvPr>
            <p:ph idx="1" type="body"/>
          </p:nvPr>
        </p:nvSpPr>
        <p:spPr>
          <a:xfrm>
            <a:off x="5563500" y="982025"/>
            <a:ext cx="6340800" cy="55464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number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98658"/>
                </a:solidFill>
                <a:highlight>
                  <a:srgbClr val="FFFFFF"/>
                </a:highlight>
                <a:latin typeface="Consolas"/>
                <a:ea typeface="Consolas"/>
                <a:cs typeface="Consolas"/>
                <a:sym typeface="Consolas"/>
              </a:rPr>
              <a:t>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//bigInt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a:t>
            </a:r>
            <a:r>
              <a:rPr lang="en-US" sz="1400">
                <a:solidFill>
                  <a:srgbClr val="267F99"/>
                </a:solidFill>
                <a:highlight>
                  <a:schemeClr val="lt1"/>
                </a:highlight>
                <a:latin typeface="Consolas"/>
                <a:ea typeface="Consolas"/>
                <a:cs typeface="Consolas"/>
                <a:sym typeface="Consolas"/>
              </a:rPr>
              <a:t>igInt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a:t>
            </a:r>
            <a:r>
              <a:rPr lang="en-US" sz="1400">
                <a:solidFill>
                  <a:srgbClr val="267F99"/>
                </a:solidFill>
                <a:highlight>
                  <a:schemeClr val="lt1"/>
                </a:highlight>
                <a:latin typeface="Consolas"/>
                <a:ea typeface="Consolas"/>
                <a:cs typeface="Consolas"/>
                <a:sym typeface="Consolas"/>
              </a:rPr>
              <a:t>igInt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//11417981541647679048466287755595961091061972992n</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   </a:t>
            </a:r>
            <a:r>
              <a:rPr lang="en-US" sz="13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bo</a:t>
            </a:r>
            <a:r>
              <a:rPr lang="en-US" sz="1400">
                <a:solidFill>
                  <a:srgbClr val="267F99"/>
                </a:solidFill>
                <a:highlight>
                  <a:schemeClr val="lt1"/>
                </a:highlight>
                <a:latin typeface="Consolas"/>
                <a:ea typeface="Consolas"/>
                <a:cs typeface="Consolas"/>
                <a:sym typeface="Consolas"/>
              </a:rPr>
              <a:t>olean</a:t>
            </a:r>
            <a:r>
              <a:rPr lang="en-US" sz="1400">
                <a:solidFill>
                  <a:schemeClr val="dk1"/>
                </a:solidFill>
                <a:highlight>
                  <a:srgbClr val="FFFFFF"/>
                </a:highlight>
                <a:latin typeface="Consolas"/>
                <a:ea typeface="Consolas"/>
                <a:cs typeface="Consolas"/>
                <a:sym typeface="Consolas"/>
              </a:rPr>
              <a:t> =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     : </a:t>
            </a:r>
            <a:r>
              <a:rPr lang="en-US" sz="1400">
                <a:solidFill>
                  <a:srgbClr val="267F99"/>
                </a:solidFill>
                <a:highlight>
                  <a:schemeClr val="lt1"/>
                </a:highlight>
                <a:latin typeface="Consolas"/>
                <a:ea typeface="Consolas"/>
                <a:cs typeface="Consolas"/>
                <a:sym typeface="Consolas"/>
              </a:rPr>
              <a:t>string</a:t>
            </a:r>
            <a:r>
              <a:rPr lang="en-US" sz="1400">
                <a:solidFill>
                  <a:schemeClr val="dk1"/>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string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string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49" name="Google Shape;1049;p59"/>
          <p:cNvPicPr preferRelativeResize="0"/>
          <p:nvPr/>
        </p:nvPicPr>
        <p:blipFill>
          <a:blip r:embed="rId3">
            <a:alphaModFix/>
          </a:blip>
          <a:stretch>
            <a:fillRect/>
          </a:stretch>
        </p:blipFill>
        <p:spPr>
          <a:xfrm>
            <a:off x="11033250" y="982013"/>
            <a:ext cx="870949" cy="812024"/>
          </a:xfrm>
          <a:prstGeom prst="rect">
            <a:avLst/>
          </a:prstGeom>
          <a:noFill/>
          <a:ln>
            <a:noFill/>
          </a:ln>
        </p:spPr>
      </p:pic>
      <p:sp>
        <p:nvSpPr>
          <p:cNvPr id="1050" name="Google Shape;1050;p59"/>
          <p:cNvSpPr txBox="1"/>
          <p:nvPr/>
        </p:nvSpPr>
        <p:spPr>
          <a:xfrm>
            <a:off x="858600" y="1486250"/>
            <a:ext cx="4357200" cy="496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 modern statically typed programming languages like TypeScript, it is not necessary to always declare the type of a variable. The compiler can </a:t>
            </a:r>
            <a:r>
              <a:rPr b="1" i="1" lang="en-US" sz="2400">
                <a:solidFill>
                  <a:schemeClr val="dk1"/>
                </a:solidFill>
                <a:latin typeface="Calibri"/>
                <a:ea typeface="Calibri"/>
                <a:cs typeface="Calibri"/>
                <a:sym typeface="Calibri"/>
              </a:rPr>
              <a:t>infer</a:t>
            </a:r>
            <a:r>
              <a:rPr lang="en-US" sz="2400">
                <a:solidFill>
                  <a:schemeClr val="dk1"/>
                </a:solidFill>
                <a:latin typeface="Calibri"/>
                <a:ea typeface="Calibri"/>
                <a:cs typeface="Calibri"/>
                <a:sym typeface="Calibri"/>
              </a:rPr>
              <a:t> the type of the expression.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051" name="Google Shape;1051;p59">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sp>
        <p:nvSpPr>
          <p:cNvPr id="1056" name="Google Shape;1056;p60"/>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a:t>
            </a:r>
            <a:endParaRPr b="0" i="0" sz="3959" u="none" cap="none" strike="noStrike">
              <a:solidFill>
                <a:schemeClr val="dk1"/>
              </a:solidFill>
              <a:latin typeface="Calibri"/>
              <a:ea typeface="Calibri"/>
              <a:cs typeface="Calibri"/>
              <a:sym typeface="Calibri"/>
            </a:endParaRPr>
          </a:p>
        </p:txBody>
      </p:sp>
      <p:sp>
        <p:nvSpPr>
          <p:cNvPr id="1057" name="Google Shape;1057;p60"/>
          <p:cNvSpPr txBox="1"/>
          <p:nvPr/>
        </p:nvSpPr>
        <p:spPr>
          <a:xfrm>
            <a:off x="858600" y="1486250"/>
            <a:ext cx="4357200" cy="496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 modern statically typed programming languages like TypeScript, it is not necessary to always declare the type of a variable. The compiler can </a:t>
            </a:r>
            <a:r>
              <a:rPr b="1" i="1" lang="en-US" sz="2400">
                <a:solidFill>
                  <a:schemeClr val="dk1"/>
                </a:solidFill>
                <a:latin typeface="Calibri"/>
                <a:ea typeface="Calibri"/>
                <a:cs typeface="Calibri"/>
                <a:sym typeface="Calibri"/>
              </a:rPr>
              <a:t>infer</a:t>
            </a:r>
            <a:r>
              <a:rPr lang="en-US" sz="2400">
                <a:solidFill>
                  <a:schemeClr val="dk1"/>
                </a:solidFill>
                <a:latin typeface="Calibri"/>
                <a:ea typeface="Calibri"/>
                <a:cs typeface="Calibri"/>
                <a:sym typeface="Calibri"/>
              </a:rPr>
              <a:t> the type of the expression.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58" name="Google Shape;1058;p60"/>
          <p:cNvSpPr txBox="1"/>
          <p:nvPr>
            <p:ph idx="1" type="body"/>
          </p:nvPr>
        </p:nvSpPr>
        <p:spPr>
          <a:xfrm>
            <a:off x="5571900" y="982025"/>
            <a:ext cx="6332400" cy="55464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//Number</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decimal</a:t>
            </a:r>
            <a:r>
              <a:rPr lang="en-US" sz="1400">
                <a:solidFill>
                  <a:schemeClr val="dk1"/>
                </a:solidFill>
                <a:highlight>
                  <a:srgbClr val="FFFFFF"/>
                </a:highlight>
                <a:latin typeface="Consolas"/>
                <a:ea typeface="Consolas"/>
                <a:cs typeface="Consolas"/>
                <a:sym typeface="Consolas"/>
              </a:rPr>
              <a:t>           = </a:t>
            </a:r>
            <a:r>
              <a:rPr lang="en-US" sz="1400">
                <a:solidFill>
                  <a:srgbClr val="098658"/>
                </a:solidFill>
                <a:highlight>
                  <a:srgbClr val="FFFFFF"/>
                </a:highlight>
                <a:latin typeface="Consolas"/>
                <a:ea typeface="Consolas"/>
                <a:cs typeface="Consolas"/>
                <a:sym typeface="Consolas"/>
              </a:rPr>
              <a:t>6</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hex</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0xf00d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binary</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0b1010</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octal</a:t>
            </a:r>
            <a:r>
              <a:rPr lang="en-US" sz="1400">
                <a:solidFill>
                  <a:schemeClr val="dk1"/>
                </a:solidFill>
                <a:highlight>
                  <a:srgbClr val="FFFFFF"/>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300">
                <a:solidFill>
                  <a:srgbClr val="267F99"/>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98658"/>
                </a:solidFill>
                <a:highlight>
                  <a:srgbClr val="FFFFFF"/>
                </a:highlight>
                <a:latin typeface="Consolas"/>
                <a:ea typeface="Consolas"/>
                <a:cs typeface="Consolas"/>
                <a:sym typeface="Consolas"/>
              </a:rPr>
              <a:t>0o744</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267F99"/>
                </a:solidFill>
                <a:highlight>
                  <a:schemeClr val="lt1"/>
                </a:highlight>
                <a:latin typeface="Consolas"/>
                <a:ea typeface="Consolas"/>
                <a:cs typeface="Consolas"/>
                <a:sym typeface="Consolas"/>
              </a:rPr>
              <a:t>//bigInt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9007199254740992n</a:t>
            </a:r>
            <a:r>
              <a:rPr lang="en-US" sz="1400">
                <a:solidFill>
                  <a:schemeClr val="dk1"/>
                </a:solidFill>
                <a:highlight>
                  <a:schemeClr val="lt1"/>
                </a:highlight>
                <a:latin typeface="Consolas"/>
                <a:ea typeface="Consolas"/>
                <a:cs typeface="Consolas"/>
                <a:sym typeface="Consolas"/>
              </a:rPr>
              <a:t> </a:t>
            </a:r>
            <a:r>
              <a:rPr lang="en-US" sz="1400">
                <a:solidFill>
                  <a:srgbClr val="267F99"/>
                </a:solidFill>
                <a:highlight>
                  <a:schemeClr val="lt1"/>
                </a:highlight>
                <a:latin typeface="Consolas"/>
                <a:ea typeface="Consolas"/>
                <a:cs typeface="Consolas"/>
                <a:sym typeface="Consolas"/>
              </a:rPr>
              <a:t>//</a:t>
            </a:r>
            <a:r>
              <a:rPr lang="en-US" sz="1400">
                <a:solidFill>
                  <a:srgbClr val="098658"/>
                </a:solidFill>
                <a:highlight>
                  <a:srgbClr val="FFFFFF"/>
                </a:highlight>
                <a:latin typeface="Consolas"/>
                <a:ea typeface="Consolas"/>
                <a:cs typeface="Consolas"/>
                <a:sym typeface="Consolas"/>
              </a:rPr>
              <a:t>note ‘n’ at end</a:t>
            </a:r>
            <a:endParaRPr sz="14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chemeClr val="lt1"/>
                </a:highlight>
                <a:latin typeface="Consolas"/>
                <a:ea typeface="Consolas"/>
                <a:cs typeface="Consolas"/>
                <a:sym typeface="Consolas"/>
              </a:rPr>
              <a:t>let</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bigger</a:t>
            </a:r>
            <a:r>
              <a:rPr lang="en-US" sz="1400">
                <a:solidFill>
                  <a:schemeClr val="dk1"/>
                </a:solidFill>
                <a:highlight>
                  <a:schemeClr val="lt1"/>
                </a:highlight>
                <a:latin typeface="Consolas"/>
                <a:ea typeface="Consolas"/>
                <a:cs typeface="Consolas"/>
                <a:sym typeface="Consolas"/>
              </a:rPr>
              <a:t>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 </a:t>
            </a:r>
            <a:r>
              <a:rPr lang="en-US" sz="1400">
                <a:solidFill>
                  <a:srgbClr val="098658"/>
                </a:solidFill>
                <a:highlight>
                  <a:schemeClr val="lt1"/>
                </a:highlight>
                <a:latin typeface="Consolas"/>
                <a:ea typeface="Consolas"/>
                <a:cs typeface="Consolas"/>
                <a:sym typeface="Consolas"/>
              </a:rPr>
              <a:t>2n</a:t>
            </a:r>
            <a:r>
              <a:rPr lang="en-US" sz="1400">
                <a:solidFill>
                  <a:schemeClr val="dk1"/>
                </a:solidFill>
                <a:highlight>
                  <a:schemeClr val="lt1"/>
                </a:highlight>
                <a:latin typeface="Consolas"/>
                <a:ea typeface="Consolas"/>
                <a:cs typeface="Consolas"/>
                <a:sym typeface="Consolas"/>
              </a:rPr>
              <a:t> ** </a:t>
            </a:r>
            <a:r>
              <a:rPr lang="en-US" sz="1400">
                <a:solidFill>
                  <a:srgbClr val="267F99"/>
                </a:solidFill>
                <a:highlight>
                  <a:schemeClr val="lt1"/>
                </a:highlight>
                <a:latin typeface="Consolas"/>
                <a:ea typeface="Consolas"/>
                <a:cs typeface="Consolas"/>
                <a:sym typeface="Consolas"/>
              </a:rPr>
              <a:t>153n</a:t>
            </a:r>
            <a:r>
              <a:rPr lang="en-US" sz="1400">
                <a:solidFill>
                  <a:schemeClr val="dk1"/>
                </a:solidFill>
                <a:highlight>
                  <a:schemeClr val="lt1"/>
                </a:highlight>
                <a:latin typeface="Consolas"/>
                <a:ea typeface="Consolas"/>
                <a:cs typeface="Consolas"/>
                <a:sym typeface="Consolas"/>
              </a:rPr>
              <a:t>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rgbClr val="098658"/>
                </a:solidFill>
                <a:highlight>
                  <a:srgbClr val="FFFFFF"/>
                </a:highlight>
                <a:latin typeface="Consolas"/>
                <a:ea typeface="Consolas"/>
                <a:cs typeface="Consolas"/>
                <a:sym typeface="Consolas"/>
              </a:rPr>
              <a:t>//11417981541647679048466287755595961091061972992n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267F99"/>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//Boolean</a:t>
            </a:r>
            <a:endParaRPr sz="1400">
              <a:solidFill>
                <a:srgbClr val="267F99"/>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isDone </a:t>
            </a:r>
            <a:r>
              <a:rPr lang="en-US" sz="1300">
                <a:solidFill>
                  <a:schemeClr val="dk1"/>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false</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//String</a:t>
            </a:r>
            <a:endParaRPr sz="1400">
              <a:solidFill>
                <a:srgbClr val="267F99"/>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part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"Rubeus Hagrid"</a:t>
            </a:r>
            <a:endParaRPr sz="14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actor</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"Robbie Coltrane"</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fact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`$p</a:t>
            </a:r>
            <a:r>
              <a:rPr lang="en-US" sz="1400">
                <a:solidFill>
                  <a:srgbClr val="A31515"/>
                </a:solidFill>
                <a:highlight>
                  <a:schemeClr val="lt1"/>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art} is played by ${actor}`</a:t>
            </a:r>
            <a:endParaRPr b="1" sz="1400">
              <a:solidFill>
                <a:srgbClr val="3F3F3F"/>
              </a:solidFill>
              <a:latin typeface="Consolas"/>
              <a:ea typeface="Consolas"/>
              <a:cs typeface="Consolas"/>
              <a:sym typeface="Consolas"/>
            </a:endParaRPr>
          </a:p>
        </p:txBody>
      </p:sp>
      <p:pic>
        <p:nvPicPr>
          <p:cNvPr id="1059" name="Google Shape;1059;p60"/>
          <p:cNvPicPr preferRelativeResize="0"/>
          <p:nvPr/>
        </p:nvPicPr>
        <p:blipFill>
          <a:blip r:embed="rId3">
            <a:alphaModFix/>
          </a:blip>
          <a:stretch>
            <a:fillRect/>
          </a:stretch>
        </p:blipFill>
        <p:spPr>
          <a:xfrm>
            <a:off x="11033250" y="982013"/>
            <a:ext cx="870949" cy="812024"/>
          </a:xfrm>
          <a:prstGeom prst="rect">
            <a:avLst/>
          </a:prstGeom>
          <a:noFill/>
          <a:ln>
            <a:noFill/>
          </a:ln>
        </p:spPr>
      </p:pic>
      <p:pic>
        <p:nvPicPr>
          <p:cNvPr id="1060" name="Google Shape;1060;p60">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Google Shape;1065;p61"/>
          <p:cNvSpPr txBox="1"/>
          <p:nvPr>
            <p:ph type="title"/>
          </p:nvPr>
        </p:nvSpPr>
        <p:spPr>
          <a:xfrm>
            <a:off x="858606" y="4721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Static vs Dynamic typing</a:t>
            </a:r>
            <a:endParaRPr/>
          </a:p>
          <a:p>
            <a:pPr indent="0" lvl="0" marL="0" rtl="0" algn="l">
              <a:spcBef>
                <a:spcPts val="0"/>
              </a:spcBef>
              <a:spcAft>
                <a:spcPts val="0"/>
              </a:spcAft>
              <a:buNone/>
            </a:pPr>
            <a:r>
              <a:rPr lang="en-US"/>
              <a:t>Strong vs Weak typing</a:t>
            </a:r>
            <a:endParaRPr/>
          </a:p>
        </p:txBody>
      </p:sp>
      <p:sp>
        <p:nvSpPr>
          <p:cNvPr id="1066" name="Google Shape;1066;p61"/>
          <p:cNvSpPr txBox="1"/>
          <p:nvPr>
            <p:ph idx="1" type="body"/>
          </p:nvPr>
        </p:nvSpPr>
        <p:spPr>
          <a:xfrm>
            <a:off x="6677900" y="1260475"/>
            <a:ext cx="5226300" cy="52233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rtl="0" algn="l">
              <a:spcBef>
                <a:spcPts val="0"/>
              </a:spcBef>
              <a:spcAft>
                <a:spcPts val="0"/>
              </a:spcAft>
              <a:buNone/>
            </a:pPr>
            <a:r>
              <a:rPr lang="en-US" sz="1400">
                <a:solidFill>
                  <a:schemeClr val="dk1"/>
                </a:solidFill>
              </a:rPr>
              <a:t>With 	TypeScript  variable declaration &amp; </a:t>
            </a:r>
            <a:endParaRPr sz="1400">
              <a:solidFill>
                <a:schemeClr val="dk1"/>
              </a:solidFill>
            </a:endParaRPr>
          </a:p>
          <a:p>
            <a:pPr indent="0" lvl="0" marL="0" rtl="0" algn="l">
              <a:spcBef>
                <a:spcPts val="0"/>
              </a:spcBef>
              <a:spcAft>
                <a:spcPts val="0"/>
              </a:spcAft>
              <a:buNone/>
            </a:pPr>
            <a:r>
              <a:rPr lang="en-US" sz="1400">
                <a:solidFill>
                  <a:schemeClr val="dk1"/>
                </a:solidFill>
              </a:rPr>
              <a:t>initialisation</a:t>
            </a:r>
            <a:r>
              <a:rPr b="1" lang="en-US" sz="1400">
                <a:solidFill>
                  <a:srgbClr val="267F99"/>
                </a:solidFill>
                <a:highlight>
                  <a:srgbClr val="FFFFFF"/>
                </a:highlight>
              </a:rPr>
              <a:t> </a:t>
            </a:r>
            <a:r>
              <a:rPr lang="en-US" sz="1400">
                <a:solidFill>
                  <a:schemeClr val="dk1"/>
                </a:solidFill>
              </a:rPr>
              <a:t>has the form of:</a:t>
            </a:r>
            <a:endParaRPr b="1" sz="1400">
              <a:solidFill>
                <a:srgbClr val="267F99"/>
              </a:solidFill>
              <a:highlight>
                <a:srgbClr val="FFFFFF"/>
              </a:highlight>
            </a:endParaRPr>
          </a:p>
          <a:p>
            <a:pPr indent="0" lvl="0" marL="0" rtl="0" algn="l">
              <a:lnSpc>
                <a:spcPct val="135714"/>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a:t>
            </a:r>
            <a:r>
              <a:rPr lang="en-US" sz="1300">
                <a:solidFill>
                  <a:srgbClr val="0000FF"/>
                </a:solidFill>
                <a:highlight>
                  <a:srgbClr val="FFFFFF"/>
                </a:highlight>
                <a:latin typeface="Consolas"/>
                <a:ea typeface="Consolas"/>
                <a:cs typeface="Consolas"/>
                <a:sym typeface="Consolas"/>
              </a:rPr>
              <a:t>et</a:t>
            </a:r>
            <a:r>
              <a:rPr lang="en-US" sz="1300">
                <a:solidFill>
                  <a:schemeClr val="dk1"/>
                </a:solidFill>
                <a:highlight>
                  <a:srgbClr val="FFFFFF"/>
                </a:highlight>
                <a:latin typeface="Consolas"/>
                <a:ea typeface="Consolas"/>
                <a:cs typeface="Consolas"/>
                <a:sym typeface="Consolas"/>
              </a:rPr>
              <a:t> &lt;&lt;</a:t>
            </a:r>
            <a:r>
              <a:rPr lang="en-US" sz="1300">
                <a:solidFill>
                  <a:srgbClr val="001080"/>
                </a:solidFill>
                <a:highlight>
                  <a:srgbClr val="FFFFFF"/>
                </a:highlight>
                <a:latin typeface="Consolas"/>
                <a:ea typeface="Consolas"/>
                <a:cs typeface="Consolas"/>
                <a:sym typeface="Consolas"/>
              </a:rPr>
              <a:t>name&gt;&gt; : &lt;&lt;type&gt;&gt;</a:t>
            </a:r>
            <a:r>
              <a:rPr lang="en-US" sz="1300">
                <a:solidFill>
                  <a:schemeClr val="dk1"/>
                </a:solidFill>
                <a:highlight>
                  <a:srgbClr val="FFFFFF"/>
                </a:highlight>
                <a:latin typeface="Consolas"/>
                <a:ea typeface="Consolas"/>
                <a:cs typeface="Consolas"/>
                <a:sym typeface="Consolas"/>
              </a:rPr>
              <a:t> =</a:t>
            </a:r>
            <a:r>
              <a:rPr lang="en-US" sz="1300">
                <a:solidFill>
                  <a:srgbClr val="098658"/>
                </a:solidFill>
                <a:highlight>
                  <a:srgbClr val="FFFFFF"/>
                </a:highlight>
                <a:latin typeface="Consolas"/>
                <a:ea typeface="Consolas"/>
                <a:cs typeface="Consolas"/>
                <a:sym typeface="Consolas"/>
              </a:rPr>
              <a:t> &lt;&lt;value&gt;&gt;</a:t>
            </a:r>
            <a:br>
              <a:rPr lang="en-US" sz="1300">
                <a:solidFill>
                  <a:schemeClr val="dk1"/>
                </a:solidFill>
                <a:highlight>
                  <a:srgbClr val="FFFFFF"/>
                </a:highlight>
                <a:latin typeface="Consolas"/>
                <a:ea typeface="Consolas"/>
                <a:cs typeface="Consolas"/>
                <a:sym typeface="Consolas"/>
              </a:rPr>
            </a:br>
            <a:endParaRPr sz="1300">
              <a:solidFill>
                <a:srgbClr val="267F99"/>
              </a:solidFill>
              <a:highlight>
                <a:srgbClr val="FFFFFF"/>
              </a:highlight>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decimal</a:t>
            </a:r>
            <a:r>
              <a:rPr lang="en-US" sz="1300">
                <a:solidFill>
                  <a:schemeClr val="dk1"/>
                </a:solidFill>
                <a:highlight>
                  <a:srgbClr val="FFFFFF"/>
                </a:highlight>
                <a:latin typeface="Consolas"/>
                <a:ea typeface="Consolas"/>
                <a:cs typeface="Consolas"/>
                <a:sym typeface="Consolas"/>
              </a:rPr>
              <a:t> : </a:t>
            </a:r>
            <a:r>
              <a:rPr lang="en-US" sz="1300">
                <a:solidFill>
                  <a:srgbClr val="267F99"/>
                </a:solidFill>
                <a:highlight>
                  <a:srgbClr val="FFFFFF"/>
                </a:highlight>
                <a:latin typeface="Consolas"/>
                <a:ea typeface="Consolas"/>
                <a:cs typeface="Consolas"/>
                <a:sym typeface="Consolas"/>
              </a:rPr>
              <a:t>number</a:t>
            </a:r>
            <a:r>
              <a:rPr lang="en-US" sz="1300">
                <a:solidFill>
                  <a:schemeClr val="dk1"/>
                </a:solidFill>
                <a:highlight>
                  <a:srgbClr val="FFFFFF"/>
                </a:highlight>
                <a:latin typeface="Consolas"/>
                <a:ea typeface="Consolas"/>
                <a:cs typeface="Consolas"/>
                <a:sym typeface="Consolas"/>
              </a:rPr>
              <a:t> = </a:t>
            </a:r>
            <a:r>
              <a:rPr lang="en-US" sz="1300">
                <a:solidFill>
                  <a:srgbClr val="098658"/>
                </a:solidFill>
                <a:highlight>
                  <a:srgbClr val="FFFFFF"/>
                </a:highlight>
                <a:latin typeface="Consolas"/>
                <a:ea typeface="Consolas"/>
                <a:cs typeface="Consolas"/>
                <a:sym typeface="Consolas"/>
              </a:rPr>
              <a:t>6</a:t>
            </a:r>
            <a:endParaRPr sz="1300">
              <a:solidFill>
                <a:srgbClr val="098658"/>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isDone</a:t>
            </a:r>
            <a:r>
              <a:rPr lang="en-US" sz="1300">
                <a:solidFill>
                  <a:schemeClr val="dk1"/>
                </a:solidFill>
                <a:highlight>
                  <a:srgbClr val="FFFFFF"/>
                </a:highlight>
                <a:latin typeface="Consolas"/>
                <a:ea typeface="Consolas"/>
                <a:cs typeface="Consolas"/>
                <a:sym typeface="Consolas"/>
              </a:rPr>
              <a:t> : </a:t>
            </a:r>
            <a:r>
              <a:rPr lang="en-US" sz="1300">
                <a:solidFill>
                  <a:srgbClr val="267F99"/>
                </a:solidFill>
                <a:highlight>
                  <a:srgbClr val="FFFFFF"/>
                </a:highlight>
                <a:latin typeface="Consolas"/>
                <a:ea typeface="Consolas"/>
                <a:cs typeface="Consolas"/>
                <a:sym typeface="Consolas"/>
              </a:rPr>
              <a:t>boolean</a:t>
            </a:r>
            <a:r>
              <a:rPr lang="en-US" sz="1300">
                <a:solidFill>
                  <a:schemeClr val="dk1"/>
                </a:solidFill>
                <a:highlight>
                  <a:srgbClr val="FFFFFF"/>
                </a:highlight>
                <a:latin typeface="Consolas"/>
                <a:ea typeface="Consolas"/>
                <a:cs typeface="Consolas"/>
                <a:sym typeface="Consolas"/>
              </a:rPr>
              <a:t> = </a:t>
            </a:r>
            <a:r>
              <a:rPr lang="en-US" sz="1300">
                <a:solidFill>
                  <a:srgbClr val="0000FF"/>
                </a:solidFill>
                <a:highlight>
                  <a:srgbClr val="FFFFFF"/>
                </a:highlight>
                <a:latin typeface="Consolas"/>
                <a:ea typeface="Consolas"/>
                <a:cs typeface="Consolas"/>
                <a:sym typeface="Consolas"/>
              </a:rPr>
              <a:t>false</a:t>
            </a:r>
            <a:endParaRPr sz="13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solidFill>
                <a:srgbClr val="0000FF"/>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US" sz="1200">
                <a:solidFill>
                  <a:schemeClr val="dk1"/>
                </a:solidFill>
              </a:rPr>
              <a:t>JavaScript is characterized by:</a:t>
            </a:r>
            <a:endParaRPr sz="1200">
              <a:solidFill>
                <a:schemeClr val="dk1"/>
              </a:solidFill>
            </a:endParaRPr>
          </a:p>
          <a:p>
            <a:pPr indent="0" lvl="0" marL="0" rtl="0" algn="l">
              <a:spcBef>
                <a:spcPts val="0"/>
              </a:spcBef>
              <a:spcAft>
                <a:spcPts val="0"/>
              </a:spcAft>
              <a:buNone/>
            </a:pPr>
            <a:r>
              <a:rPr b="1" lang="en-US" sz="1200">
                <a:solidFill>
                  <a:schemeClr val="dk1"/>
                </a:solidFill>
              </a:rPr>
              <a:t>static typing:</a:t>
            </a:r>
            <a:endParaRPr b="1"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a variable </a:t>
            </a:r>
            <a:r>
              <a:rPr b="1" lang="en-US" sz="1200">
                <a:solidFill>
                  <a:schemeClr val="dk1"/>
                </a:solidFill>
              </a:rPr>
              <a:t>cannot</a:t>
            </a:r>
            <a:r>
              <a:rPr lang="en-US" sz="1200">
                <a:solidFill>
                  <a:schemeClr val="dk1"/>
                </a:solidFill>
              </a:rPr>
              <a:t> be assigned to a valueof a different type</a:t>
            </a:r>
            <a:endParaRPr sz="1200">
              <a:solidFill>
                <a:schemeClr val="dk1"/>
              </a:solidFill>
            </a:endParaRPr>
          </a:p>
          <a:p>
            <a:pPr indent="0" lvl="0" marL="0" rtl="0" algn="l">
              <a:lnSpc>
                <a:spcPct val="135714"/>
              </a:lnSpc>
              <a:spcBef>
                <a:spcPts val="0"/>
              </a:spcBef>
              <a:spcAft>
                <a:spcPts val="0"/>
              </a:spcAft>
              <a:buNone/>
            </a:pPr>
            <a:r>
              <a:rPr b="1" lang="en-US" sz="1200">
                <a:solidFill>
                  <a:srgbClr val="3F3F3F"/>
                </a:solidFill>
              </a:rPr>
              <a:t>	</a:t>
            </a:r>
            <a:br>
              <a:rPr b="1" lang="en-US" sz="1200">
                <a:solidFill>
                  <a:srgbClr val="3F3F3F"/>
                </a:solidFill>
              </a:rPr>
            </a:br>
            <a:r>
              <a:rPr b="1" lang="en-US" sz="1200">
                <a:solidFill>
                  <a:srgbClr val="3F3F3F"/>
                </a:solidFill>
              </a:rPr>
              <a:t>	</a:t>
            </a:r>
            <a:r>
              <a:rPr lang="en-US" sz="1200">
                <a:solidFill>
                  <a:srgbClr val="001080"/>
                </a:solidFill>
                <a:highlight>
                  <a:srgbClr val="FFFFFF"/>
                </a:highlight>
                <a:latin typeface="Consolas"/>
                <a:ea typeface="Consolas"/>
                <a:cs typeface="Consolas"/>
                <a:sym typeface="Consolas"/>
              </a:rPr>
              <a:t>decimal</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"Robbie Coltrane"</a:t>
            </a:r>
            <a:endParaRPr sz="1200">
              <a:solidFill>
                <a:srgbClr val="A31515"/>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rPr lang="en-US" sz="1200">
                <a:solidFill>
                  <a:srgbClr val="A31515"/>
                </a:solidFill>
                <a:highlight>
                  <a:srgbClr val="FFFFFF"/>
                </a:highlight>
                <a:latin typeface="Consolas"/>
                <a:ea typeface="Consolas"/>
                <a:cs typeface="Consolas"/>
                <a:sym typeface="Consolas"/>
              </a:rPr>
              <a:t>// error TS2322: Type '"Robbie Coltrane"' is not assignable to type 'number'.</a:t>
            </a:r>
            <a:endParaRPr sz="1200">
              <a:solidFill>
                <a:srgbClr val="A31515"/>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chemeClr val="dk1"/>
                </a:solidFill>
              </a:rPr>
              <a:t>weak typing: </a:t>
            </a:r>
            <a:endParaRPr b="1" sz="1200">
              <a:solidFill>
                <a:srgbClr val="3F3F3F"/>
              </a:solidFill>
            </a:endParaRPr>
          </a:p>
          <a:p>
            <a:pPr indent="-304800" lvl="0" marL="457200" rtl="0" algn="l">
              <a:spcBef>
                <a:spcPts val="0"/>
              </a:spcBef>
              <a:spcAft>
                <a:spcPts val="0"/>
              </a:spcAft>
              <a:buClr>
                <a:schemeClr val="dk1"/>
              </a:buClr>
              <a:buSzPts val="1200"/>
              <a:buChar char="●"/>
            </a:pPr>
            <a:r>
              <a:rPr lang="en-US" sz="1200">
                <a:solidFill>
                  <a:schemeClr val="dk1"/>
                </a:solidFill>
              </a:rPr>
              <a:t>operations of different types are  </a:t>
            </a:r>
            <a:r>
              <a:rPr b="1" lang="en-US" sz="1200">
                <a:solidFill>
                  <a:schemeClr val="dk1"/>
                </a:solidFill>
              </a:rPr>
              <a:t>invalid</a:t>
            </a:r>
            <a:br>
              <a:rPr b="1" lang="en-US" sz="1200">
                <a:solidFill>
                  <a:schemeClr val="dk1"/>
                </a:solidFill>
              </a:rPr>
            </a:br>
            <a:endParaRPr sz="1200">
              <a:solidFill>
                <a:schemeClr val="dk1"/>
              </a:solidFill>
            </a:endParaRPr>
          </a:p>
          <a:p>
            <a:pPr indent="457200" lvl="0" marL="0" rtl="0" algn="l">
              <a:lnSpc>
                <a:spcPct val="135714"/>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console</a:t>
            </a:r>
            <a:r>
              <a:rPr lang="en-US" sz="1200">
                <a:solidFill>
                  <a:schemeClr val="dk1"/>
                </a:solidFill>
                <a:latin typeface="Consolas"/>
                <a:ea typeface="Consolas"/>
                <a:cs typeface="Consolas"/>
                <a:sym typeface="Consolas"/>
              </a:rPr>
              <a:t>.log(</a:t>
            </a:r>
            <a:r>
              <a:rPr lang="en-US" sz="1200">
                <a:solidFill>
                  <a:srgbClr val="001080"/>
                </a:solidFill>
                <a:highlight>
                  <a:srgbClr val="FFFFFF"/>
                </a:highlight>
                <a:latin typeface="Consolas"/>
                <a:ea typeface="Consolas"/>
                <a:cs typeface="Consolas"/>
                <a:sym typeface="Consolas"/>
              </a:rPr>
              <a:t>decimal + isDone)</a:t>
            </a:r>
            <a:endParaRPr sz="1200">
              <a:solidFill>
                <a:srgbClr val="001080"/>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rPr lang="en-US" sz="1200">
                <a:solidFill>
                  <a:srgbClr val="267F99"/>
                </a:solidFill>
                <a:highlight>
                  <a:srgbClr val="FFFFFF"/>
                </a:highlight>
              </a:rPr>
              <a:t>//error TS2365: Operator '+' cannot be applied to types 'number' and 'boolean'.</a:t>
            </a:r>
            <a:endParaRPr sz="1200">
              <a:solidFill>
                <a:srgbClr val="267F99"/>
              </a:solidFill>
              <a:highlight>
                <a:srgbClr val="FFFFFF"/>
              </a:highlight>
            </a:endParaRPr>
          </a:p>
        </p:txBody>
      </p:sp>
      <p:pic>
        <p:nvPicPr>
          <p:cNvPr id="1067" name="Google Shape;1067;p61"/>
          <p:cNvPicPr preferRelativeResize="0"/>
          <p:nvPr/>
        </p:nvPicPr>
        <p:blipFill>
          <a:blip r:embed="rId3">
            <a:alphaModFix/>
          </a:blip>
          <a:stretch>
            <a:fillRect/>
          </a:stretch>
        </p:blipFill>
        <p:spPr>
          <a:xfrm>
            <a:off x="11033250" y="1260476"/>
            <a:ext cx="870949" cy="812024"/>
          </a:xfrm>
          <a:prstGeom prst="rect">
            <a:avLst/>
          </a:prstGeom>
          <a:noFill/>
          <a:ln>
            <a:noFill/>
          </a:ln>
        </p:spPr>
      </p:pic>
      <p:sp>
        <p:nvSpPr>
          <p:cNvPr id="1068" name="Google Shape;1068;p61"/>
          <p:cNvSpPr txBox="1"/>
          <p:nvPr>
            <p:ph idx="1" type="body"/>
          </p:nvPr>
        </p:nvSpPr>
        <p:spPr>
          <a:xfrm>
            <a:off x="858600" y="1202000"/>
            <a:ext cx="5226300" cy="5281800"/>
          </a:xfrm>
          <a:prstGeom prst="rect">
            <a:avLst/>
          </a:prstGeom>
          <a:ln cap="flat" cmpd="sng" w="9525">
            <a:solidFill>
              <a:schemeClr val="accent2"/>
            </a:solidFill>
            <a:prstDash val="solid"/>
            <a:round/>
            <a:headEnd len="sm" w="sm" type="none"/>
            <a:tailEnd len="sm" w="sm" type="none"/>
          </a:ln>
        </p:spPr>
        <p:txBody>
          <a:bodyPr anchorCtr="0" anchor="t" bIns="91425" lIns="182875" spcFirstLastPara="1" rIns="91425" wrap="square" tIns="182875">
            <a:noAutofit/>
          </a:bodyPr>
          <a:lstStyle/>
          <a:p>
            <a:pPr indent="0" lvl="0" marL="0" marR="0" rtl="0" algn="l">
              <a:lnSpc>
                <a:spcPct val="100000"/>
              </a:lnSpc>
              <a:spcBef>
                <a:spcPts val="0"/>
              </a:spcBef>
              <a:spcAft>
                <a:spcPts val="0"/>
              </a:spcAft>
              <a:buNone/>
            </a:pPr>
            <a:r>
              <a:rPr lang="en-US" sz="1400">
                <a:solidFill>
                  <a:srgbClr val="000000"/>
                </a:solidFill>
              </a:rPr>
              <a:t>With JavaScript v</a:t>
            </a:r>
            <a:r>
              <a:rPr lang="en-US" sz="1400">
                <a:solidFill>
                  <a:srgbClr val="000000"/>
                </a:solidFill>
              </a:rPr>
              <a:t>ariable </a:t>
            </a:r>
            <a:r>
              <a:rPr lang="en-US" sz="1400">
                <a:solidFill>
                  <a:srgbClr val="000000"/>
                </a:solidFill>
              </a:rPr>
              <a:t>declaration &amp; </a:t>
            </a:r>
            <a:endParaRPr sz="1400">
              <a:solidFill>
                <a:srgbClr val="000000"/>
              </a:solidFill>
            </a:endParaRPr>
          </a:p>
          <a:p>
            <a:pPr indent="0" lvl="0" marL="0" marR="0" rtl="0" algn="l">
              <a:lnSpc>
                <a:spcPct val="100000"/>
              </a:lnSpc>
              <a:spcBef>
                <a:spcPts val="0"/>
              </a:spcBef>
              <a:spcAft>
                <a:spcPts val="0"/>
              </a:spcAft>
              <a:buNone/>
            </a:pPr>
            <a:r>
              <a:rPr lang="en-US" sz="1400">
                <a:solidFill>
                  <a:srgbClr val="000000"/>
                </a:solidFill>
              </a:rPr>
              <a:t>initialisation</a:t>
            </a:r>
            <a:r>
              <a:rPr b="1" lang="en-US" sz="1400">
                <a:solidFill>
                  <a:srgbClr val="267F99"/>
                </a:solidFill>
                <a:highlight>
                  <a:srgbClr val="FFFFFF"/>
                </a:highlight>
              </a:rPr>
              <a:t> </a:t>
            </a:r>
            <a:r>
              <a:rPr lang="en-US" sz="1400">
                <a:solidFill>
                  <a:srgbClr val="000000"/>
                </a:solidFill>
              </a:rPr>
              <a:t>has the form of:</a:t>
            </a:r>
            <a:endParaRPr b="1" sz="1400">
              <a:solidFill>
                <a:srgbClr val="267F99"/>
              </a:solidFill>
              <a:highlight>
                <a:srgbClr val="FFFFFF"/>
              </a:highlight>
            </a:endParaRPr>
          </a:p>
          <a:p>
            <a:pPr indent="0" lvl="0" marL="0" rtl="0" algn="l">
              <a:lnSpc>
                <a:spcPct val="135714"/>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&lt;&lt;</a:t>
            </a:r>
            <a:r>
              <a:rPr lang="en-US" sz="1300">
                <a:solidFill>
                  <a:srgbClr val="001080"/>
                </a:solidFill>
                <a:highlight>
                  <a:srgbClr val="FFFFFF"/>
                </a:highlight>
                <a:latin typeface="Consolas"/>
                <a:ea typeface="Consolas"/>
                <a:cs typeface="Consolas"/>
                <a:sym typeface="Consolas"/>
              </a:rPr>
              <a:t>name&gt;&gt;</a:t>
            </a:r>
            <a:r>
              <a:rPr lang="en-US" sz="1300">
                <a:solidFill>
                  <a:schemeClr val="dk1"/>
                </a:solidFill>
                <a:highlight>
                  <a:srgbClr val="FFFFFF"/>
                </a:highlight>
                <a:latin typeface="Consolas"/>
                <a:ea typeface="Consolas"/>
                <a:cs typeface="Consolas"/>
                <a:sym typeface="Consolas"/>
              </a:rPr>
              <a:t> =</a:t>
            </a:r>
            <a:r>
              <a:rPr lang="en-US" sz="1300">
                <a:solidFill>
                  <a:srgbClr val="098658"/>
                </a:solidFill>
                <a:highlight>
                  <a:srgbClr val="FFFFFF"/>
                </a:highlight>
                <a:latin typeface="Consolas"/>
                <a:ea typeface="Consolas"/>
                <a:cs typeface="Consolas"/>
                <a:sym typeface="Consolas"/>
              </a:rPr>
              <a:t> &lt;&lt;value&gt;&gt;</a:t>
            </a:r>
            <a:endParaRPr sz="13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267F99"/>
                </a:solidFill>
                <a:highlight>
                  <a:srgbClr val="FFFFFF"/>
                </a:highlight>
              </a:rPr>
              <a:t> </a:t>
            </a:r>
            <a:endParaRPr sz="1300">
              <a:solidFill>
                <a:srgbClr val="267F99"/>
              </a:solidFill>
              <a:highlight>
                <a:srgbClr val="FFFFFF"/>
              </a:highlight>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decimal</a:t>
            </a:r>
            <a:r>
              <a:rPr lang="en-US" sz="1300">
                <a:solidFill>
                  <a:schemeClr val="dk1"/>
                </a:solidFill>
                <a:highlight>
                  <a:srgbClr val="FFFFFF"/>
                </a:highlight>
                <a:latin typeface="Consolas"/>
                <a:ea typeface="Consolas"/>
                <a:cs typeface="Consolas"/>
                <a:sym typeface="Consolas"/>
              </a:rPr>
              <a:t> = </a:t>
            </a:r>
            <a:r>
              <a:rPr lang="en-US" sz="1300">
                <a:solidFill>
                  <a:srgbClr val="098658"/>
                </a:solidFill>
                <a:highlight>
                  <a:srgbClr val="FFFFFF"/>
                </a:highlight>
                <a:latin typeface="Consolas"/>
                <a:ea typeface="Consolas"/>
                <a:cs typeface="Consolas"/>
                <a:sym typeface="Consolas"/>
              </a:rPr>
              <a:t>6</a:t>
            </a:r>
            <a:endParaRPr sz="13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300">
                <a:solidFill>
                  <a:srgbClr val="0000FF"/>
                </a:solidFill>
                <a:highlight>
                  <a:srgbClr val="FFFFFF"/>
                </a:highlight>
                <a:latin typeface="Consolas"/>
                <a:ea typeface="Consolas"/>
                <a:cs typeface="Consolas"/>
                <a:sym typeface="Consolas"/>
              </a:rPr>
              <a:t>let</a:t>
            </a:r>
            <a:r>
              <a:rPr lang="en-US" sz="1300">
                <a:solidFill>
                  <a:schemeClr val="dk1"/>
                </a:solidFill>
                <a:highlight>
                  <a:srgbClr val="FFFFFF"/>
                </a:highlight>
                <a:latin typeface="Consolas"/>
                <a:ea typeface="Consolas"/>
                <a:cs typeface="Consolas"/>
                <a:sym typeface="Consolas"/>
              </a:rPr>
              <a:t> </a:t>
            </a:r>
            <a:r>
              <a:rPr lang="en-US" sz="1300">
                <a:solidFill>
                  <a:srgbClr val="001080"/>
                </a:solidFill>
                <a:highlight>
                  <a:srgbClr val="FFFFFF"/>
                </a:highlight>
                <a:latin typeface="Consolas"/>
                <a:ea typeface="Consolas"/>
                <a:cs typeface="Consolas"/>
                <a:sym typeface="Consolas"/>
              </a:rPr>
              <a:t>isDone</a:t>
            </a:r>
            <a:r>
              <a:rPr lang="en-US" sz="1300">
                <a:solidFill>
                  <a:schemeClr val="dk1"/>
                </a:solidFill>
                <a:highlight>
                  <a:srgbClr val="FFFFFF"/>
                </a:highlight>
                <a:latin typeface="Consolas"/>
                <a:ea typeface="Consolas"/>
                <a:cs typeface="Consolas"/>
                <a:sym typeface="Consolas"/>
              </a:rPr>
              <a:t> = </a:t>
            </a:r>
            <a:r>
              <a:rPr lang="en-US" sz="1300">
                <a:solidFill>
                  <a:srgbClr val="0000FF"/>
                </a:solidFill>
                <a:highlight>
                  <a:srgbClr val="FFFFFF"/>
                </a:highlight>
                <a:latin typeface="Consolas"/>
                <a:ea typeface="Consolas"/>
                <a:cs typeface="Consolas"/>
                <a:sym typeface="Consolas"/>
              </a:rPr>
              <a:t>false</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US" sz="1200">
                <a:solidFill>
                  <a:schemeClr val="dk1"/>
                </a:solidFill>
              </a:rPr>
              <a:t>JavaScript is characterized by:</a:t>
            </a:r>
            <a:endParaRPr sz="1200">
              <a:solidFill>
                <a:schemeClr val="dk1"/>
              </a:solidFill>
            </a:endParaRPr>
          </a:p>
          <a:p>
            <a:pPr indent="0" lvl="0" marL="0" rtl="0" algn="l">
              <a:spcBef>
                <a:spcPts val="0"/>
              </a:spcBef>
              <a:spcAft>
                <a:spcPts val="0"/>
              </a:spcAft>
              <a:buNone/>
            </a:pPr>
            <a:r>
              <a:rPr b="1" lang="en-US" sz="1200">
                <a:solidFill>
                  <a:schemeClr val="dk1"/>
                </a:solidFill>
              </a:rPr>
              <a:t>dynamic typing:</a:t>
            </a:r>
            <a:endParaRPr b="1"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a variable can be assigned to a valueof a different type</a:t>
            </a:r>
            <a:br>
              <a:rPr lang="en-US" sz="1200">
                <a:solidFill>
                  <a:schemeClr val="dk1"/>
                </a:solidFill>
              </a:rPr>
            </a:br>
            <a:endParaRPr sz="1200">
              <a:solidFill>
                <a:schemeClr val="dk1"/>
              </a:solidFill>
            </a:endParaRPr>
          </a:p>
          <a:p>
            <a:pPr indent="0" lvl="0" marL="0" rtl="0" algn="l">
              <a:lnSpc>
                <a:spcPct val="135714"/>
              </a:lnSpc>
              <a:spcBef>
                <a:spcPts val="0"/>
              </a:spcBef>
              <a:spcAft>
                <a:spcPts val="0"/>
              </a:spcAft>
              <a:buNone/>
            </a:pPr>
            <a:r>
              <a:rPr b="1" lang="en-US" sz="1200">
                <a:solidFill>
                  <a:srgbClr val="3F3F3F"/>
                </a:solidFill>
              </a:rPr>
              <a:t>	</a:t>
            </a:r>
            <a:r>
              <a:rPr lang="en-US" sz="1200">
                <a:solidFill>
                  <a:srgbClr val="001080"/>
                </a:solidFill>
                <a:highlight>
                  <a:srgbClr val="FFFFFF"/>
                </a:highlight>
                <a:latin typeface="Consolas"/>
                <a:ea typeface="Consolas"/>
                <a:cs typeface="Consolas"/>
                <a:sym typeface="Consolas"/>
              </a:rPr>
              <a:t>decimal</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"Robbie Coltrane"</a:t>
            </a:r>
            <a:endParaRPr sz="12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b="1" lang="en-US" sz="1200">
                <a:solidFill>
                  <a:schemeClr val="dk1"/>
                </a:solidFill>
              </a:rPr>
              <a:t>weak typing: </a:t>
            </a:r>
            <a:endParaRPr b="1" sz="1200">
              <a:solidFill>
                <a:srgbClr val="3F3F3F"/>
              </a:solidFill>
            </a:endParaRPr>
          </a:p>
          <a:p>
            <a:pPr indent="-304800" lvl="0" marL="457200" marR="0" rtl="0" algn="l">
              <a:lnSpc>
                <a:spcPct val="100000"/>
              </a:lnSpc>
              <a:spcBef>
                <a:spcPts val="0"/>
              </a:spcBef>
              <a:spcAft>
                <a:spcPts val="0"/>
              </a:spcAft>
              <a:buClr>
                <a:schemeClr val="dk1"/>
              </a:buClr>
              <a:buSzPts val="1200"/>
              <a:buChar char="●"/>
            </a:pPr>
            <a:r>
              <a:rPr lang="en-US" sz="1200">
                <a:solidFill>
                  <a:schemeClr val="dk1"/>
                </a:solidFill>
              </a:rPr>
              <a:t>operations of different types are valid (and can give unexpected results)</a:t>
            </a:r>
            <a:endParaRPr sz="1200">
              <a:solidFill>
                <a:schemeClr val="dk1"/>
              </a:solidFill>
            </a:endParaRPr>
          </a:p>
          <a:p>
            <a:pPr indent="457200" lvl="0" marL="0" marR="0" rtl="0" algn="l">
              <a:lnSpc>
                <a:spcPct val="135714"/>
              </a:lnSpc>
              <a:spcBef>
                <a:spcPts val="0"/>
              </a:spcBef>
              <a:spcAft>
                <a:spcPts val="0"/>
              </a:spcAft>
              <a:buNone/>
            </a:pPr>
            <a:br>
              <a:rPr lang="en-US" sz="1200">
                <a:solidFill>
                  <a:srgbClr val="001080"/>
                </a:solidFill>
                <a:highlight>
                  <a:srgbClr val="FFFFFF"/>
                </a:highlight>
                <a:latin typeface="Consolas"/>
                <a:ea typeface="Consolas"/>
                <a:cs typeface="Consolas"/>
                <a:sym typeface="Consolas"/>
              </a:rPr>
            </a:br>
            <a:r>
              <a:rPr lang="en-US" sz="1200">
                <a:solidFill>
                  <a:srgbClr val="001080"/>
                </a:solidFill>
                <a:highlight>
                  <a:srgbClr val="FFFFFF"/>
                </a:highlight>
                <a:latin typeface="Consolas"/>
                <a:ea typeface="Consolas"/>
                <a:cs typeface="Consolas"/>
                <a:sym typeface="Consolas"/>
              </a:rPr>
              <a:t>	console</a:t>
            </a:r>
            <a:r>
              <a:rPr lang="en-US" sz="1200">
                <a:solidFill>
                  <a:schemeClr val="dk1"/>
                </a:solidFill>
                <a:latin typeface="Consolas"/>
                <a:ea typeface="Consolas"/>
                <a:cs typeface="Consolas"/>
                <a:sym typeface="Consolas"/>
              </a:rPr>
              <a:t>.log(</a:t>
            </a:r>
            <a:r>
              <a:rPr lang="en-US" sz="1200">
                <a:solidFill>
                  <a:srgbClr val="001080"/>
                </a:solidFill>
                <a:highlight>
                  <a:srgbClr val="FFFFFF"/>
                </a:highlight>
                <a:latin typeface="Consolas"/>
                <a:ea typeface="Consolas"/>
                <a:cs typeface="Consolas"/>
                <a:sym typeface="Consolas"/>
              </a:rPr>
              <a:t>decimal + isDone)</a:t>
            </a:r>
            <a:endParaRPr sz="1200">
              <a:solidFill>
                <a:srgbClr val="001080"/>
              </a:solidFill>
              <a:highlight>
                <a:srgbClr val="FFFFFF"/>
              </a:highlight>
              <a:latin typeface="Consolas"/>
              <a:ea typeface="Consolas"/>
              <a:cs typeface="Consolas"/>
              <a:sym typeface="Consolas"/>
            </a:endParaRPr>
          </a:p>
          <a:p>
            <a:pPr indent="457200" lvl="0" marL="0" marR="0" rtl="0" algn="l">
              <a:lnSpc>
                <a:spcPct val="135714"/>
              </a:lnSpc>
              <a:spcBef>
                <a:spcPts val="0"/>
              </a:spcBef>
              <a:spcAft>
                <a:spcPts val="0"/>
              </a:spcAft>
              <a:buNone/>
            </a:pPr>
            <a:r>
              <a:rPr lang="en-US" sz="1200">
                <a:solidFill>
                  <a:srgbClr val="267F99"/>
                </a:solidFill>
                <a:highlight>
                  <a:srgbClr val="FFFFFF"/>
                </a:highlight>
              </a:rPr>
              <a:t>//'Robbie Coltranefalse'</a:t>
            </a:r>
            <a:endParaRPr sz="1200">
              <a:solidFill>
                <a:srgbClr val="001080"/>
              </a:solidFill>
              <a:highlight>
                <a:srgbClr val="FFFFFF"/>
              </a:highlight>
              <a:latin typeface="Consolas"/>
              <a:ea typeface="Consolas"/>
              <a:cs typeface="Consolas"/>
              <a:sym typeface="Consolas"/>
            </a:endParaRPr>
          </a:p>
        </p:txBody>
      </p:sp>
      <p:pic>
        <p:nvPicPr>
          <p:cNvPr id="1069" name="Google Shape;1069;p61"/>
          <p:cNvPicPr preferRelativeResize="0"/>
          <p:nvPr/>
        </p:nvPicPr>
        <p:blipFill rotWithShape="1">
          <a:blip r:embed="rId4">
            <a:alphaModFix/>
          </a:blip>
          <a:srcRect b="0" l="35486" r="10318" t="5365"/>
          <a:stretch/>
        </p:blipFill>
        <p:spPr>
          <a:xfrm>
            <a:off x="5213942" y="1202002"/>
            <a:ext cx="870951" cy="797784"/>
          </a:xfrm>
          <a:prstGeom prst="rect">
            <a:avLst/>
          </a:prstGeom>
          <a:noFill/>
          <a:ln>
            <a:noFill/>
          </a:ln>
        </p:spPr>
      </p:pic>
      <p:pic>
        <p:nvPicPr>
          <p:cNvPr id="1070" name="Google Shape;1070;p61"/>
          <p:cNvPicPr preferRelativeResize="0"/>
          <p:nvPr/>
        </p:nvPicPr>
        <p:blipFill rotWithShape="1">
          <a:blip r:embed="rId5">
            <a:alphaModFix/>
          </a:blip>
          <a:srcRect b="26763" l="29032" r="28128" t="23088"/>
          <a:stretch/>
        </p:blipFill>
        <p:spPr>
          <a:xfrm>
            <a:off x="5994400" y="5622300"/>
            <a:ext cx="769900" cy="1166134"/>
          </a:xfrm>
          <a:prstGeom prst="rect">
            <a:avLst/>
          </a:prstGeom>
          <a:noFill/>
          <a:ln>
            <a:noFill/>
          </a:ln>
        </p:spPr>
      </p:pic>
      <p:pic>
        <p:nvPicPr>
          <p:cNvPr id="1071" name="Google Shape;1071;p61">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62"/>
          <p:cNvSpPr txBox="1"/>
          <p:nvPr>
            <p:ph idx="2" type="body"/>
          </p:nvPr>
        </p:nvSpPr>
        <p:spPr>
          <a:xfrm>
            <a:off x="858600" y="1725482"/>
            <a:ext cx="10662600" cy="48486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US"/>
              <a:t>As a </a:t>
            </a:r>
            <a:r>
              <a:rPr lang="en-US"/>
              <a:t>superset</a:t>
            </a:r>
            <a:r>
              <a:rPr lang="en-US"/>
              <a:t> of JavaScript, TypeScript offers the “any” type. This allows the </a:t>
            </a:r>
            <a:r>
              <a:rPr lang="en-US"/>
              <a:t>programmer</a:t>
            </a:r>
            <a:r>
              <a:rPr lang="en-US"/>
              <a:t> to opt-out of type checking and</a:t>
            </a:r>
            <a:r>
              <a:rPr b="1" lang="en-US"/>
              <a:t> let a variable have the same compile and run-time behaviour as in JavaScript. </a:t>
            </a:r>
            <a:r>
              <a:rPr lang="en-US"/>
              <a:t>So any call to an non-existing method on an object is compiled although it will generate a run-time error.</a:t>
            </a:r>
            <a:endParaRPr/>
          </a:p>
          <a:p>
            <a:pPr indent="0" lvl="0" marL="0" rtl="0" algn="l">
              <a:lnSpc>
                <a:spcPct val="135714"/>
              </a:lnSpc>
              <a:spcBef>
                <a:spcPts val="600"/>
              </a:spcBef>
              <a:spcAft>
                <a:spcPts val="0"/>
              </a:spcAft>
              <a:buNone/>
            </a:pPr>
            <a:r>
              <a:t/>
            </a:r>
            <a:endParaRPr sz="1300">
              <a:solidFill>
                <a:srgbClr val="0000FF"/>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 </a:t>
            </a:r>
            <a:r>
              <a:rPr lang="en-US" sz="1500">
                <a:solidFill>
                  <a:srgbClr val="267F99"/>
                </a:solidFill>
                <a:highlight>
                  <a:schemeClr val="lt1"/>
                </a:highlight>
                <a:latin typeface="Consolas"/>
                <a:ea typeface="Consolas"/>
                <a:cs typeface="Consolas"/>
                <a:sym typeface="Consolas"/>
              </a:rPr>
              <a:t>any</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500">
                <a:solidFill>
                  <a:srgbClr val="008000"/>
                </a:solidFill>
                <a:highlight>
                  <a:schemeClr val="lt1"/>
                </a:highlight>
                <a:latin typeface="Consolas"/>
                <a:ea typeface="Consolas"/>
                <a:cs typeface="Consolas"/>
                <a:sym typeface="Consolas"/>
              </a:rPr>
              <a:t>// same as </a:t>
            </a:r>
            <a:endParaRPr sz="1500">
              <a:solidFill>
                <a:srgbClr val="008000"/>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notSure</a:t>
            </a:r>
            <a:r>
              <a:rPr lang="en-US" sz="1500">
                <a:solidFill>
                  <a:srgbClr val="008000"/>
                </a:solidFill>
                <a:highlight>
                  <a:schemeClr val="lt1"/>
                </a:highlight>
                <a:latin typeface="Consolas"/>
                <a:ea typeface="Consolas"/>
                <a:cs typeface="Consolas"/>
                <a:sym typeface="Consolas"/>
              </a:rPr>
              <a:t> </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rgbClr val="00108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ifItExists</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okay, ifItExists might exist at runtime</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notSure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toFixed</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okay, toFixed exists (but the compiler doesn't check)</a:t>
            </a:r>
            <a:endParaRPr sz="1500">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242424"/>
                </a:solidFill>
                <a:highlight>
                  <a:srgbClr val="FFFFFF"/>
                </a:highlight>
                <a:latin typeface="Verdana"/>
                <a:ea typeface="Verdana"/>
                <a:cs typeface="Verdana"/>
                <a:sym typeface="Verdana"/>
              </a:rPr>
              <a:t>The </a:t>
            </a:r>
            <a:r>
              <a:rPr lang="en-US">
                <a:solidFill>
                  <a:srgbClr val="BF414A"/>
                </a:solidFill>
                <a:highlight>
                  <a:srgbClr val="FFFFFF"/>
                </a:highlight>
                <a:latin typeface="Consolas"/>
                <a:ea typeface="Consolas"/>
                <a:cs typeface="Consolas"/>
                <a:sym typeface="Consolas"/>
              </a:rPr>
              <a:t>Object</a:t>
            </a:r>
            <a:r>
              <a:rPr lang="en-US">
                <a:solidFill>
                  <a:srgbClr val="242424"/>
                </a:solidFill>
                <a:highlight>
                  <a:srgbClr val="FFFFFF"/>
                </a:highlight>
                <a:latin typeface="Verdana"/>
                <a:ea typeface="Verdana"/>
                <a:cs typeface="Verdana"/>
                <a:sym typeface="Verdana"/>
              </a:rPr>
              <a:t> type plays a similar role, as it does in other languages. However, variables of type </a:t>
            </a:r>
            <a:r>
              <a:rPr lang="en-US">
                <a:solidFill>
                  <a:srgbClr val="BF414A"/>
                </a:solidFill>
                <a:highlight>
                  <a:srgbClr val="FFFFFF"/>
                </a:highlight>
                <a:latin typeface="Consolas"/>
                <a:ea typeface="Consolas"/>
                <a:cs typeface="Consolas"/>
                <a:sym typeface="Consolas"/>
              </a:rPr>
              <a:t>Object</a:t>
            </a:r>
            <a:r>
              <a:rPr lang="en-US">
                <a:solidFill>
                  <a:srgbClr val="242424"/>
                </a:solidFill>
                <a:highlight>
                  <a:srgbClr val="FFFFFF"/>
                </a:highlight>
                <a:latin typeface="Verdana"/>
                <a:ea typeface="Verdana"/>
                <a:cs typeface="Verdana"/>
                <a:sym typeface="Verdana"/>
              </a:rPr>
              <a:t> only allow assignment of properties. You can’t call arbitrary methods on them, even ones that actually exist.</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rgbClr val="008000"/>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00FF"/>
                </a:solidFill>
                <a:highlight>
                  <a:schemeClr val="lt1"/>
                </a:highlight>
                <a:latin typeface="Consolas"/>
                <a:ea typeface="Consolas"/>
                <a:cs typeface="Consolas"/>
                <a:sym typeface="Consolas"/>
              </a:rPr>
              <a:t>let</a:t>
            </a:r>
            <a:r>
              <a:rPr lang="en-US" sz="1500">
                <a:solidFill>
                  <a:schemeClr val="dk1"/>
                </a:solidFill>
                <a:highlight>
                  <a:schemeClr val="lt1"/>
                </a:highlight>
                <a:latin typeface="Consolas"/>
                <a:ea typeface="Consolas"/>
                <a:cs typeface="Consolas"/>
                <a:sym typeface="Consolas"/>
              </a:rPr>
              <a:t> </a:t>
            </a:r>
            <a:r>
              <a:rPr lang="en-US" sz="1500">
                <a:solidFill>
                  <a:srgbClr val="001080"/>
                </a:solidFill>
                <a:highlight>
                  <a:schemeClr val="lt1"/>
                </a:highlight>
                <a:latin typeface="Consolas"/>
                <a:ea typeface="Consolas"/>
                <a:cs typeface="Consolas"/>
                <a:sym typeface="Consolas"/>
              </a:rPr>
              <a:t>prettySure</a:t>
            </a:r>
            <a:r>
              <a:rPr lang="en-US" sz="1500">
                <a:solidFill>
                  <a:schemeClr val="dk1"/>
                </a:solidFill>
                <a:highlight>
                  <a:schemeClr val="lt1"/>
                </a:highlight>
                <a:latin typeface="Consolas"/>
                <a:ea typeface="Consolas"/>
                <a:cs typeface="Consolas"/>
                <a:sym typeface="Consolas"/>
              </a:rPr>
              <a:t>: </a:t>
            </a:r>
            <a:r>
              <a:rPr lang="en-US" sz="1500">
                <a:solidFill>
                  <a:srgbClr val="267F99"/>
                </a:solidFill>
                <a:highlight>
                  <a:schemeClr val="lt1"/>
                </a:highlight>
                <a:latin typeface="Consolas"/>
                <a:ea typeface="Consolas"/>
                <a:cs typeface="Consolas"/>
                <a:sym typeface="Consolas"/>
              </a:rPr>
              <a:t>Object</a:t>
            </a:r>
            <a:r>
              <a:rPr lang="en-US" sz="1500">
                <a:solidFill>
                  <a:schemeClr val="dk1"/>
                </a:solidFill>
                <a:highlight>
                  <a:schemeClr val="lt1"/>
                </a:highlight>
                <a:latin typeface="Consolas"/>
                <a:ea typeface="Consolas"/>
                <a:cs typeface="Consolas"/>
                <a:sym typeface="Consolas"/>
              </a:rPr>
              <a:t> = </a:t>
            </a:r>
            <a:r>
              <a:rPr lang="en-US" sz="1500">
                <a:solidFill>
                  <a:srgbClr val="09885A"/>
                </a:solidFill>
                <a:highlight>
                  <a:schemeClr val="lt1"/>
                </a:highlight>
                <a:latin typeface="Consolas"/>
                <a:ea typeface="Consolas"/>
                <a:cs typeface="Consolas"/>
                <a:sym typeface="Consolas"/>
              </a:rPr>
              <a:t>4</a:t>
            </a:r>
            <a:endParaRPr sz="15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500">
                <a:solidFill>
                  <a:srgbClr val="001080"/>
                </a:solidFill>
                <a:highlight>
                  <a:schemeClr val="lt1"/>
                </a:highlight>
                <a:latin typeface="Consolas"/>
                <a:ea typeface="Consolas"/>
                <a:cs typeface="Consolas"/>
                <a:sym typeface="Consolas"/>
              </a:rPr>
              <a:t>prettySure</a:t>
            </a:r>
            <a:r>
              <a:rPr lang="en-US" sz="1500">
                <a:solidFill>
                  <a:schemeClr val="dk1"/>
                </a:solidFill>
                <a:highlight>
                  <a:schemeClr val="lt1"/>
                </a:highlight>
                <a:latin typeface="Consolas"/>
                <a:ea typeface="Consolas"/>
                <a:cs typeface="Consolas"/>
                <a:sym typeface="Consolas"/>
              </a:rPr>
              <a:t>.</a:t>
            </a:r>
            <a:r>
              <a:rPr lang="en-US" sz="1500">
                <a:solidFill>
                  <a:srgbClr val="795E26"/>
                </a:solidFill>
                <a:highlight>
                  <a:schemeClr val="lt1"/>
                </a:highlight>
                <a:latin typeface="Consolas"/>
                <a:ea typeface="Consolas"/>
                <a:cs typeface="Consolas"/>
                <a:sym typeface="Consolas"/>
              </a:rPr>
              <a:t>toFixed</a:t>
            </a:r>
            <a:r>
              <a:rPr lang="en-US" sz="1500">
                <a:solidFill>
                  <a:schemeClr val="dk1"/>
                </a:solidFill>
                <a:highlight>
                  <a:schemeClr val="lt1"/>
                </a:highlight>
                <a:latin typeface="Consolas"/>
                <a:ea typeface="Consolas"/>
                <a:cs typeface="Consolas"/>
                <a:sym typeface="Consolas"/>
              </a:rPr>
              <a:t>() 	</a:t>
            </a:r>
            <a:r>
              <a:rPr lang="en-US" sz="1500">
                <a:solidFill>
                  <a:srgbClr val="008000"/>
                </a:solidFill>
                <a:highlight>
                  <a:schemeClr val="lt1"/>
                </a:highlight>
                <a:latin typeface="Consolas"/>
                <a:ea typeface="Consolas"/>
                <a:cs typeface="Consolas"/>
                <a:sym typeface="Consolas"/>
              </a:rPr>
              <a:t>// Error: Property 'toFixed' doesn't exist on type 'Object'.</a:t>
            </a:r>
            <a:endParaRPr sz="1500">
              <a:solidFill>
                <a:srgbClr val="008000"/>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0000FF"/>
              </a:solidFill>
              <a:highlight>
                <a:schemeClr val="lt1"/>
              </a:highlight>
              <a:latin typeface="Consolas"/>
              <a:ea typeface="Consolas"/>
              <a:cs typeface="Consolas"/>
              <a:sym typeface="Consolas"/>
            </a:endParaRPr>
          </a:p>
          <a:p>
            <a:pPr indent="0" lvl="0" marL="0" rtl="0" algn="l">
              <a:spcBef>
                <a:spcPts val="0"/>
              </a:spcBef>
              <a:spcAft>
                <a:spcPts val="600"/>
              </a:spcAft>
              <a:buNone/>
            </a:pPr>
            <a:r>
              <a:t/>
            </a:r>
            <a:endParaRPr/>
          </a:p>
        </p:txBody>
      </p:sp>
      <p:sp>
        <p:nvSpPr>
          <p:cNvPr id="1078" name="Google Shape;1078;p62"/>
          <p:cNvSpPr txBox="1"/>
          <p:nvPr>
            <p:ph type="title"/>
          </p:nvPr>
        </p:nvSpPr>
        <p:spPr>
          <a:xfrm>
            <a:off x="858597" y="370575"/>
            <a:ext cx="7628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The</a:t>
            </a:r>
            <a:r>
              <a:rPr i="1" lang="en-US"/>
              <a:t> “</a:t>
            </a:r>
            <a:r>
              <a:rPr i="1" lang="en-US"/>
              <a:t>any”</a:t>
            </a:r>
            <a:r>
              <a:rPr lang="en-US"/>
              <a:t> type in TypeScript</a:t>
            </a:r>
            <a:endParaRPr/>
          </a:p>
        </p:txBody>
      </p:sp>
      <p:pic>
        <p:nvPicPr>
          <p:cNvPr id="1079" name="Google Shape;1079;p62">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828" name="Shape 828"/>
        <p:cNvGrpSpPr/>
        <p:nvPr/>
      </p:nvGrpSpPr>
      <p:grpSpPr>
        <a:xfrm>
          <a:off x="0" y="0"/>
          <a:ext cx="0" cy="0"/>
          <a:chOff x="0" y="0"/>
          <a:chExt cx="0" cy="0"/>
        </a:xfrm>
      </p:grpSpPr>
      <p:sp>
        <p:nvSpPr>
          <p:cNvPr id="829" name="Google Shape;829;p36"/>
          <p:cNvSpPr txBox="1"/>
          <p:nvPr>
            <p:ph idx="1" type="body"/>
          </p:nvPr>
        </p:nvSpPr>
        <p:spPr>
          <a:xfrm>
            <a:off x="2495600" y="1268475"/>
            <a:ext cx="6183300" cy="4806900"/>
          </a:xfrm>
          <a:prstGeom prst="rect">
            <a:avLst/>
          </a:prstGeom>
          <a:solidFill>
            <a:schemeClr val="lt2">
              <a:alpha val="49800"/>
            </a:schemeClr>
          </a:solidFill>
          <a:ln>
            <a:noFill/>
          </a:ln>
          <a:effectLst>
            <a:outerShdw blurRad="57150" rotWithShape="0" algn="bl" dir="5400000" dist="19050">
              <a:srgbClr val="000000">
                <a:alpha val="50000"/>
              </a:srgbClr>
            </a:outerShdw>
          </a:effectLst>
        </p:spPr>
        <p:txBody>
          <a:bodyPr anchorCtr="0" anchor="ctr" bIns="0" lIns="274300" spcFirstLastPara="1" rIns="365750" wrap="square" tIns="0">
            <a:noAutofit/>
          </a:bodyPr>
          <a:lstStyle/>
          <a:p>
            <a:pPr indent="0" lvl="0" marL="0" rtl="0" algn="just">
              <a:lnSpc>
                <a:spcPct val="166666"/>
              </a:lnSpc>
              <a:spcBef>
                <a:spcPts val="600"/>
              </a:spcBef>
              <a:spcAft>
                <a:spcPts val="0"/>
              </a:spcAft>
              <a:buClr>
                <a:srgbClr val="595959"/>
              </a:buClr>
              <a:buSzPts val="1800"/>
              <a:buNone/>
            </a:pPr>
            <a:r>
              <a:rPr lang="en-US" sz="1600">
                <a:solidFill>
                  <a:srgbClr val="434343"/>
                </a:solidFill>
              </a:rPr>
              <a:t>I have been working for nearly thirty years in the industry, working on the crosscut between Business, Technology, and Users; Designing, building &amp; running teams, systems &amp; services.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Currently CTO at Capgemini’s European Industrial Center in Spain and Program Manager for devonfw, the standard Open Source software development platform for Capgemini Europe &amp; India.</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t/>
            </a:r>
            <a:endParaRPr sz="1600">
              <a:solidFill>
                <a:srgbClr val="434343"/>
              </a:solidFill>
            </a:endParaRPr>
          </a:p>
          <a:p>
            <a:pPr indent="0" lvl="0" marL="0" rtl="0" algn="just">
              <a:lnSpc>
                <a:spcPct val="214285"/>
              </a:lnSpc>
              <a:spcBef>
                <a:spcPts val="600"/>
              </a:spcBef>
              <a:spcAft>
                <a:spcPts val="0"/>
              </a:spcAft>
              <a:buClr>
                <a:srgbClr val="595959"/>
              </a:buClr>
              <a:buSzPts val="1400"/>
              <a:buNone/>
            </a:pPr>
            <a:r>
              <a:rPr lang="en-US" sz="1200" u="sng">
                <a:solidFill>
                  <a:schemeClr val="hlink"/>
                </a:solidFill>
                <a:hlinkClick r:id="rId4"/>
              </a:rPr>
              <a:t>https://www.capgemini.com/experts/enterprise-architecture/iwan-van-der-kleijn/</a:t>
            </a:r>
            <a:r>
              <a:rPr lang="en-US" sz="1200"/>
              <a:t> </a:t>
            </a:r>
            <a:endParaRPr sz="1200"/>
          </a:p>
          <a:p>
            <a:pPr indent="0" lvl="0" marL="0" rtl="0" algn="just">
              <a:lnSpc>
                <a:spcPct val="214285"/>
              </a:lnSpc>
              <a:spcBef>
                <a:spcPts val="600"/>
              </a:spcBef>
              <a:spcAft>
                <a:spcPts val="0"/>
              </a:spcAft>
              <a:buClr>
                <a:srgbClr val="595959"/>
              </a:buClr>
              <a:buSzPts val="1400"/>
              <a:buNone/>
            </a:pPr>
            <a:r>
              <a:rPr lang="en-US" sz="1200"/>
              <a:t> </a:t>
            </a:r>
            <a:r>
              <a:rPr lang="en-US" sz="1200" u="sng">
                <a:solidFill>
                  <a:schemeClr val="hlink"/>
                </a:solidFill>
                <a:hlinkClick r:id="rId5"/>
              </a:rPr>
              <a:t>https://twitter.com/soyrochus</a:t>
            </a:r>
            <a:endParaRPr sz="1200">
              <a:solidFill>
                <a:srgbClr val="767676"/>
              </a:solidFill>
            </a:endParaRPr>
          </a:p>
        </p:txBody>
      </p:sp>
      <p:pic>
        <p:nvPicPr>
          <p:cNvPr descr="A person wearing glasses and smiling at the camera&#10;&#10;Description automatically generated" id="830" name="Google Shape;830;p36"/>
          <p:cNvPicPr preferRelativeResize="0"/>
          <p:nvPr/>
        </p:nvPicPr>
        <p:blipFill rotWithShape="1">
          <a:blip r:embed="rId6">
            <a:alphaModFix/>
          </a:blip>
          <a:srcRect b="0" l="0" r="0" t="0"/>
          <a:stretch/>
        </p:blipFill>
        <p:spPr>
          <a:xfrm>
            <a:off x="9696400" y="2626984"/>
            <a:ext cx="2180100" cy="21801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831" name="Google Shape;831;p36">
            <a:hlinkClick r:id="rId7"/>
          </p:cNvPr>
          <p:cNvPicPr preferRelativeResize="0"/>
          <p:nvPr/>
        </p:nvPicPr>
        <p:blipFill rotWithShape="1">
          <a:blip r:embed="rId8">
            <a:alphaModFix/>
          </a:blip>
          <a:srcRect b="0" l="0" r="0" t="5276"/>
          <a:stretch/>
        </p:blipFill>
        <p:spPr>
          <a:xfrm>
            <a:off x="8632125" y="1268425"/>
            <a:ext cx="3602450" cy="48067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sp>
        <p:nvSpPr>
          <p:cNvPr id="1084" name="Google Shape;1084;p6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String type extra</a:t>
            </a:r>
            <a:endParaRPr/>
          </a:p>
        </p:txBody>
      </p:sp>
      <p:sp>
        <p:nvSpPr>
          <p:cNvPr id="1085" name="Google Shape;1085;p63"/>
          <p:cNvSpPr txBox="1"/>
          <p:nvPr>
            <p:ph idx="1" type="body"/>
          </p:nvPr>
        </p:nvSpPr>
        <p:spPr>
          <a:xfrm>
            <a:off x="858600" y="1570398"/>
            <a:ext cx="10662600" cy="48282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part</a:t>
            </a:r>
            <a:r>
              <a:rPr lang="en-US">
                <a:solidFill>
                  <a:schemeClr val="dk1"/>
                </a:solidFill>
                <a:highlight>
                  <a:schemeClr val="lt1"/>
                </a:highlight>
                <a:latin typeface="Consolas"/>
                <a:ea typeface="Consolas"/>
                <a:cs typeface="Consolas"/>
                <a:sym typeface="Consolas"/>
              </a:rPr>
              <a:t>= </a:t>
            </a:r>
            <a:r>
              <a:rPr lang="en-US">
                <a:solidFill>
                  <a:srgbClr val="A31515"/>
                </a:solidFill>
                <a:highlight>
                  <a:schemeClr val="lt1"/>
                </a:highlight>
                <a:latin typeface="Consolas"/>
                <a:ea typeface="Consolas"/>
                <a:cs typeface="Consolas"/>
                <a:sym typeface="Consolas"/>
              </a:rPr>
              <a:t>"Rubeus Hagrid"</a:t>
            </a:r>
            <a:endParaRPr>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actor</a:t>
            </a:r>
            <a:r>
              <a:rPr lang="en-US">
                <a:solidFill>
                  <a:schemeClr val="dk1"/>
                </a:solidFill>
                <a:highlight>
                  <a:schemeClr val="lt1"/>
                </a:highlight>
                <a:latin typeface="Consolas"/>
                <a:ea typeface="Consolas"/>
                <a:cs typeface="Consolas"/>
                <a:sym typeface="Consolas"/>
              </a:rPr>
              <a:t> = </a:t>
            </a:r>
            <a:r>
              <a:rPr lang="en-US">
                <a:solidFill>
                  <a:srgbClr val="A31515"/>
                </a:solidFill>
                <a:highlight>
                  <a:schemeClr val="lt1"/>
                </a:highlight>
                <a:latin typeface="Consolas"/>
                <a:ea typeface="Consolas"/>
                <a:cs typeface="Consolas"/>
                <a:sym typeface="Consolas"/>
              </a:rPr>
              <a:t>"Robbie Coltrane"</a:t>
            </a:r>
            <a:endParaRPr>
              <a:solidFill>
                <a:srgbClr val="0000FF"/>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fact</a:t>
            </a:r>
            <a:r>
              <a:rPr lang="en-US">
                <a:solidFill>
                  <a:schemeClr val="dk1"/>
                </a:solidFill>
                <a:highlight>
                  <a:schemeClr val="lt1"/>
                </a:highlight>
                <a:latin typeface="Consolas"/>
                <a:ea typeface="Consolas"/>
                <a:cs typeface="Consolas"/>
                <a:sym typeface="Consolas"/>
              </a:rPr>
              <a:t> = </a:t>
            </a:r>
            <a:r>
              <a:rPr lang="en-US">
                <a:solidFill>
                  <a:srgbClr val="A31515"/>
                </a:solidFill>
                <a:highlight>
                  <a:schemeClr val="lt1"/>
                </a:highlight>
                <a:latin typeface="Consolas"/>
                <a:ea typeface="Consolas"/>
                <a:cs typeface="Consolas"/>
                <a:sym typeface="Consolas"/>
              </a:rPr>
              <a:t>`The role as ${part} is played by ${actor}`</a:t>
            </a:r>
            <a:endParaRPr>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A31515"/>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A31515"/>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a:t>This is equivalent to:</a:t>
            </a:r>
            <a:endParaRPr/>
          </a:p>
          <a:p>
            <a:pPr indent="0" lvl="0" marL="0" rtl="0" algn="l">
              <a:lnSpc>
                <a:spcPct val="135714"/>
              </a:lnSpc>
              <a:spcBef>
                <a:spcPts val="60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fact</a:t>
            </a:r>
            <a:r>
              <a:rPr lang="en-US">
                <a:solidFill>
                  <a:srgbClr val="000000"/>
                </a:solidFill>
                <a:highlight>
                  <a:srgbClr val="FFFFFF"/>
                </a:highlight>
                <a:latin typeface="Consolas"/>
                <a:ea typeface="Consolas"/>
                <a:cs typeface="Consolas"/>
                <a:sym typeface="Consolas"/>
              </a:rPr>
              <a:t> = </a:t>
            </a:r>
            <a:r>
              <a:rPr lang="en-US">
                <a:solidFill>
                  <a:srgbClr val="A31515"/>
                </a:solidFill>
                <a:highlight>
                  <a:srgbClr val="FFFFFF"/>
                </a:highlight>
                <a:latin typeface="Consolas"/>
                <a:ea typeface="Consolas"/>
                <a:cs typeface="Consolas"/>
                <a:sym typeface="Consolas"/>
              </a:rPr>
              <a:t>"The role as "</a:t>
            </a:r>
            <a:r>
              <a:rPr lang="en-US">
                <a:solidFill>
                  <a:srgbClr val="000000"/>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part</a:t>
            </a:r>
            <a:r>
              <a:rPr lang="en-US">
                <a:solidFill>
                  <a:srgbClr val="000000"/>
                </a:solidFill>
                <a:highlight>
                  <a:srgbClr val="FFFFFF"/>
                </a:highlight>
                <a:latin typeface="Consolas"/>
                <a:ea typeface="Consolas"/>
                <a:cs typeface="Consolas"/>
                <a:sym typeface="Consolas"/>
              </a:rPr>
              <a:t> + </a:t>
            </a:r>
            <a:r>
              <a:rPr lang="en-US">
                <a:solidFill>
                  <a:srgbClr val="A31515"/>
                </a:solidFill>
                <a:highlight>
                  <a:srgbClr val="FFFFFF"/>
                </a:highlight>
                <a:latin typeface="Consolas"/>
                <a:ea typeface="Consolas"/>
                <a:cs typeface="Consolas"/>
                <a:sym typeface="Consolas"/>
              </a:rPr>
              <a:t>" is played by </a:t>
            </a:r>
            <a:r>
              <a:rPr lang="en-US">
                <a:solidFill>
                  <a:srgbClr val="A31515"/>
                </a:solidFill>
                <a:highlight>
                  <a:srgbClr val="FFFFFF"/>
                </a:highlight>
                <a:latin typeface="Consolas"/>
                <a:ea typeface="Consolas"/>
                <a:cs typeface="Consolas"/>
                <a:sym typeface="Consolas"/>
              </a:rPr>
              <a:t>"</a:t>
            </a:r>
            <a:r>
              <a:rPr lang="en-US">
                <a:solidFill>
                  <a:srgbClr val="000000"/>
                </a:solidFill>
                <a:highlight>
                  <a:srgbClr val="FFFFFF"/>
                </a:highlight>
                <a:latin typeface="Consolas"/>
                <a:ea typeface="Consolas"/>
                <a:cs typeface="Consolas"/>
                <a:sym typeface="Consolas"/>
              </a:rPr>
              <a:t> + actor</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//which in TypeScript can be written as </a:t>
            </a:r>
            <a:endParaRPr sz="1600">
              <a:solidFill>
                <a:srgbClr val="000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fact : </a:t>
            </a:r>
            <a:r>
              <a:rPr lang="en-US" sz="1600">
                <a:solidFill>
                  <a:srgbClr val="267F99"/>
                </a:solidFill>
                <a:highlight>
                  <a:schemeClr val="lt1"/>
                </a:highlight>
                <a:latin typeface="Consolas"/>
                <a:ea typeface="Consolas"/>
                <a:cs typeface="Consolas"/>
                <a:sym typeface="Consolas"/>
              </a:rPr>
              <a:t>string</a:t>
            </a:r>
            <a:r>
              <a:rPr lang="en-US" sz="1600">
                <a:solidFill>
                  <a:schemeClr val="dk1"/>
                </a:solidFill>
                <a:highlight>
                  <a:schemeClr val="lt1"/>
                </a:highlight>
                <a:latin typeface="Consolas"/>
                <a:ea typeface="Consolas"/>
                <a:cs typeface="Consolas"/>
                <a:sym typeface="Consolas"/>
              </a:rPr>
              <a:t> = </a:t>
            </a:r>
            <a:r>
              <a:rPr lang="en-US" sz="1600">
                <a:solidFill>
                  <a:srgbClr val="A31515"/>
                </a:solidFill>
                <a:highlight>
                  <a:schemeClr val="lt1"/>
                </a:highlight>
                <a:latin typeface="Consolas"/>
                <a:ea typeface="Consolas"/>
                <a:cs typeface="Consolas"/>
                <a:sym typeface="Consolas"/>
              </a:rPr>
              <a:t>"The role as "</a:t>
            </a:r>
            <a:r>
              <a:rPr lang="en-US" sz="1600">
                <a:solidFill>
                  <a:schemeClr val="dk1"/>
                </a:solidFill>
                <a:highlight>
                  <a:schemeClr val="lt1"/>
                </a:highlight>
                <a:latin typeface="Consolas"/>
                <a:ea typeface="Consolas"/>
                <a:cs typeface="Consolas"/>
                <a:sym typeface="Consolas"/>
              </a:rPr>
              <a:t> + </a:t>
            </a:r>
            <a:r>
              <a:rPr lang="en-US" sz="1600">
                <a:solidFill>
                  <a:srgbClr val="001080"/>
                </a:solidFill>
                <a:highlight>
                  <a:schemeClr val="lt1"/>
                </a:highlight>
                <a:latin typeface="Consolas"/>
                <a:ea typeface="Consolas"/>
                <a:cs typeface="Consolas"/>
                <a:sym typeface="Consolas"/>
              </a:rPr>
              <a:t>part</a:t>
            </a:r>
            <a:r>
              <a:rPr lang="en-US" sz="1600">
                <a:solidFill>
                  <a:schemeClr val="dk1"/>
                </a:solidFill>
                <a:highlight>
                  <a:schemeClr val="lt1"/>
                </a:highlight>
                <a:latin typeface="Consolas"/>
                <a:ea typeface="Consolas"/>
                <a:cs typeface="Consolas"/>
                <a:sym typeface="Consolas"/>
              </a:rPr>
              <a:t> + </a:t>
            </a:r>
            <a:r>
              <a:rPr lang="en-US" sz="1600">
                <a:solidFill>
                  <a:srgbClr val="A31515"/>
                </a:solidFill>
                <a:highlight>
                  <a:schemeClr val="lt1"/>
                </a:highlight>
                <a:latin typeface="Consolas"/>
                <a:ea typeface="Consolas"/>
                <a:cs typeface="Consolas"/>
                <a:sym typeface="Consolas"/>
              </a:rPr>
              <a:t>" is played by "</a:t>
            </a:r>
            <a:r>
              <a:rPr lang="en-US" sz="1600">
                <a:solidFill>
                  <a:schemeClr val="dk1"/>
                </a:solidFill>
                <a:highlight>
                  <a:schemeClr val="lt1"/>
                </a:highlight>
                <a:latin typeface="Consolas"/>
                <a:ea typeface="Consolas"/>
                <a:cs typeface="Consolas"/>
                <a:sym typeface="Consolas"/>
              </a:rPr>
              <a:t> + actor </a:t>
            </a:r>
            <a:endParaRPr sz="1600">
              <a:solidFill>
                <a:srgbClr val="000000"/>
              </a:solidFill>
              <a:highlight>
                <a:srgbClr val="FFFFFF"/>
              </a:highlight>
              <a:latin typeface="Consolas"/>
              <a:ea typeface="Consolas"/>
              <a:cs typeface="Consolas"/>
              <a:sym typeface="Consolas"/>
            </a:endParaRPr>
          </a:p>
        </p:txBody>
      </p:sp>
      <p:cxnSp>
        <p:nvCxnSpPr>
          <p:cNvPr id="1086" name="Google Shape;1086;p63"/>
          <p:cNvCxnSpPr>
            <a:stCxn id="1087" idx="3"/>
          </p:cNvCxnSpPr>
          <p:nvPr/>
        </p:nvCxnSpPr>
        <p:spPr>
          <a:xfrm flipH="1" rot="10800000">
            <a:off x="7517217" y="2966700"/>
            <a:ext cx="961200" cy="463500"/>
          </a:xfrm>
          <a:prstGeom prst="straightConnector1">
            <a:avLst/>
          </a:prstGeom>
          <a:noFill/>
          <a:ln cap="flat" cmpd="sng" w="38100">
            <a:solidFill>
              <a:schemeClr val="dk2"/>
            </a:solidFill>
            <a:prstDash val="solid"/>
            <a:round/>
            <a:headEnd len="med" w="med" type="none"/>
            <a:tailEnd len="med" w="med" type="triangle"/>
          </a:ln>
        </p:spPr>
      </p:cxnSp>
      <p:sp>
        <p:nvSpPr>
          <p:cNvPr id="1087" name="Google Shape;1087;p63"/>
          <p:cNvSpPr txBox="1"/>
          <p:nvPr/>
        </p:nvSpPr>
        <p:spPr>
          <a:xfrm>
            <a:off x="5105217" y="3167850"/>
            <a:ext cx="2412000" cy="524700"/>
          </a:xfrm>
          <a:prstGeom prst="rect">
            <a:avLst/>
          </a:prstGeom>
          <a:noFill/>
          <a:ln cap="flat" cmpd="sng" w="38100">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Proxima Nova"/>
                <a:ea typeface="Proxima Nova"/>
                <a:cs typeface="Proxima Nova"/>
                <a:sym typeface="Proxima Nova"/>
              </a:rPr>
              <a:t>TEMPLATE STRING</a:t>
            </a:r>
            <a:endParaRPr sz="1900">
              <a:solidFill>
                <a:schemeClr val="dk2"/>
              </a:solidFill>
              <a:latin typeface="Proxima Nova"/>
              <a:ea typeface="Proxima Nova"/>
              <a:cs typeface="Proxima Nova"/>
              <a:sym typeface="Proxima Nova"/>
            </a:endParaRPr>
          </a:p>
        </p:txBody>
      </p:sp>
      <p:cxnSp>
        <p:nvCxnSpPr>
          <p:cNvPr id="1088" name="Google Shape;1088;p63"/>
          <p:cNvCxnSpPr>
            <a:stCxn id="1089" idx="3"/>
          </p:cNvCxnSpPr>
          <p:nvPr/>
        </p:nvCxnSpPr>
        <p:spPr>
          <a:xfrm flipH="1" rot="10800000">
            <a:off x="3697742" y="3008400"/>
            <a:ext cx="1163700" cy="421800"/>
          </a:xfrm>
          <a:prstGeom prst="straightConnector1">
            <a:avLst/>
          </a:prstGeom>
          <a:noFill/>
          <a:ln cap="flat" cmpd="sng" w="38100">
            <a:solidFill>
              <a:schemeClr val="dk2"/>
            </a:solidFill>
            <a:prstDash val="solid"/>
            <a:round/>
            <a:headEnd len="med" w="med" type="none"/>
            <a:tailEnd len="med" w="med" type="triangle"/>
          </a:ln>
        </p:spPr>
      </p:cxnSp>
      <p:sp>
        <p:nvSpPr>
          <p:cNvPr id="1089" name="Google Shape;1089;p63"/>
          <p:cNvSpPr txBox="1"/>
          <p:nvPr/>
        </p:nvSpPr>
        <p:spPr>
          <a:xfrm>
            <a:off x="1285742" y="3167850"/>
            <a:ext cx="2412000" cy="524700"/>
          </a:xfrm>
          <a:prstGeom prst="rect">
            <a:avLst/>
          </a:prstGeom>
          <a:noFill/>
          <a:ln cap="flat" cmpd="sng" w="38100">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Proxima Nova"/>
                <a:ea typeface="Proxima Nova"/>
                <a:cs typeface="Proxima Nova"/>
                <a:sym typeface="Proxima Nova"/>
              </a:rPr>
              <a:t>TEMPLATE STRING</a:t>
            </a:r>
            <a:endParaRPr sz="1900">
              <a:solidFill>
                <a:schemeClr val="dk2"/>
              </a:solidFill>
              <a:latin typeface="Proxima Nova"/>
              <a:ea typeface="Proxima Nova"/>
              <a:cs typeface="Proxima Nova"/>
              <a:sym typeface="Proxima Nova"/>
            </a:endParaRPr>
          </a:p>
        </p:txBody>
      </p:sp>
      <p:sp>
        <p:nvSpPr>
          <p:cNvPr id="1090" name="Google Shape;1090;p63"/>
          <p:cNvSpPr/>
          <p:nvPr/>
        </p:nvSpPr>
        <p:spPr>
          <a:xfrm>
            <a:off x="2589500" y="2539400"/>
            <a:ext cx="342600" cy="34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3"/>
          <p:cNvSpPr/>
          <p:nvPr/>
        </p:nvSpPr>
        <p:spPr>
          <a:xfrm>
            <a:off x="9675075" y="2539400"/>
            <a:ext cx="342600" cy="34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2" name="Google Shape;1092;p63">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64"/>
          <p:cNvSpPr txBox="1"/>
          <p:nvPr>
            <p:ph type="title"/>
          </p:nvPr>
        </p:nvSpPr>
        <p:spPr>
          <a:xfrm>
            <a:off x="858596" y="370575"/>
            <a:ext cx="8304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Array</a:t>
            </a:r>
            <a:endParaRPr/>
          </a:p>
        </p:txBody>
      </p:sp>
      <p:sp>
        <p:nvSpPr>
          <p:cNvPr id="1098" name="Google Shape;1098;p64"/>
          <p:cNvSpPr txBox="1"/>
          <p:nvPr>
            <p:ph idx="1" type="body"/>
          </p:nvPr>
        </p:nvSpPr>
        <p:spPr>
          <a:xfrm>
            <a:off x="909175" y="1268425"/>
            <a:ext cx="10662600" cy="51849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US" sz="1400">
                <a:solidFill>
                  <a:srgbClr val="3F3F3F"/>
                </a:solidFill>
              </a:rPr>
              <a:t>An </a:t>
            </a:r>
            <a:r>
              <a:rPr b="1" lang="en-US" sz="1400">
                <a:solidFill>
                  <a:srgbClr val="3F3F3F"/>
                </a:solidFill>
              </a:rPr>
              <a:t>array</a:t>
            </a:r>
            <a:r>
              <a:rPr lang="en-US" sz="1400">
                <a:solidFill>
                  <a:srgbClr val="3F3F3F"/>
                </a:solidFill>
              </a:rPr>
              <a:t> is the basic s</a:t>
            </a:r>
            <a:r>
              <a:rPr b="1" lang="en-US" sz="1400">
                <a:solidFill>
                  <a:srgbClr val="3F3F3F"/>
                </a:solidFill>
              </a:rPr>
              <a:t>equence type</a:t>
            </a:r>
            <a:r>
              <a:rPr lang="en-US" sz="1400">
                <a:solidFill>
                  <a:srgbClr val="3F3F3F"/>
                </a:solidFill>
              </a:rPr>
              <a:t> in both JavaScript and TypeScript</a:t>
            </a:r>
            <a:endParaRPr sz="1400">
              <a:solidFill>
                <a:srgbClr val="3F3F3F"/>
              </a:solidFill>
            </a:endParaRPr>
          </a:p>
          <a:p>
            <a:pPr indent="0" lvl="0" marL="0" rtl="0" algn="l">
              <a:lnSpc>
                <a:spcPct val="135714"/>
              </a:lnSpc>
              <a:spcBef>
                <a:spcPts val="600"/>
              </a:spcBef>
              <a:spcAft>
                <a:spcPts val="0"/>
              </a:spcAft>
              <a:buNone/>
            </a:pPr>
            <a:r>
              <a:rPr lang="en-US" sz="1200">
                <a:solidFill>
                  <a:srgbClr val="0000FF"/>
                </a:solidFill>
                <a:highlight>
                  <a:srgbClr val="FFFFFF"/>
                </a:highlight>
                <a:latin typeface="Consolas"/>
                <a:ea typeface="Consolas"/>
                <a:cs typeface="Consolas"/>
                <a:sym typeface="Consolas"/>
              </a:rPr>
              <a:t>let </a:t>
            </a:r>
            <a:r>
              <a:rPr lang="en-US" sz="1200">
                <a:solidFill>
                  <a:srgbClr val="001080"/>
                </a:solidFill>
                <a:highlight>
                  <a:schemeClr val="lt1"/>
                </a:highlight>
                <a:latin typeface="Consolas"/>
                <a:ea typeface="Consolas"/>
                <a:cs typeface="Consolas"/>
                <a:sym typeface="Consolas"/>
              </a:rPr>
              <a:t>list</a:t>
            </a:r>
            <a:r>
              <a:rPr lang="en-US" sz="1200">
                <a:solidFill>
                  <a:schemeClr val="dk1"/>
                </a:solidFill>
                <a:highlight>
                  <a:schemeClr val="lt1"/>
                </a:highlight>
                <a:latin typeface="Consolas"/>
                <a:ea typeface="Consolas"/>
                <a:cs typeface="Consolas"/>
                <a:sym typeface="Consolas"/>
              </a:rPr>
              <a:t> = [</a:t>
            </a:r>
            <a:r>
              <a:rPr lang="en-US" sz="1200">
                <a:solidFill>
                  <a:srgbClr val="09885A"/>
                </a:solidFill>
                <a:highlight>
                  <a:schemeClr val="lt1"/>
                </a:highlight>
                <a:latin typeface="Consolas"/>
                <a:ea typeface="Consolas"/>
                <a:cs typeface="Consolas"/>
                <a:sym typeface="Consolas"/>
              </a:rPr>
              <a:t>1</a:t>
            </a:r>
            <a:r>
              <a:rPr lang="en-US" sz="1200">
                <a:solidFill>
                  <a:schemeClr val="dk1"/>
                </a:solidFill>
                <a:highlight>
                  <a:schemeClr val="lt1"/>
                </a:highlight>
                <a:latin typeface="Consolas"/>
                <a:ea typeface="Consolas"/>
                <a:cs typeface="Consolas"/>
                <a:sym typeface="Consolas"/>
              </a:rPr>
              <a:t>, </a:t>
            </a:r>
            <a:r>
              <a:rPr lang="en-US" sz="1200">
                <a:solidFill>
                  <a:srgbClr val="09885A"/>
                </a:solidFill>
                <a:highlight>
                  <a:schemeClr val="lt1"/>
                </a:highlight>
                <a:latin typeface="Consolas"/>
                <a:ea typeface="Consolas"/>
                <a:cs typeface="Consolas"/>
                <a:sym typeface="Consolas"/>
              </a:rPr>
              <a:t>2</a:t>
            </a:r>
            <a:r>
              <a:rPr lang="en-US" sz="1200">
                <a:solidFill>
                  <a:schemeClr val="dk1"/>
                </a:solidFill>
                <a:highlight>
                  <a:schemeClr val="lt1"/>
                </a:highlight>
                <a:latin typeface="Consolas"/>
                <a:ea typeface="Consolas"/>
                <a:cs typeface="Consolas"/>
                <a:sym typeface="Consolas"/>
              </a:rPr>
              <a:t>, </a:t>
            </a:r>
            <a:r>
              <a:rPr lang="en-US" sz="1200">
                <a:solidFill>
                  <a:srgbClr val="09885A"/>
                </a:solidFill>
                <a:highlight>
                  <a:schemeClr val="lt1"/>
                </a:highlight>
                <a:latin typeface="Consolas"/>
                <a:ea typeface="Consolas"/>
                <a:cs typeface="Consolas"/>
                <a:sym typeface="Consolas"/>
              </a:rPr>
              <a:t>3</a:t>
            </a:r>
            <a:r>
              <a:rPr lang="en-US" sz="1200">
                <a:solidFill>
                  <a:schemeClr val="dk1"/>
                </a:solidFill>
                <a:highlight>
                  <a:schemeClr val="lt1"/>
                </a:highlight>
                <a:latin typeface="Consolas"/>
                <a:ea typeface="Consolas"/>
                <a:cs typeface="Consolas"/>
                <a:sym typeface="Consolas"/>
              </a:rPr>
              <a:t>]</a:t>
            </a:r>
            <a:endParaRPr sz="1200">
              <a:solidFill>
                <a:srgbClr val="000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names</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"Harry"</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"Hermione"</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"Ron"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3F3F3F"/>
                </a:solidFill>
              </a:rPr>
              <a:t>Arrays are accessed by using square brackets and putting the position of the element (0 based)</a:t>
            </a:r>
            <a:endParaRPr sz="1400">
              <a:solidFill>
                <a:srgbClr val="3F3F3F"/>
              </a:solidFill>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names</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"Harry"</a:t>
            </a:r>
            <a:endParaRPr sz="12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400">
              <a:solidFill>
                <a:srgbClr val="3F3F3F"/>
              </a:solidFill>
            </a:endParaRPr>
          </a:p>
          <a:p>
            <a:pPr indent="0" lvl="0" marL="0" rtl="0" algn="l">
              <a:lnSpc>
                <a:spcPct val="135714"/>
              </a:lnSpc>
              <a:spcBef>
                <a:spcPts val="0"/>
              </a:spcBef>
              <a:spcAft>
                <a:spcPts val="0"/>
              </a:spcAft>
              <a:buNone/>
            </a:pPr>
            <a:r>
              <a:rPr lang="en-US" sz="1400">
                <a:solidFill>
                  <a:srgbClr val="3F3F3F"/>
                </a:solidFill>
              </a:rPr>
              <a:t>Neither the length of a JavaScript array nor the types of its elements are fixed. </a:t>
            </a:r>
            <a:endParaRPr sz="1400">
              <a:solidFill>
                <a:srgbClr val="000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push</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"fruit"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add an element to the back of the array</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008000"/>
                </a:solidFill>
                <a:highlight>
                  <a:srgbClr val="FFFFFF"/>
                </a:highlight>
                <a:latin typeface="Consolas"/>
                <a:ea typeface="Consolas"/>
                <a:cs typeface="Consolas"/>
                <a:sym typeface="Consolas"/>
              </a:rPr>
              <a:t> // -&gt; [ 'orange', 10, false, 'fruit' ]</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400">
                <a:solidFill>
                  <a:srgbClr val="3F3F3F"/>
                </a:solidFill>
              </a:rPr>
              <a:t>In TypeScript an array which behaves like a JavaScript array is an array which all elements of type </a:t>
            </a:r>
            <a:r>
              <a:rPr b="1" lang="en-US" sz="1400">
                <a:solidFill>
                  <a:srgbClr val="3F3F3F"/>
                </a:solidFill>
                <a:latin typeface="Consolas"/>
                <a:ea typeface="Consolas"/>
                <a:cs typeface="Consolas"/>
                <a:sym typeface="Consolas"/>
              </a:rPr>
              <a:t>any</a:t>
            </a:r>
            <a:r>
              <a:rPr lang="en-US" sz="1400">
                <a:solidFill>
                  <a:srgbClr val="3F3F3F"/>
                </a:solidFill>
              </a:rPr>
              <a:t>.</a:t>
            </a:r>
            <a:r>
              <a:rPr lang="en-US" sz="1350">
                <a:solidFill>
                  <a:schemeClr val="dk1"/>
                </a:solidFill>
                <a:highlight>
                  <a:srgbClr val="FFFFFF"/>
                </a:highlight>
                <a:latin typeface="Inconsolata"/>
                <a:ea typeface="Inconsolata"/>
                <a:cs typeface="Inconsolata"/>
                <a:sym typeface="Inconsolata"/>
              </a:rPr>
              <a:t>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400">
                <a:solidFill>
                  <a:srgbClr val="3F3F3F"/>
                </a:solidFill>
              </a:rPr>
              <a:t>Arrays typically are typed in TypeSCript. There are two notations: the “</a:t>
            </a:r>
            <a:r>
              <a:rPr lang="en-US" sz="1400">
                <a:solidFill>
                  <a:srgbClr val="3F3F3F"/>
                </a:solidFill>
                <a:latin typeface="Consolas"/>
                <a:ea typeface="Consolas"/>
                <a:cs typeface="Consolas"/>
                <a:sym typeface="Consolas"/>
              </a:rPr>
              <a:t>&lt;</a:t>
            </a:r>
            <a:r>
              <a:rPr i="1" lang="en-US" sz="1400">
                <a:solidFill>
                  <a:srgbClr val="3F3F3F"/>
                </a:solidFill>
                <a:latin typeface="Consolas"/>
                <a:ea typeface="Consolas"/>
                <a:cs typeface="Consolas"/>
                <a:sym typeface="Consolas"/>
              </a:rPr>
              <a:t>typename</a:t>
            </a:r>
            <a:r>
              <a:rPr lang="en-US" sz="1400">
                <a:solidFill>
                  <a:srgbClr val="3F3F3F"/>
                </a:solidFill>
                <a:latin typeface="Consolas"/>
                <a:ea typeface="Consolas"/>
                <a:cs typeface="Consolas"/>
                <a:sym typeface="Consolas"/>
              </a:rPr>
              <a:t>&gt;</a:t>
            </a:r>
            <a:r>
              <a:rPr b="1" lang="en-US" sz="1400">
                <a:solidFill>
                  <a:srgbClr val="3F3F3F"/>
                </a:solidFill>
                <a:latin typeface="Consolas"/>
                <a:ea typeface="Consolas"/>
                <a:cs typeface="Consolas"/>
                <a:sym typeface="Consolas"/>
              </a:rPr>
              <a:t>[]</a:t>
            </a:r>
            <a:r>
              <a:rPr lang="en-US" sz="1400">
                <a:solidFill>
                  <a:srgbClr val="3F3F3F"/>
                </a:solidFill>
              </a:rPr>
              <a:t>” variant and the “</a:t>
            </a:r>
            <a:r>
              <a:rPr b="1" lang="en-US" sz="1400">
                <a:solidFill>
                  <a:srgbClr val="3F3F3F"/>
                </a:solidFill>
                <a:latin typeface="Consolas"/>
                <a:ea typeface="Consolas"/>
                <a:cs typeface="Consolas"/>
                <a:sym typeface="Consolas"/>
              </a:rPr>
              <a:t>Array</a:t>
            </a:r>
            <a:r>
              <a:rPr b="1" lang="en-US" sz="1400">
                <a:solidFill>
                  <a:srgbClr val="3F3F3F"/>
                </a:solidFill>
              </a:rPr>
              <a:t>&lt;</a:t>
            </a:r>
            <a:r>
              <a:rPr i="1" lang="en-US" sz="1400">
                <a:solidFill>
                  <a:srgbClr val="3F3F3F"/>
                </a:solidFill>
                <a:latin typeface="Consolas"/>
                <a:ea typeface="Consolas"/>
                <a:cs typeface="Consolas"/>
                <a:sym typeface="Consolas"/>
              </a:rPr>
              <a:t>typename</a:t>
            </a:r>
            <a:r>
              <a:rPr b="1" lang="en-US" sz="1400">
                <a:solidFill>
                  <a:srgbClr val="3F3F3F"/>
                </a:solidFill>
              </a:rPr>
              <a:t>&gt;</a:t>
            </a:r>
            <a:r>
              <a:rPr lang="en-US" sz="1400">
                <a:solidFill>
                  <a:srgbClr val="3F3F3F"/>
                </a:solidFill>
              </a:rPr>
              <a:t>”. The former is a specific notation for arrays while the latter is an array expressed as a </a:t>
            </a:r>
            <a:r>
              <a:rPr i="1" lang="en-US" sz="1400">
                <a:solidFill>
                  <a:srgbClr val="3F3F3F"/>
                </a:solidFill>
              </a:rPr>
              <a:t>Generic Type</a:t>
            </a:r>
            <a:r>
              <a:rPr lang="en-US" sz="1400">
                <a:solidFill>
                  <a:srgbClr val="3F3F3F"/>
                </a:solidFill>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list1</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list2</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400"/>
          </a:p>
        </p:txBody>
      </p:sp>
      <p:pic>
        <p:nvPicPr>
          <p:cNvPr id="1099" name="Google Shape;1099;p64"/>
          <p:cNvPicPr preferRelativeResize="0"/>
          <p:nvPr/>
        </p:nvPicPr>
        <p:blipFill>
          <a:blip r:embed="rId3">
            <a:alphaModFix/>
          </a:blip>
          <a:stretch>
            <a:fillRect/>
          </a:stretch>
        </p:blipFill>
        <p:spPr>
          <a:xfrm>
            <a:off x="488750" y="4640075"/>
            <a:ext cx="369848" cy="348699"/>
          </a:xfrm>
          <a:prstGeom prst="rect">
            <a:avLst/>
          </a:prstGeom>
          <a:noFill/>
          <a:ln>
            <a:noFill/>
          </a:ln>
        </p:spPr>
      </p:pic>
      <p:pic>
        <p:nvPicPr>
          <p:cNvPr id="1100" name="Google Shape;1100;p64">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sp>
        <p:nvSpPr>
          <p:cNvPr id="1106" name="Google Shape;1106;p6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For...of loops</a:t>
            </a:r>
            <a:endParaRPr/>
          </a:p>
        </p:txBody>
      </p:sp>
      <p:sp>
        <p:nvSpPr>
          <p:cNvPr id="1107" name="Google Shape;1107;p65"/>
          <p:cNvSpPr txBox="1"/>
          <p:nvPr>
            <p:ph idx="2" type="body"/>
          </p:nvPr>
        </p:nvSpPr>
        <p:spPr>
          <a:xfrm>
            <a:off x="863475" y="1225250"/>
            <a:ext cx="5232600" cy="50796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200">
                <a:solidFill>
                  <a:schemeClr val="dk1"/>
                </a:solidFill>
              </a:rPr>
              <a:t>The </a:t>
            </a:r>
            <a:r>
              <a:rPr b="1" lang="en-US" sz="1200">
                <a:solidFill>
                  <a:schemeClr val="dk1"/>
                </a:solidFill>
              </a:rPr>
              <a:t>for...of statement</a:t>
            </a:r>
            <a:r>
              <a:rPr lang="en-US" sz="1200">
                <a:solidFill>
                  <a:schemeClr val="dk1"/>
                </a:solidFill>
              </a:rPr>
              <a:t> creates a loop iterating over</a:t>
            </a:r>
            <a:r>
              <a:rPr lang="en-US" sz="1200">
                <a:solidFill>
                  <a:schemeClr val="dk1"/>
                </a:solidFill>
                <a:uFill>
                  <a:noFill/>
                </a:uFill>
                <a:hlinkClick r:id="rId3"/>
              </a:rPr>
              <a:t> </a:t>
            </a:r>
            <a:r>
              <a:rPr lang="en-US" sz="1200" u="sng">
                <a:solidFill>
                  <a:schemeClr val="hlink"/>
                </a:solidFill>
                <a:hlinkClick r:id="rId4"/>
              </a:rPr>
              <a:t>iterable objects</a:t>
            </a:r>
            <a:r>
              <a:rPr lang="en-US" sz="1200">
                <a:solidFill>
                  <a:schemeClr val="dk1"/>
                </a:solidFill>
              </a:rPr>
              <a:t>, including: built-in</a:t>
            </a:r>
            <a:r>
              <a:rPr lang="en-US" sz="1200">
                <a:solidFill>
                  <a:schemeClr val="dk1"/>
                </a:solidFill>
                <a:uFill>
                  <a:noFill/>
                </a:uFill>
                <a:hlinkClick r:id="rId5"/>
              </a:rPr>
              <a:t> </a:t>
            </a:r>
            <a:r>
              <a:rPr lang="en-US" sz="1200" u="sng">
                <a:solidFill>
                  <a:schemeClr val="hlink"/>
                </a:solidFill>
                <a:hlinkClick r:id="rId6"/>
              </a:rPr>
              <a:t>String</a:t>
            </a:r>
            <a:r>
              <a:rPr lang="en-US" sz="1200">
                <a:solidFill>
                  <a:schemeClr val="dk1"/>
                </a:solidFill>
              </a:rPr>
              <a:t>,</a:t>
            </a:r>
            <a:r>
              <a:rPr lang="en-US" sz="1200">
                <a:solidFill>
                  <a:schemeClr val="dk1"/>
                </a:solidFill>
                <a:uFill>
                  <a:noFill/>
                </a:uFill>
                <a:hlinkClick r:id="rId7"/>
              </a:rPr>
              <a:t> </a:t>
            </a:r>
            <a:r>
              <a:rPr lang="en-US" sz="1200" u="sng">
                <a:solidFill>
                  <a:schemeClr val="hlink"/>
                </a:solidFill>
                <a:hlinkClick r:id="rId8"/>
              </a:rPr>
              <a:t>Array</a:t>
            </a:r>
            <a:r>
              <a:rPr lang="en-US" sz="1200">
                <a:solidFill>
                  <a:schemeClr val="dk1"/>
                </a:solidFill>
              </a:rPr>
              <a:t>, array-like objects (e.g.,</a:t>
            </a:r>
            <a:r>
              <a:rPr lang="en-US" sz="1200">
                <a:solidFill>
                  <a:schemeClr val="dk1"/>
                </a:solidFill>
                <a:uFill>
                  <a:noFill/>
                </a:uFill>
                <a:hlinkClick r:id="rId9"/>
              </a:rPr>
              <a:t> </a:t>
            </a:r>
            <a:r>
              <a:rPr lang="en-US" sz="1200" u="sng">
                <a:solidFill>
                  <a:schemeClr val="hlink"/>
                </a:solidFill>
                <a:hlinkClick r:id="rId10"/>
              </a:rPr>
              <a:t>arguments</a:t>
            </a:r>
            <a:r>
              <a:rPr lang="en-US" sz="1200">
                <a:solidFill>
                  <a:schemeClr val="dk1"/>
                </a:solidFill>
              </a:rPr>
              <a:t> or </a:t>
            </a:r>
            <a:r>
              <a:rPr lang="en-US" sz="1200" u="sng">
                <a:solidFill>
                  <a:schemeClr val="hlink"/>
                </a:solidFill>
                <a:hlinkClick r:id="rId11"/>
              </a:rPr>
              <a:t>NodeList</a:t>
            </a:r>
            <a:r>
              <a:rPr lang="en-US" sz="1200">
                <a:solidFill>
                  <a:schemeClr val="dk1"/>
                </a:solidFill>
              </a:rPr>
              <a:t>),</a:t>
            </a:r>
            <a:r>
              <a:rPr lang="en-US" sz="1200">
                <a:solidFill>
                  <a:schemeClr val="dk1"/>
                </a:solidFill>
                <a:uFill>
                  <a:noFill/>
                </a:uFill>
                <a:hlinkClick r:id="rId12"/>
              </a:rPr>
              <a:t> </a:t>
            </a:r>
            <a:r>
              <a:rPr lang="en-US" sz="1200" u="sng">
                <a:solidFill>
                  <a:schemeClr val="hlink"/>
                </a:solidFill>
                <a:hlinkClick r:id="rId13"/>
              </a:rPr>
              <a:t>TypedArray</a:t>
            </a:r>
            <a:r>
              <a:rPr lang="en-US" sz="1200">
                <a:solidFill>
                  <a:schemeClr val="dk1"/>
                </a:solidFill>
              </a:rPr>
              <a:t>,</a:t>
            </a:r>
            <a:r>
              <a:rPr lang="en-US" sz="1200">
                <a:solidFill>
                  <a:schemeClr val="dk1"/>
                </a:solidFill>
                <a:uFill>
                  <a:noFill/>
                </a:uFill>
                <a:hlinkClick r:id="rId14"/>
              </a:rPr>
              <a:t> </a:t>
            </a:r>
            <a:r>
              <a:rPr lang="en-US" sz="1200" u="sng">
                <a:solidFill>
                  <a:schemeClr val="hlink"/>
                </a:solidFill>
                <a:hlinkClick r:id="rId15"/>
              </a:rPr>
              <a:t>Map</a:t>
            </a:r>
            <a:r>
              <a:rPr lang="en-US" sz="1200">
                <a:solidFill>
                  <a:schemeClr val="dk1"/>
                </a:solidFill>
              </a:rPr>
              <a:t>,</a:t>
            </a:r>
            <a:r>
              <a:rPr lang="en-US" sz="1200">
                <a:solidFill>
                  <a:schemeClr val="dk1"/>
                </a:solidFill>
                <a:uFill>
                  <a:noFill/>
                </a:uFill>
                <a:hlinkClick r:id="rId16"/>
              </a:rPr>
              <a:t> </a:t>
            </a:r>
            <a:r>
              <a:rPr lang="en-US" sz="1200" u="sng">
                <a:solidFill>
                  <a:schemeClr val="hlink"/>
                </a:solidFill>
                <a:hlinkClick r:id="rId17"/>
              </a:rPr>
              <a:t>Set</a:t>
            </a:r>
            <a:r>
              <a:rPr lang="en-US" sz="1200">
                <a:solidFill>
                  <a:schemeClr val="dk1"/>
                </a:solidFill>
              </a:rPr>
              <a:t>, and user-defined iterables. It invokes a custom iteration hook with statements to be executed for the value of each distinct property of the object.</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Iterating over an Array</a:t>
            </a:r>
            <a:endParaRPr sz="1200">
              <a:solidFill>
                <a:schemeClr val="dk1"/>
              </a:solidFill>
            </a:endParaRPr>
          </a:p>
          <a:p>
            <a:pPr indent="0" lvl="0" marL="0" rtl="0" algn="l">
              <a:lnSpc>
                <a:spcPct val="133333"/>
              </a:lnSpc>
              <a:spcBef>
                <a:spcPts val="12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rPr>
              <a:t>You can use let instead of const too, if you re-assign the variable inside the block.</a:t>
            </a:r>
            <a:endParaRPr sz="12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rgbClr val="008000"/>
              </a:solidFill>
              <a:highlight>
                <a:srgbClr val="FFFFFF"/>
              </a:highlight>
              <a:latin typeface="Inconsolata"/>
              <a:ea typeface="Inconsolata"/>
              <a:cs typeface="Inconsolata"/>
              <a:sym typeface="Inconsolata"/>
            </a:endParaRPr>
          </a:p>
          <a:p>
            <a:pPr indent="0" lvl="0" marL="0" rtl="0" algn="l">
              <a:lnSpc>
                <a:spcPct val="115000"/>
              </a:lnSpc>
              <a:spcBef>
                <a:spcPts val="1200"/>
              </a:spcBef>
              <a:spcAft>
                <a:spcPts val="1200"/>
              </a:spcAft>
              <a:buNone/>
            </a:pPr>
            <a:r>
              <a:t/>
            </a:r>
            <a:endParaRPr sz="1200">
              <a:solidFill>
                <a:schemeClr val="dk1"/>
              </a:solidFill>
            </a:endParaRPr>
          </a:p>
        </p:txBody>
      </p:sp>
      <p:sp>
        <p:nvSpPr>
          <p:cNvPr id="1108" name="Google Shape;1108;p65"/>
          <p:cNvSpPr txBox="1"/>
          <p:nvPr>
            <p:ph idx="2" type="body"/>
          </p:nvPr>
        </p:nvSpPr>
        <p:spPr>
          <a:xfrm>
            <a:off x="6466200" y="12252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200">
                <a:solidFill>
                  <a:schemeClr val="dk1"/>
                </a:solidFill>
              </a:rPr>
              <a:t>There are many other examples, like Iterating over a String</a:t>
            </a:r>
            <a:endParaRPr sz="1200">
              <a:solidFill>
                <a:srgbClr val="267F99"/>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'boo'</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iterable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"b"</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"o"</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8000"/>
                </a:solidFill>
                <a:highlight>
                  <a:srgbClr val="FFFFFF"/>
                </a:highlight>
                <a:latin typeface="Consolas"/>
                <a:ea typeface="Consolas"/>
                <a:cs typeface="Consolas"/>
                <a:sym typeface="Consolas"/>
              </a:rPr>
              <a:t>// -&gt; "o"</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latin typeface="Consolas"/>
              <a:ea typeface="Consolas"/>
              <a:cs typeface="Consolas"/>
              <a:sym typeface="Consolas"/>
            </a:endParaRPr>
          </a:p>
          <a:p>
            <a:pPr indent="0" lvl="0" marL="0" rtl="0" algn="l">
              <a:lnSpc>
                <a:spcPct val="133333"/>
              </a:lnSpc>
              <a:spcBef>
                <a:spcPts val="0"/>
              </a:spcBef>
              <a:spcAft>
                <a:spcPts val="0"/>
              </a:spcAft>
              <a:buNone/>
            </a:pPr>
            <a:r>
              <a:rPr lang="en-US" sz="1200" u="sng">
                <a:solidFill>
                  <a:schemeClr val="hlink"/>
                </a:solidFill>
                <a:hlinkClick r:id="rId18"/>
              </a:rPr>
              <a:t>See MDN for a full list of options</a:t>
            </a:r>
            <a:endParaRPr sz="1200">
              <a:latin typeface="Consolas"/>
              <a:ea typeface="Consolas"/>
              <a:cs typeface="Consolas"/>
              <a:sym typeface="Consolas"/>
            </a:endParaRPr>
          </a:p>
          <a:p>
            <a:pPr indent="0" lvl="0" marL="0" rtl="0" algn="l">
              <a:lnSpc>
                <a:spcPct val="115000"/>
              </a:lnSpc>
              <a:spcBef>
                <a:spcPts val="1400"/>
              </a:spcBef>
              <a:spcAft>
                <a:spcPts val="0"/>
              </a:spcAft>
              <a:buNone/>
            </a:pPr>
            <a:r>
              <a:rPr b="1" lang="en-US" sz="1200">
                <a:solidFill>
                  <a:schemeClr val="dk1"/>
                </a:solidFill>
              </a:rPr>
              <a:t>Difference between for...of and for...in</a:t>
            </a:r>
            <a:endParaRPr b="1" sz="1200">
              <a:solidFill>
                <a:schemeClr val="dk1"/>
              </a:solidFill>
            </a:endParaRPr>
          </a:p>
          <a:p>
            <a:pPr indent="0" lvl="0" marL="0" rtl="0" algn="l">
              <a:lnSpc>
                <a:spcPct val="115000"/>
              </a:lnSpc>
              <a:spcBef>
                <a:spcPts val="1400"/>
              </a:spcBef>
              <a:spcAft>
                <a:spcPts val="0"/>
              </a:spcAft>
              <a:buNone/>
            </a:pPr>
            <a:r>
              <a:rPr lang="en-US" sz="1200">
                <a:solidFill>
                  <a:schemeClr val="dk1"/>
                </a:solidFill>
              </a:rPr>
              <a:t>Both for...in and for...of statements iterate over something. The main difference between them is in what they iterate over.</a:t>
            </a:r>
            <a:endParaRPr sz="1200">
              <a:solidFill>
                <a:schemeClr val="dk1"/>
              </a:solidFill>
            </a:endParaRPr>
          </a:p>
          <a:p>
            <a:pPr indent="0" lvl="0" marL="0" rtl="0" algn="l">
              <a:lnSpc>
                <a:spcPct val="115000"/>
              </a:lnSpc>
              <a:spcBef>
                <a:spcPts val="1400"/>
              </a:spcBef>
              <a:spcAft>
                <a:spcPts val="0"/>
              </a:spcAft>
              <a:buNone/>
            </a:pPr>
            <a:r>
              <a:rPr lang="en-US" sz="1200">
                <a:solidFill>
                  <a:schemeClr val="dk1"/>
                </a:solidFill>
              </a:rPr>
              <a:t>The</a:t>
            </a:r>
            <a:r>
              <a:rPr lang="en-US" sz="1200">
                <a:solidFill>
                  <a:schemeClr val="dk1"/>
                </a:solidFill>
                <a:uFill>
                  <a:noFill/>
                </a:uFill>
                <a:hlinkClick r:id="rId19"/>
              </a:rPr>
              <a:t> </a:t>
            </a:r>
            <a:r>
              <a:rPr lang="en-US" sz="1200" u="sng">
                <a:solidFill>
                  <a:schemeClr val="hlink"/>
                </a:solidFill>
                <a:hlinkClick r:id="rId20"/>
              </a:rPr>
              <a:t>for...in</a:t>
            </a:r>
            <a:r>
              <a:rPr lang="en-US" sz="1200">
                <a:solidFill>
                  <a:schemeClr val="dk1"/>
                </a:solidFill>
              </a:rPr>
              <a:t> statement iterates over the</a:t>
            </a:r>
            <a:r>
              <a:rPr lang="en-US" sz="1200">
                <a:solidFill>
                  <a:schemeClr val="dk1"/>
                </a:solidFill>
                <a:uFill>
                  <a:noFill/>
                </a:uFill>
                <a:hlinkClick r:id="rId21"/>
              </a:rPr>
              <a:t> </a:t>
            </a:r>
            <a:r>
              <a:rPr lang="en-US" sz="1200" u="sng">
                <a:solidFill>
                  <a:schemeClr val="hlink"/>
                </a:solidFill>
                <a:hlinkClick r:id="rId22"/>
              </a:rPr>
              <a:t>enumerable properties</a:t>
            </a:r>
            <a:r>
              <a:rPr lang="en-US" sz="1200">
                <a:solidFill>
                  <a:schemeClr val="dk1"/>
                </a:solidFill>
              </a:rPr>
              <a:t> of an object, in an arbitrary order.</a:t>
            </a:r>
            <a:endParaRPr sz="1200">
              <a:solidFill>
                <a:schemeClr val="dk1"/>
              </a:solidFill>
            </a:endParaRPr>
          </a:p>
          <a:p>
            <a:pPr indent="0" lvl="0" marL="0" rtl="0" algn="l">
              <a:lnSpc>
                <a:spcPct val="115000"/>
              </a:lnSpc>
              <a:spcBef>
                <a:spcPts val="1400"/>
              </a:spcBef>
              <a:spcAft>
                <a:spcPts val="0"/>
              </a:spcAft>
              <a:buNone/>
            </a:pPr>
            <a:r>
              <a:rPr lang="en-US" sz="1200">
                <a:solidFill>
                  <a:schemeClr val="dk1"/>
                </a:solidFill>
              </a:rPr>
              <a:t>The for...of statement iterates over values that the</a:t>
            </a:r>
            <a:r>
              <a:rPr lang="en-US" sz="1200">
                <a:solidFill>
                  <a:schemeClr val="dk1"/>
                </a:solidFill>
                <a:uFill>
                  <a:noFill/>
                </a:uFill>
                <a:hlinkClick r:id="rId23"/>
              </a:rPr>
              <a:t> </a:t>
            </a:r>
            <a:r>
              <a:rPr lang="en-US" sz="1200" u="sng">
                <a:solidFill>
                  <a:schemeClr val="hlink"/>
                </a:solidFill>
                <a:hlinkClick r:id="rId24"/>
              </a:rPr>
              <a:t>iterable object</a:t>
            </a:r>
            <a:r>
              <a:rPr lang="en-US" sz="1200">
                <a:solidFill>
                  <a:schemeClr val="dk1"/>
                </a:solidFill>
              </a:rPr>
              <a:t> defines to be iterated over.</a:t>
            </a:r>
            <a:endParaRPr sz="1200">
              <a:solidFill>
                <a:schemeClr val="dk1"/>
              </a:solidFill>
            </a:endParaRPr>
          </a:p>
          <a:p>
            <a:pPr indent="0" lvl="0" marL="0" rtl="0" algn="l">
              <a:lnSpc>
                <a:spcPct val="133333"/>
              </a:lnSpc>
              <a:spcBef>
                <a:spcPts val="1400"/>
              </a:spcBef>
              <a:spcAft>
                <a:spcPts val="0"/>
              </a:spcAft>
              <a:buNone/>
            </a:pPr>
            <a:r>
              <a:t/>
            </a:r>
            <a:endParaRPr sz="1000">
              <a:latin typeface="Consolas"/>
              <a:ea typeface="Consolas"/>
              <a:cs typeface="Consolas"/>
              <a:sym typeface="Consolas"/>
            </a:endParaRPr>
          </a:p>
        </p:txBody>
      </p:sp>
      <p:pic>
        <p:nvPicPr>
          <p:cNvPr id="1109" name="Google Shape;1109;p65">
            <a:hlinkClick r:id="rId25"/>
          </p:cNvPr>
          <p:cNvPicPr preferRelativeResize="0"/>
          <p:nvPr/>
        </p:nvPicPr>
        <p:blipFill rotWithShape="1">
          <a:blip r:embed="rId2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Google Shape;1114;p66"/>
          <p:cNvSpPr txBox="1"/>
          <p:nvPr>
            <p:ph type="title"/>
          </p:nvPr>
        </p:nvSpPr>
        <p:spPr>
          <a:xfrm>
            <a:off x="858596" y="370575"/>
            <a:ext cx="8304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Tuple &amp; type aliases</a:t>
            </a:r>
            <a:endParaRPr/>
          </a:p>
        </p:txBody>
      </p:sp>
      <p:sp>
        <p:nvSpPr>
          <p:cNvPr id="1115" name="Google Shape;1115;p66"/>
          <p:cNvSpPr txBox="1"/>
          <p:nvPr>
            <p:ph idx="1" type="body"/>
          </p:nvPr>
        </p:nvSpPr>
        <p:spPr>
          <a:xfrm>
            <a:off x="909175" y="1412875"/>
            <a:ext cx="5132100" cy="4724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274320" marR="182880" rtl="0" algn="l">
              <a:spcBef>
                <a:spcPts val="0"/>
              </a:spcBef>
              <a:spcAft>
                <a:spcPts val="0"/>
              </a:spcAft>
              <a:buClr>
                <a:schemeClr val="dk1"/>
              </a:buClr>
              <a:buSzPts val="1100"/>
              <a:buFont typeface="Arial"/>
              <a:buNone/>
            </a:pPr>
            <a:r>
              <a:rPr lang="en-US" sz="1600">
                <a:solidFill>
                  <a:srgbClr val="3F3F3F"/>
                </a:solidFill>
              </a:rPr>
              <a:t>I</a:t>
            </a:r>
            <a:r>
              <a:rPr lang="en-US" sz="1400">
                <a:solidFill>
                  <a:srgbClr val="3F3F3F"/>
                </a:solidFill>
              </a:rPr>
              <a:t>n TypeScript a</a:t>
            </a:r>
            <a:r>
              <a:rPr lang="en-US" sz="1400">
                <a:solidFill>
                  <a:srgbClr val="3F3F3F"/>
                </a:solidFill>
              </a:rPr>
              <a:t> </a:t>
            </a:r>
            <a:r>
              <a:rPr b="1" lang="en-US" sz="1400">
                <a:solidFill>
                  <a:srgbClr val="3F3F3F"/>
                </a:solidFill>
              </a:rPr>
              <a:t>tuple</a:t>
            </a:r>
            <a:r>
              <a:rPr lang="en-US" sz="1400">
                <a:solidFill>
                  <a:srgbClr val="3F3F3F"/>
                </a:solidFill>
              </a:rPr>
              <a:t> represent an array where the type of a determined number of items is known and does not have to be the same.</a:t>
            </a:r>
            <a:endParaRPr sz="1400">
              <a:solidFill>
                <a:srgbClr val="3F3F3F"/>
              </a:solidFill>
            </a:endParaRPr>
          </a:p>
          <a:p>
            <a:pPr indent="0" lvl="0" marL="274320" marR="182880" rtl="0" algn="l">
              <a:spcBef>
                <a:spcPts val="600"/>
              </a:spcBef>
              <a:spcAft>
                <a:spcPts val="0"/>
              </a:spcAft>
              <a:buClr>
                <a:schemeClr val="dk1"/>
              </a:buClr>
              <a:buSzPts val="1100"/>
              <a:buFont typeface="Arial"/>
              <a:buNone/>
            </a:pPr>
            <a:r>
              <a:t/>
            </a:r>
            <a:endParaRPr sz="1400">
              <a:solidFill>
                <a:srgbClr val="3F3F3F"/>
              </a:solidFill>
            </a:endParaRPr>
          </a:p>
          <a:p>
            <a:pPr indent="0" lvl="0" marL="274320" marR="182880" rtl="0" algn="l">
              <a:lnSpc>
                <a:spcPct val="133333"/>
              </a:lnSpc>
              <a:spcBef>
                <a:spcPts val="60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Declare a tuple type</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Initialize it</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"hi"</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OK</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'hi'</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Initialize it incorrectly</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error TS2322: Type 'number' is not assignable to type 'string'.</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error TS2322: Type 'string' is not assignable to type 'number'.</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"hi"</a:t>
            </a:r>
            <a:r>
              <a:rPr lang="en-US" sz="1200">
                <a:solidFill>
                  <a:schemeClr val="dk1"/>
                </a:solidFill>
                <a:highlight>
                  <a:srgbClr val="FFFFFF"/>
                </a:highlight>
                <a:latin typeface="Consolas"/>
                <a:ea typeface="Consolas"/>
                <a:cs typeface="Consolas"/>
                <a:sym typeface="Consolas"/>
              </a:rPr>
              <a:t>]</a:t>
            </a:r>
            <a:endParaRPr sz="1200">
              <a:solidFill>
                <a:srgbClr val="008000"/>
              </a:solidFill>
              <a:highlight>
                <a:srgbClr val="FFFFFF"/>
              </a:highlight>
              <a:latin typeface="Consolas"/>
              <a:ea typeface="Consolas"/>
              <a:cs typeface="Consolas"/>
              <a:sym typeface="Consolas"/>
            </a:endParaRPr>
          </a:p>
          <a:p>
            <a:pPr indent="0" lvl="0" marL="274320" marR="182880" rtl="0" algn="l">
              <a:lnSpc>
                <a:spcPct val="135714"/>
              </a:lnSpc>
              <a:spcBef>
                <a:spcPts val="0"/>
              </a:spcBef>
              <a:spcAft>
                <a:spcPts val="0"/>
              </a:spcAft>
              <a:buNone/>
            </a:pPr>
            <a:r>
              <a:t/>
            </a:r>
            <a:endParaRPr sz="1400"/>
          </a:p>
        </p:txBody>
      </p:sp>
      <p:pic>
        <p:nvPicPr>
          <p:cNvPr id="1116" name="Google Shape;1116;p66"/>
          <p:cNvPicPr preferRelativeResize="0"/>
          <p:nvPr/>
        </p:nvPicPr>
        <p:blipFill>
          <a:blip r:embed="rId3">
            <a:alphaModFix/>
          </a:blip>
          <a:stretch>
            <a:fillRect/>
          </a:stretch>
        </p:blipFill>
        <p:spPr>
          <a:xfrm>
            <a:off x="5671425" y="1412875"/>
            <a:ext cx="369848" cy="348699"/>
          </a:xfrm>
          <a:prstGeom prst="rect">
            <a:avLst/>
          </a:prstGeom>
          <a:noFill/>
          <a:ln>
            <a:noFill/>
          </a:ln>
        </p:spPr>
      </p:pic>
      <p:sp>
        <p:nvSpPr>
          <p:cNvPr id="1117" name="Google Shape;1117;p66"/>
          <p:cNvSpPr/>
          <p:nvPr/>
        </p:nvSpPr>
        <p:spPr>
          <a:xfrm>
            <a:off x="1523975" y="5240175"/>
            <a:ext cx="1099200" cy="4509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6"/>
          <p:cNvSpPr txBox="1"/>
          <p:nvPr>
            <p:ph idx="1" type="body"/>
          </p:nvPr>
        </p:nvSpPr>
        <p:spPr>
          <a:xfrm>
            <a:off x="6498625" y="1378100"/>
            <a:ext cx="5132100" cy="4724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274320" marR="274320" rtl="0" algn="l">
              <a:lnSpc>
                <a:spcPct val="100000"/>
              </a:lnSpc>
              <a:spcBef>
                <a:spcPts val="0"/>
              </a:spcBef>
              <a:spcAft>
                <a:spcPts val="0"/>
              </a:spcAft>
              <a:buClr>
                <a:schemeClr val="dk1"/>
              </a:buClr>
              <a:buSzPts val="1100"/>
              <a:buFont typeface="Arial"/>
              <a:buNone/>
            </a:pPr>
            <a:r>
              <a:rPr lang="en-US" sz="1400">
                <a:solidFill>
                  <a:srgbClr val="3F3F3F"/>
                </a:solidFill>
              </a:rPr>
              <a:t>A </a:t>
            </a:r>
            <a:r>
              <a:rPr b="1" lang="en-US" sz="1400">
                <a:solidFill>
                  <a:srgbClr val="3F3F3F"/>
                </a:solidFill>
              </a:rPr>
              <a:t>type alias</a:t>
            </a:r>
            <a:r>
              <a:rPr lang="en-US" sz="1400">
                <a:solidFill>
                  <a:srgbClr val="3F3F3F"/>
                </a:solidFill>
              </a:rPr>
              <a:t> can be created with the </a:t>
            </a:r>
            <a:r>
              <a:rPr b="1" lang="en-US" sz="1400">
                <a:solidFill>
                  <a:srgbClr val="3F3F3F"/>
                </a:solidFill>
                <a:latin typeface="Consolas"/>
                <a:ea typeface="Consolas"/>
                <a:cs typeface="Consolas"/>
                <a:sym typeface="Consolas"/>
              </a:rPr>
              <a:t>type</a:t>
            </a:r>
            <a:r>
              <a:rPr lang="en-US" sz="1400">
                <a:solidFill>
                  <a:srgbClr val="3F3F3F"/>
                </a:solidFill>
              </a:rPr>
              <a:t> keyword to simplify type notation. </a:t>
            </a:r>
            <a:endParaRPr sz="1400">
              <a:solidFill>
                <a:srgbClr val="3F3F3F"/>
              </a:solidFill>
            </a:endParaRPr>
          </a:p>
          <a:p>
            <a:pPr indent="0" lvl="0" marL="274320" marR="182880" rtl="0" algn="l">
              <a:lnSpc>
                <a:spcPct val="100000"/>
              </a:lnSpc>
              <a:spcBef>
                <a:spcPts val="600"/>
              </a:spcBef>
              <a:spcAft>
                <a:spcPts val="0"/>
              </a:spcAft>
              <a:buClr>
                <a:schemeClr val="dk1"/>
              </a:buClr>
              <a:buSzPts val="1100"/>
              <a:buFont typeface="Arial"/>
              <a:buNone/>
            </a:pPr>
            <a:r>
              <a:t/>
            </a:r>
            <a:endParaRPr sz="1400">
              <a:solidFill>
                <a:srgbClr val="3F3F3F"/>
              </a:solidFill>
            </a:endParaRPr>
          </a:p>
          <a:p>
            <a:pPr indent="0" lvl="0" marL="274320" marR="18288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john</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"John"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400">
                <a:solidFill>
                  <a:srgbClr val="3F3F3F"/>
                </a:solidFill>
              </a:rPr>
              <a:t>Note that a type alias is not a “real” new type. And type aliases cannot be inferred. So the following are not equivalent: </a:t>
            </a:r>
            <a:endParaRPr sz="1400">
              <a:solidFill>
                <a:srgbClr val="3F3F3F"/>
              </a:solidFill>
            </a:endParaRPr>
          </a:p>
          <a:p>
            <a:pPr indent="0" lvl="0" marL="274320" marR="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seat</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274320" marR="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"Karen"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15</a:t>
            </a:r>
            <a:r>
              <a:rPr lang="en-US" sz="1200">
                <a:solidFill>
                  <a:schemeClr val="dk1"/>
                </a:solidFill>
                <a:highlight>
                  <a:srgbClr val="FFFFFF"/>
                </a:highlight>
                <a:latin typeface="Consolas"/>
                <a:ea typeface="Consolas"/>
                <a:cs typeface="Consolas"/>
                <a:sym typeface="Consolas"/>
              </a:rPr>
              <a:t>]</a:t>
            </a:r>
            <a:endParaRPr sz="1400">
              <a:solidFill>
                <a:srgbClr val="3F3F3F"/>
              </a:solidFill>
            </a:endParaRPr>
          </a:p>
          <a:p>
            <a:pPr indent="0" lvl="0" marL="274320" marR="182880" rtl="0" algn="l">
              <a:lnSpc>
                <a:spcPct val="135714"/>
              </a:lnSpc>
              <a:spcBef>
                <a:spcPts val="0"/>
              </a:spcBef>
              <a:spcAft>
                <a:spcPts val="0"/>
              </a:spcAft>
              <a:buClr>
                <a:schemeClr val="dk1"/>
              </a:buClr>
              <a:buSzPts val="1100"/>
              <a:buFont typeface="Arial"/>
              <a:buNone/>
            </a:pPr>
            <a:r>
              <a:t/>
            </a:r>
            <a:endParaRPr sz="1600">
              <a:solidFill>
                <a:srgbClr val="3F3F3F"/>
              </a:solidFill>
            </a:endParaRPr>
          </a:p>
          <a:p>
            <a:pPr indent="0" lvl="0" marL="274320" marR="182880" rtl="0" algn="l">
              <a:lnSpc>
                <a:spcPct val="135714"/>
              </a:lnSpc>
              <a:spcBef>
                <a:spcPts val="0"/>
              </a:spcBef>
              <a:spcAft>
                <a:spcPts val="0"/>
              </a:spcAft>
              <a:buNone/>
            </a:pPr>
            <a:r>
              <a:t/>
            </a:r>
            <a:endParaRPr sz="1400"/>
          </a:p>
        </p:txBody>
      </p:sp>
      <p:pic>
        <p:nvPicPr>
          <p:cNvPr id="1119" name="Google Shape;1119;p66"/>
          <p:cNvPicPr preferRelativeResize="0"/>
          <p:nvPr/>
        </p:nvPicPr>
        <p:blipFill>
          <a:blip r:embed="rId3">
            <a:alphaModFix/>
          </a:blip>
          <a:stretch>
            <a:fillRect/>
          </a:stretch>
        </p:blipFill>
        <p:spPr>
          <a:xfrm>
            <a:off x="11260875" y="1378100"/>
            <a:ext cx="369848" cy="348699"/>
          </a:xfrm>
          <a:prstGeom prst="rect">
            <a:avLst/>
          </a:prstGeom>
          <a:noFill/>
          <a:ln>
            <a:noFill/>
          </a:ln>
        </p:spPr>
      </p:pic>
      <p:sp>
        <p:nvSpPr>
          <p:cNvPr id="1120" name="Google Shape;1120;p66"/>
          <p:cNvSpPr/>
          <p:nvPr/>
        </p:nvSpPr>
        <p:spPr>
          <a:xfrm>
            <a:off x="1794325" y="2811200"/>
            <a:ext cx="1593300" cy="34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1" name="Google Shape;1121;p6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5" name="Shape 1125"/>
        <p:cNvGrpSpPr/>
        <p:nvPr/>
      </p:nvGrpSpPr>
      <p:grpSpPr>
        <a:xfrm>
          <a:off x="0" y="0"/>
          <a:ext cx="0" cy="0"/>
          <a:chOff x="0" y="0"/>
          <a:chExt cx="0" cy="0"/>
        </a:xfrm>
      </p:grpSpPr>
      <p:sp>
        <p:nvSpPr>
          <p:cNvPr id="1126" name="Google Shape;1126;p6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enum</a:t>
            </a:r>
            <a:endParaRPr/>
          </a:p>
        </p:txBody>
      </p:sp>
      <p:sp>
        <p:nvSpPr>
          <p:cNvPr id="1127" name="Google Shape;1127;p67"/>
          <p:cNvSpPr txBox="1"/>
          <p:nvPr>
            <p:ph idx="1" type="body"/>
          </p:nvPr>
        </p:nvSpPr>
        <p:spPr>
          <a:xfrm>
            <a:off x="858600" y="1374625"/>
            <a:ext cx="10662600" cy="5220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t>Enum</a:t>
            </a:r>
            <a:endParaRPr sz="1600"/>
          </a:p>
          <a:p>
            <a:pPr indent="0" lvl="0" marL="0" marR="0" rtl="0" algn="l">
              <a:lnSpc>
                <a:spcPct val="100000"/>
              </a:lnSpc>
              <a:spcBef>
                <a:spcPts val="600"/>
              </a:spcBef>
              <a:spcAft>
                <a:spcPts val="0"/>
              </a:spcAft>
              <a:buNone/>
            </a:pPr>
            <a:r>
              <a:rPr lang="en-US" sz="1600">
                <a:solidFill>
                  <a:srgbClr val="3F3F3F"/>
                </a:solidFill>
              </a:rPr>
              <a:t>An </a:t>
            </a:r>
            <a:r>
              <a:rPr b="1" lang="en-US" sz="1600">
                <a:solidFill>
                  <a:srgbClr val="3F3F3F"/>
                </a:solidFill>
              </a:rPr>
              <a:t>Enum</a:t>
            </a:r>
            <a:r>
              <a:rPr lang="en-US" sz="1600">
                <a:solidFill>
                  <a:srgbClr val="3F3F3F"/>
                </a:solidFill>
              </a:rPr>
              <a:t> allows us to assign names to sets of numeric variables.</a:t>
            </a:r>
            <a:endParaRPr sz="1600">
              <a:solidFill>
                <a:srgbClr val="3F3F3F"/>
              </a:solidFill>
            </a:endParaRPr>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endParaRPr sz="1600">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sz="1600">
                <a:solidFill>
                  <a:srgbClr val="3F3F3F"/>
                </a:solidFill>
              </a:rPr>
              <a:t>By default </a:t>
            </a:r>
            <a:r>
              <a:rPr b="1" lang="en-US" sz="1600">
                <a:solidFill>
                  <a:srgbClr val="3F3F3F"/>
                </a:solidFill>
              </a:rPr>
              <a:t>enums</a:t>
            </a:r>
            <a:r>
              <a:rPr lang="en-US" sz="1600">
                <a:solidFill>
                  <a:srgbClr val="3F3F3F"/>
                </a:solidFill>
              </a:rPr>
              <a:t> start to initialize the indexes by 0. But we can initialize manually:</a:t>
            </a:r>
            <a:endParaRPr sz="1600"/>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1</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endParaRPr sz="1600">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sz="1600">
                <a:solidFill>
                  <a:srgbClr val="3F3F3F"/>
                </a:solidFill>
              </a:rPr>
              <a:t>Or define them completely:</a:t>
            </a:r>
            <a:endParaRPr sz="1600"/>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enum</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Red</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1</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Green</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2</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Blue</a:t>
            </a:r>
            <a:r>
              <a:rPr lang="en-US" sz="1600">
                <a:solidFill>
                  <a:srgbClr val="000000"/>
                </a:solidFill>
                <a:highlight>
                  <a:srgbClr val="FFFFFF"/>
                </a:highlight>
                <a:latin typeface="Consolas"/>
                <a:ea typeface="Consolas"/>
                <a:cs typeface="Consolas"/>
                <a:sym typeface="Consolas"/>
              </a:rPr>
              <a:t> = </a:t>
            </a:r>
            <a:r>
              <a:rPr lang="en-US" sz="1600">
                <a:solidFill>
                  <a:srgbClr val="09885A"/>
                </a:solidFill>
                <a:highlight>
                  <a:srgbClr val="FFFFFF"/>
                </a:highlight>
                <a:latin typeface="Consolas"/>
                <a:ea typeface="Consolas"/>
                <a:cs typeface="Consolas"/>
                <a:sym typeface="Consolas"/>
              </a:rPr>
              <a:t>4</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rgbClr val="000000"/>
                </a:solidFill>
                <a:highlight>
                  <a:srgbClr val="FFFFFF"/>
                </a:highlight>
                <a:latin typeface="Consolas"/>
                <a:ea typeface="Consolas"/>
                <a:cs typeface="Consolas"/>
                <a:sym typeface="Consolas"/>
              </a:rPr>
              <a:t> </a:t>
            </a:r>
            <a:r>
              <a:rPr lang="en-US" sz="1600">
                <a:solidFill>
                  <a:srgbClr val="001080"/>
                </a:solidFill>
                <a:highlight>
                  <a:srgbClr val="FFFFFF"/>
                </a:highlight>
                <a:latin typeface="Consolas"/>
                <a:ea typeface="Consolas"/>
                <a:cs typeface="Consolas"/>
                <a:sym typeface="Consolas"/>
              </a:rPr>
              <a:t>c</a:t>
            </a:r>
            <a:r>
              <a:rPr lang="en-US" sz="1600">
                <a:solidFill>
                  <a:srgbClr val="000000"/>
                </a:solidFill>
                <a:highlight>
                  <a:srgbClr val="FFFFFF"/>
                </a:highlight>
                <a:latin typeface="Consolas"/>
                <a:ea typeface="Consolas"/>
                <a:cs typeface="Consolas"/>
                <a:sym typeface="Consolas"/>
              </a:rPr>
              <a:t>: </a:t>
            </a:r>
            <a:r>
              <a:rPr lang="en-US" sz="1600">
                <a:solidFill>
                  <a:srgbClr val="267F99"/>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 = </a:t>
            </a:r>
            <a:r>
              <a:rPr lang="en-US" sz="1600">
                <a:solidFill>
                  <a:srgbClr val="001080"/>
                </a:solidFill>
                <a:highlight>
                  <a:srgbClr val="FFFFFF"/>
                </a:highlight>
                <a:latin typeface="Consolas"/>
                <a:ea typeface="Consolas"/>
                <a:cs typeface="Consolas"/>
                <a:sym typeface="Consolas"/>
              </a:rPr>
              <a:t>Color</a:t>
            </a:r>
            <a:r>
              <a:rPr lang="en-US" sz="1600">
                <a:solidFill>
                  <a:srgbClr val="000000"/>
                </a:solidFill>
                <a:highlight>
                  <a:srgbClr val="FFFFFF"/>
                </a:highlight>
                <a:latin typeface="Consolas"/>
                <a:ea typeface="Consolas"/>
                <a:cs typeface="Consolas"/>
                <a:sym typeface="Consolas"/>
              </a:rPr>
              <a:t>.</a:t>
            </a:r>
            <a:r>
              <a:rPr lang="en-US" sz="1600">
                <a:solidFill>
                  <a:srgbClr val="001080"/>
                </a:solidFill>
                <a:highlight>
                  <a:srgbClr val="FFFFFF"/>
                </a:highlight>
                <a:latin typeface="Consolas"/>
                <a:ea typeface="Consolas"/>
                <a:cs typeface="Consolas"/>
                <a:sym typeface="Consolas"/>
              </a:rPr>
              <a:t>Green</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600">
              <a:solidFill>
                <a:srgbClr val="000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1600">
                <a:solidFill>
                  <a:srgbClr val="3F3F3F"/>
                </a:solidFill>
              </a:rPr>
              <a:t>If we are not sure of the assigned mapping, </a:t>
            </a:r>
            <a:r>
              <a:rPr b="1" lang="en-US" sz="1600">
                <a:solidFill>
                  <a:srgbClr val="3F3F3F"/>
                </a:solidFill>
              </a:rPr>
              <a:t>enums</a:t>
            </a:r>
            <a:r>
              <a:rPr lang="en-US" sz="1600">
                <a:solidFill>
                  <a:srgbClr val="3F3F3F"/>
                </a:solidFill>
              </a:rPr>
              <a:t> allows us the following:</a:t>
            </a:r>
            <a:endParaRPr sz="1600">
              <a:solidFill>
                <a:schemeClr val="dk1"/>
              </a:solidFill>
              <a:latin typeface="Arial"/>
              <a:ea typeface="Arial"/>
              <a:cs typeface="Arial"/>
              <a:sym typeface="Arial"/>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enum</a:t>
            </a:r>
            <a:r>
              <a:rPr lang="en-US" sz="1600">
                <a:solidFill>
                  <a:schemeClr val="dk1"/>
                </a:solidFill>
                <a:highlight>
                  <a:schemeClr val="lt1"/>
                </a:highlight>
                <a:latin typeface="Consolas"/>
                <a:ea typeface="Consolas"/>
                <a:cs typeface="Consolas"/>
                <a:sym typeface="Consolas"/>
              </a:rPr>
              <a:t> </a:t>
            </a:r>
            <a:r>
              <a:rPr lang="en-US" sz="1600">
                <a:solidFill>
                  <a:srgbClr val="267F99"/>
                </a:solidFill>
                <a:highlight>
                  <a:schemeClr val="lt1"/>
                </a:highlight>
                <a:latin typeface="Consolas"/>
                <a:ea typeface="Consolas"/>
                <a:cs typeface="Consolas"/>
                <a:sym typeface="Consolas"/>
              </a:rPr>
              <a:t>Color</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Red</a:t>
            </a:r>
            <a:r>
              <a:rPr lang="en-US" sz="1600">
                <a:solidFill>
                  <a:schemeClr val="dk1"/>
                </a:solidFill>
                <a:highlight>
                  <a:schemeClr val="lt1"/>
                </a:highlight>
                <a:latin typeface="Consolas"/>
                <a:ea typeface="Consolas"/>
                <a:cs typeface="Consolas"/>
                <a:sym typeface="Consolas"/>
              </a:rPr>
              <a:t> = </a:t>
            </a:r>
            <a:r>
              <a:rPr lang="en-US" sz="1600">
                <a:solidFill>
                  <a:srgbClr val="09885A"/>
                </a:solidFill>
                <a:highlight>
                  <a:schemeClr val="lt1"/>
                </a:highlight>
                <a:latin typeface="Consolas"/>
                <a:ea typeface="Consolas"/>
                <a:cs typeface="Consolas"/>
                <a:sym typeface="Consolas"/>
              </a:rPr>
              <a:t>1</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Green</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Blue</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a:t>
            </a:r>
            <a:r>
              <a:rPr lang="en-US" sz="1600">
                <a:solidFill>
                  <a:srgbClr val="001080"/>
                </a:solidFill>
                <a:highlight>
                  <a:schemeClr val="lt1"/>
                </a:highlight>
                <a:latin typeface="Consolas"/>
                <a:ea typeface="Consolas"/>
                <a:cs typeface="Consolas"/>
                <a:sym typeface="Consolas"/>
              </a:rPr>
              <a:t>colorName</a:t>
            </a:r>
            <a:r>
              <a:rPr lang="en-US" sz="1600">
                <a:solidFill>
                  <a:schemeClr val="dk1"/>
                </a:solidFill>
                <a:highlight>
                  <a:schemeClr val="lt1"/>
                </a:highlight>
                <a:latin typeface="Consolas"/>
                <a:ea typeface="Consolas"/>
                <a:cs typeface="Consolas"/>
                <a:sym typeface="Consolas"/>
              </a:rPr>
              <a:t>: </a:t>
            </a:r>
            <a:r>
              <a:rPr lang="en-US" sz="1600">
                <a:solidFill>
                  <a:srgbClr val="267F99"/>
                </a:solidFill>
                <a:highlight>
                  <a:schemeClr val="lt1"/>
                </a:highlight>
                <a:latin typeface="Consolas"/>
                <a:ea typeface="Consolas"/>
                <a:cs typeface="Consolas"/>
                <a:sym typeface="Consolas"/>
              </a:rPr>
              <a:t>string</a:t>
            </a:r>
            <a:r>
              <a:rPr lang="en-US" sz="1600">
                <a:solidFill>
                  <a:schemeClr val="dk1"/>
                </a:solidFill>
                <a:highlight>
                  <a:schemeClr val="lt1"/>
                </a:highlight>
                <a:latin typeface="Consolas"/>
                <a:ea typeface="Consolas"/>
                <a:cs typeface="Consolas"/>
                <a:sym typeface="Consolas"/>
              </a:rPr>
              <a:t> = </a:t>
            </a:r>
            <a:r>
              <a:rPr lang="en-US" sz="1600">
                <a:solidFill>
                  <a:srgbClr val="001080"/>
                </a:solidFill>
                <a:highlight>
                  <a:schemeClr val="lt1"/>
                </a:highlight>
                <a:latin typeface="Consolas"/>
                <a:ea typeface="Consolas"/>
                <a:cs typeface="Consolas"/>
                <a:sym typeface="Consolas"/>
              </a:rPr>
              <a:t>Color</a:t>
            </a:r>
            <a:r>
              <a:rPr lang="en-US" sz="1600">
                <a:solidFill>
                  <a:schemeClr val="dk1"/>
                </a:solidFill>
                <a:highlight>
                  <a:schemeClr val="lt1"/>
                </a:highlight>
                <a:latin typeface="Consolas"/>
                <a:ea typeface="Consolas"/>
                <a:cs typeface="Consolas"/>
                <a:sym typeface="Consolas"/>
              </a:rPr>
              <a:t>[</a:t>
            </a:r>
            <a:r>
              <a:rPr lang="en-US" sz="1600">
                <a:solidFill>
                  <a:srgbClr val="09885A"/>
                </a:solidFill>
                <a:highlight>
                  <a:schemeClr val="lt1"/>
                </a:highlight>
                <a:latin typeface="Consolas"/>
                <a:ea typeface="Consolas"/>
                <a:cs typeface="Consolas"/>
                <a:sym typeface="Consolas"/>
              </a:rPr>
              <a:t>2</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795E26"/>
                </a:solidFill>
                <a:highlight>
                  <a:schemeClr val="lt1"/>
                </a:highlight>
                <a:latin typeface="Consolas"/>
                <a:ea typeface="Consolas"/>
                <a:cs typeface="Consolas"/>
                <a:sym typeface="Consolas"/>
              </a:rPr>
              <a:t>console.log</a:t>
            </a:r>
            <a:r>
              <a:rPr lang="en-US" sz="1600">
                <a:solidFill>
                  <a:schemeClr val="dk1"/>
                </a:solidFill>
                <a:highlight>
                  <a:schemeClr val="lt1"/>
                </a:highlight>
                <a:latin typeface="Consolas"/>
                <a:ea typeface="Consolas"/>
                <a:cs typeface="Consolas"/>
                <a:sym typeface="Consolas"/>
              </a:rPr>
              <a:t>(</a:t>
            </a:r>
            <a:r>
              <a:rPr lang="en-US" sz="1600">
                <a:solidFill>
                  <a:srgbClr val="001080"/>
                </a:solidFill>
                <a:highlight>
                  <a:schemeClr val="lt1"/>
                </a:highlight>
                <a:latin typeface="Consolas"/>
                <a:ea typeface="Consolas"/>
                <a:cs typeface="Consolas"/>
                <a:sym typeface="Consolas"/>
              </a:rPr>
              <a:t>colorName</a:t>
            </a:r>
            <a:r>
              <a:rPr lang="en-US" sz="1600">
                <a:solidFill>
                  <a:schemeClr val="dk1"/>
                </a:solidFill>
                <a:highlight>
                  <a:schemeClr val="lt1"/>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p:txBody>
      </p:sp>
      <p:pic>
        <p:nvPicPr>
          <p:cNvPr id="1128" name="Google Shape;1128;p67"/>
          <p:cNvPicPr preferRelativeResize="0"/>
          <p:nvPr/>
        </p:nvPicPr>
        <p:blipFill>
          <a:blip r:embed="rId3">
            <a:alphaModFix/>
          </a:blip>
          <a:stretch>
            <a:fillRect/>
          </a:stretch>
        </p:blipFill>
        <p:spPr>
          <a:xfrm>
            <a:off x="359775" y="1402425"/>
            <a:ext cx="369848" cy="348699"/>
          </a:xfrm>
          <a:prstGeom prst="rect">
            <a:avLst/>
          </a:prstGeom>
          <a:noFill/>
          <a:ln>
            <a:noFill/>
          </a:ln>
        </p:spPr>
      </p:pic>
      <p:pic>
        <p:nvPicPr>
          <p:cNvPr id="1129" name="Google Shape;1129;p67">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68"/>
          <p:cNvSpPr txBox="1"/>
          <p:nvPr>
            <p:ph type="title"/>
          </p:nvPr>
        </p:nvSpPr>
        <p:spPr>
          <a:xfrm>
            <a:off x="858594" y="370575"/>
            <a:ext cx="102177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Basic types: null, undefined (and void)</a:t>
            </a:r>
            <a:endParaRPr/>
          </a:p>
        </p:txBody>
      </p:sp>
      <p:sp>
        <p:nvSpPr>
          <p:cNvPr id="1135" name="Google Shape;1135;p68"/>
          <p:cNvSpPr txBox="1"/>
          <p:nvPr>
            <p:ph idx="1" type="body"/>
          </p:nvPr>
        </p:nvSpPr>
        <p:spPr>
          <a:xfrm>
            <a:off x="6129500" y="1324500"/>
            <a:ext cx="5807400" cy="42852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t>Void</a:t>
            </a:r>
            <a:endParaRPr b="1" sz="1800"/>
          </a:p>
          <a:p>
            <a:pPr indent="0" lvl="0" marL="0" marR="0" rtl="0" algn="l">
              <a:lnSpc>
                <a:spcPct val="100000"/>
              </a:lnSpc>
              <a:spcBef>
                <a:spcPts val="0"/>
              </a:spcBef>
              <a:spcAft>
                <a:spcPts val="0"/>
              </a:spcAft>
              <a:buNone/>
            </a:pPr>
            <a:r>
              <a:t/>
            </a:r>
            <a:endParaRPr b="1" sz="1800"/>
          </a:p>
          <a:p>
            <a:pPr indent="0" lvl="0" marL="0" marR="0" rtl="0" algn="l">
              <a:lnSpc>
                <a:spcPct val="100000"/>
              </a:lnSpc>
              <a:spcBef>
                <a:spcPts val="0"/>
              </a:spcBef>
              <a:spcAft>
                <a:spcPts val="0"/>
              </a:spcAft>
              <a:buNone/>
            </a:pPr>
            <a:r>
              <a:rPr lang="en-US" sz="1600">
                <a:solidFill>
                  <a:srgbClr val="3F3F3F"/>
                </a:solidFill>
              </a:rPr>
              <a:t>Basically the opposite of any. It is used in functions that do not return any type.</a:t>
            </a:r>
            <a:endParaRPr sz="1600">
              <a:solidFill>
                <a:srgbClr val="3F3F3F"/>
              </a:solidFill>
            </a:endParaRPr>
          </a:p>
          <a:p>
            <a:pPr indent="0" lvl="0" marL="0" marR="0" rtl="0" algn="l">
              <a:lnSpc>
                <a:spcPct val="100000"/>
              </a:lnSpc>
              <a:spcBef>
                <a:spcPts val="600"/>
              </a:spcBef>
              <a:spcAft>
                <a:spcPts val="0"/>
              </a:spcAft>
              <a:buNone/>
            </a:pPr>
            <a:r>
              <a:t/>
            </a:r>
            <a:endParaRPr sz="1600">
              <a:solidFill>
                <a:srgbClr val="3F3F3F"/>
              </a:solidFill>
            </a:endParaRPr>
          </a:p>
          <a:p>
            <a:pPr indent="0" lvl="0" marL="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function</a:t>
            </a:r>
            <a:r>
              <a:rPr lang="en-US" sz="1600">
                <a:solidFill>
                  <a:srgbClr val="000000"/>
                </a:solidFill>
                <a:highlight>
                  <a:srgbClr val="FFFFFF"/>
                </a:highlight>
                <a:latin typeface="Consolas"/>
                <a:ea typeface="Consolas"/>
                <a:cs typeface="Consolas"/>
                <a:sym typeface="Consolas"/>
              </a:rPr>
              <a:t> </a:t>
            </a:r>
            <a:r>
              <a:rPr lang="en-US" sz="1600">
                <a:solidFill>
                  <a:srgbClr val="795E26"/>
                </a:solidFill>
                <a:highlight>
                  <a:srgbClr val="FFFFFF"/>
                </a:highlight>
                <a:latin typeface="Consolas"/>
                <a:ea typeface="Consolas"/>
                <a:cs typeface="Consolas"/>
                <a:sym typeface="Consolas"/>
              </a:rPr>
              <a:t>warnUser</a:t>
            </a:r>
            <a:r>
              <a:rPr lang="en-US" sz="1600">
                <a:solidFill>
                  <a:srgbClr val="000000"/>
                </a:solidFill>
                <a:highlight>
                  <a:srgbClr val="FFFFFF"/>
                </a:highlight>
                <a:latin typeface="Consolas"/>
                <a:ea typeface="Consolas"/>
                <a:cs typeface="Consolas"/>
                <a:sym typeface="Consolas"/>
              </a:rPr>
              <a: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    </a:t>
            </a:r>
            <a:r>
              <a:rPr lang="en-US" sz="1600">
                <a:solidFill>
                  <a:srgbClr val="795E26"/>
                </a:solidFill>
                <a:highlight>
                  <a:srgbClr val="FFFFFF"/>
                </a:highlight>
                <a:latin typeface="Consolas"/>
                <a:ea typeface="Consolas"/>
                <a:cs typeface="Consolas"/>
                <a:sym typeface="Consolas"/>
              </a:rPr>
              <a:t>alert</a:t>
            </a:r>
            <a:r>
              <a:rPr lang="en-US" sz="1600">
                <a:solidFill>
                  <a:srgbClr val="000000"/>
                </a:solidFill>
                <a:highlight>
                  <a:srgbClr val="FFFFFF"/>
                </a:highlight>
                <a:latin typeface="Consolas"/>
                <a:ea typeface="Consolas"/>
                <a:cs typeface="Consolas"/>
                <a:sym typeface="Consolas"/>
              </a:rPr>
              <a:t>(</a:t>
            </a:r>
            <a:r>
              <a:rPr lang="en-US" sz="1600">
                <a:solidFill>
                  <a:srgbClr val="A31515"/>
                </a:solidFill>
                <a:highlight>
                  <a:srgbClr val="FFFFFF"/>
                </a:highlight>
                <a:latin typeface="Consolas"/>
                <a:ea typeface="Consolas"/>
                <a:cs typeface="Consolas"/>
                <a:sym typeface="Consolas"/>
              </a:rPr>
              <a:t>"This is my warning message"</a:t>
            </a:r>
            <a:r>
              <a:rPr lang="en-US" sz="1600">
                <a:solidFill>
                  <a:srgbClr val="000000"/>
                </a:solidFill>
                <a:highlight>
                  <a:srgbClr val="FFFFFF"/>
                </a:highlight>
                <a:latin typeface="Consolas"/>
                <a:ea typeface="Consolas"/>
                <a:cs typeface="Consolas"/>
                <a:sym typeface="Consolas"/>
              </a:rPr>
              <a:t>)</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600">
                <a:solidFill>
                  <a:srgbClr val="000000"/>
                </a:solidFill>
                <a:highlight>
                  <a:srgbClr val="FFFFFF"/>
                </a:highlight>
                <a:latin typeface="Consolas"/>
                <a:ea typeface="Consolas"/>
                <a:cs typeface="Consolas"/>
                <a:sym typeface="Consolas"/>
              </a:rPr>
              <a:t>or in TypeScript </a:t>
            </a:r>
            <a:endParaRPr sz="16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rgbClr val="0000FF"/>
                </a:solidFill>
                <a:highlight>
                  <a:schemeClr val="lt1"/>
                </a:highlight>
                <a:latin typeface="Consolas"/>
                <a:ea typeface="Consolas"/>
                <a:cs typeface="Consolas"/>
                <a:sym typeface="Consolas"/>
              </a:rPr>
              <a:t>function</a:t>
            </a:r>
            <a:r>
              <a:rPr lang="en-US" sz="1600">
                <a:solidFill>
                  <a:schemeClr val="dk1"/>
                </a:solidFill>
                <a:highlight>
                  <a:schemeClr val="lt1"/>
                </a:highlight>
                <a:latin typeface="Consolas"/>
                <a:ea typeface="Consolas"/>
                <a:cs typeface="Consolas"/>
                <a:sym typeface="Consolas"/>
              </a:rPr>
              <a:t> </a:t>
            </a:r>
            <a:r>
              <a:rPr lang="en-US" sz="1600">
                <a:solidFill>
                  <a:srgbClr val="795E26"/>
                </a:solidFill>
                <a:highlight>
                  <a:schemeClr val="lt1"/>
                </a:highlight>
                <a:latin typeface="Consolas"/>
                <a:ea typeface="Consolas"/>
                <a:cs typeface="Consolas"/>
                <a:sym typeface="Consolas"/>
              </a:rPr>
              <a:t>warnUser</a:t>
            </a:r>
            <a:r>
              <a:rPr lang="en-US" sz="1600">
                <a:solidFill>
                  <a:schemeClr val="dk1"/>
                </a:solidFill>
                <a:highlight>
                  <a:schemeClr val="lt1"/>
                </a:highlight>
                <a:latin typeface="Consolas"/>
                <a:ea typeface="Consolas"/>
                <a:cs typeface="Consolas"/>
                <a:sym typeface="Consolas"/>
              </a:rPr>
              <a:t>():</a:t>
            </a:r>
            <a:r>
              <a:rPr lang="en-US" sz="1600">
                <a:solidFill>
                  <a:srgbClr val="267F99"/>
                </a:solidFill>
                <a:highlight>
                  <a:schemeClr val="lt1"/>
                </a:highlight>
                <a:latin typeface="Consolas"/>
                <a:ea typeface="Consolas"/>
                <a:cs typeface="Consolas"/>
                <a:sym typeface="Consolas"/>
              </a:rPr>
              <a:t> void </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chemeClr val="dk1"/>
                </a:solidFill>
                <a:highlight>
                  <a:schemeClr val="lt1"/>
                </a:highlight>
                <a:latin typeface="Consolas"/>
                <a:ea typeface="Consolas"/>
                <a:cs typeface="Consolas"/>
                <a:sym typeface="Consolas"/>
              </a:rPr>
              <a:t>    </a:t>
            </a:r>
            <a:r>
              <a:rPr lang="en-US" sz="1600">
                <a:solidFill>
                  <a:srgbClr val="795E26"/>
                </a:solidFill>
                <a:highlight>
                  <a:schemeClr val="lt1"/>
                </a:highlight>
                <a:latin typeface="Consolas"/>
                <a:ea typeface="Consolas"/>
                <a:cs typeface="Consolas"/>
                <a:sym typeface="Consolas"/>
              </a:rPr>
              <a:t>alert</a:t>
            </a:r>
            <a:r>
              <a:rPr lang="en-US" sz="1600">
                <a:solidFill>
                  <a:schemeClr val="dk1"/>
                </a:solidFill>
                <a:highlight>
                  <a:schemeClr val="lt1"/>
                </a:highlight>
                <a:latin typeface="Consolas"/>
                <a:ea typeface="Consolas"/>
                <a:cs typeface="Consolas"/>
                <a:sym typeface="Consolas"/>
              </a:rPr>
              <a:t>(</a:t>
            </a:r>
            <a:r>
              <a:rPr lang="en-US" sz="1600">
                <a:solidFill>
                  <a:srgbClr val="A31515"/>
                </a:solidFill>
                <a:highlight>
                  <a:schemeClr val="lt1"/>
                </a:highlight>
                <a:latin typeface="Consolas"/>
                <a:ea typeface="Consolas"/>
                <a:cs typeface="Consolas"/>
                <a:sym typeface="Consolas"/>
              </a:rPr>
              <a:t>"This is my warning message"</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600">
                <a:solidFill>
                  <a:schemeClr val="dk1"/>
                </a:solidFill>
                <a:highlight>
                  <a:schemeClr val="lt1"/>
                </a:highlight>
                <a:latin typeface="Consolas"/>
                <a:ea typeface="Consolas"/>
                <a:cs typeface="Consolas"/>
                <a:sym typeface="Consolas"/>
              </a:rPr>
              <a:t>}</a:t>
            </a:r>
            <a:endParaRPr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p>
          <a:p>
            <a:pPr indent="0" lvl="0" marL="0" marR="0" rtl="0" algn="l">
              <a:lnSpc>
                <a:spcPct val="135714"/>
              </a:lnSpc>
              <a:spcBef>
                <a:spcPts val="600"/>
              </a:spcBef>
              <a:spcAft>
                <a:spcPts val="0"/>
              </a:spcAft>
              <a:buNone/>
            </a:pPr>
            <a:r>
              <a:rPr lang="en-US" sz="1600">
                <a:solidFill>
                  <a:srgbClr val="0000FF"/>
                </a:solidFill>
                <a:highlight>
                  <a:srgbClr val="FFFFFF"/>
                </a:highlight>
                <a:latin typeface="Consolas"/>
                <a:ea typeface="Consolas"/>
                <a:cs typeface="Consolas"/>
                <a:sym typeface="Consolas"/>
              </a:rPr>
              <a:t>let</a:t>
            </a:r>
            <a:r>
              <a:rPr lang="en-US" sz="1600">
                <a:solidFill>
                  <a:schemeClr val="dk1"/>
                </a:solidFill>
                <a:highlight>
                  <a:schemeClr val="lt1"/>
                </a:highlight>
                <a:latin typeface="Consolas"/>
                <a:ea typeface="Consolas"/>
                <a:cs typeface="Consolas"/>
                <a:sym typeface="Consolas"/>
              </a:rPr>
              <a:t> nothing = </a:t>
            </a:r>
            <a:r>
              <a:rPr lang="en-US" sz="1600">
                <a:solidFill>
                  <a:srgbClr val="795E26"/>
                </a:solidFill>
                <a:highlight>
                  <a:schemeClr val="lt1"/>
                </a:highlight>
                <a:latin typeface="Consolas"/>
                <a:ea typeface="Consolas"/>
                <a:cs typeface="Consolas"/>
                <a:sym typeface="Consolas"/>
              </a:rPr>
              <a:t>warnUser</a:t>
            </a:r>
            <a:r>
              <a:rPr lang="en-US" sz="1600">
                <a:solidFill>
                  <a:schemeClr val="dk1"/>
                </a:solidFill>
                <a:highlight>
                  <a:schemeClr val="lt1"/>
                </a:highlight>
                <a:latin typeface="Consolas"/>
                <a:ea typeface="Consolas"/>
                <a:cs typeface="Consolas"/>
                <a:sym typeface="Consolas"/>
              </a:rPr>
              <a:t>()</a:t>
            </a:r>
            <a:endParaRPr sz="16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US" sz="1600">
                <a:solidFill>
                  <a:srgbClr val="008000"/>
                </a:solidFill>
                <a:highlight>
                  <a:schemeClr val="lt1"/>
                </a:highlight>
                <a:latin typeface="Consolas"/>
                <a:ea typeface="Consolas"/>
                <a:cs typeface="Consolas"/>
                <a:sym typeface="Consolas"/>
              </a:rPr>
              <a:t>//nothing is undefined </a:t>
            </a:r>
            <a:endParaRPr sz="1600">
              <a:solidFill>
                <a:srgbClr val="008000"/>
              </a:solidFill>
              <a:highlight>
                <a:schemeClr val="lt1"/>
              </a:highlight>
              <a:latin typeface="Consolas"/>
              <a:ea typeface="Consolas"/>
              <a:cs typeface="Consolas"/>
              <a:sym typeface="Consolas"/>
            </a:endParaRPr>
          </a:p>
        </p:txBody>
      </p:sp>
      <p:sp>
        <p:nvSpPr>
          <p:cNvPr id="1136" name="Google Shape;1136;p68"/>
          <p:cNvSpPr txBox="1"/>
          <p:nvPr>
            <p:ph idx="2" type="body"/>
          </p:nvPr>
        </p:nvSpPr>
        <p:spPr>
          <a:xfrm>
            <a:off x="863475" y="1324500"/>
            <a:ext cx="4967100" cy="48615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800">
                <a:solidFill>
                  <a:srgbClr val="7F7F7F"/>
                </a:solidFill>
              </a:rPr>
              <a:t>Null and Undefined</a:t>
            </a:r>
            <a:endParaRPr b="1" sz="1800">
              <a:solidFill>
                <a:srgbClr val="7F7F7F"/>
              </a:solidFill>
            </a:endParaRPr>
          </a:p>
          <a:p>
            <a:pPr indent="0" lvl="0" marL="0" marR="0" rtl="0" algn="l">
              <a:lnSpc>
                <a:spcPct val="100000"/>
              </a:lnSpc>
              <a:spcBef>
                <a:spcPts val="0"/>
              </a:spcBef>
              <a:spcAft>
                <a:spcPts val="0"/>
              </a:spcAft>
              <a:buNone/>
            </a:pPr>
            <a:r>
              <a:t/>
            </a:r>
            <a:endParaRPr b="1" sz="1800">
              <a:solidFill>
                <a:srgbClr val="7F7F7F"/>
              </a:solidFill>
            </a:endParaRPr>
          </a:p>
          <a:p>
            <a:pPr indent="0" lvl="0" marL="0" rtl="0" algn="l">
              <a:spcBef>
                <a:spcPts val="0"/>
              </a:spcBef>
              <a:spcAft>
                <a:spcPts val="0"/>
              </a:spcAft>
              <a:buNone/>
            </a:pPr>
            <a:r>
              <a:rPr lang="en-US"/>
              <a:t>Both are types in shared by JavaScript and TypeScript. They seem similar but have specific meanings. </a:t>
            </a:r>
            <a:endParaRPr/>
          </a:p>
          <a:p>
            <a:pPr indent="0" lvl="0" marL="0" rtl="0" algn="l">
              <a:spcBef>
                <a:spcPts val="600"/>
              </a:spcBef>
              <a:spcAft>
                <a:spcPts val="0"/>
              </a:spcAft>
              <a:buNone/>
            </a:pPr>
            <a:r>
              <a:rPr b="1" lang="en-US"/>
              <a:t>Undefined </a:t>
            </a:r>
            <a:r>
              <a:rPr lang="en-US"/>
              <a:t>is a value set to a variable if no value has been assigned. </a:t>
            </a:r>
            <a:endParaRPr/>
          </a:p>
          <a:p>
            <a:pPr indent="0" lvl="0" marL="0" rtl="0" algn="l">
              <a:spcBef>
                <a:spcPts val="600"/>
              </a:spcBef>
              <a:spcAft>
                <a:spcPts val="0"/>
              </a:spcAft>
              <a:buNone/>
            </a:pPr>
            <a:r>
              <a:t/>
            </a:r>
            <a:endParaRPr/>
          </a:p>
          <a:p>
            <a:pPr indent="0" lvl="0" marL="0" rtl="0" algn="l">
              <a:lnSpc>
                <a:spcPct val="135714"/>
              </a:lnSpc>
              <a:spcBef>
                <a:spcPts val="600"/>
              </a:spcBef>
              <a:spcAft>
                <a:spcPts val="0"/>
              </a:spcAft>
              <a:buClr>
                <a:schemeClr val="dk1"/>
              </a:buClr>
              <a:buSzPts val="1100"/>
              <a:buFont typeface="Arial"/>
              <a:buNone/>
            </a:pPr>
            <a:r>
              <a:rPr lang="en-US">
                <a:solidFill>
                  <a:srgbClr val="0000FF"/>
                </a:solidFill>
                <a:highlight>
                  <a:schemeClr val="lt1"/>
                </a:highlight>
                <a:latin typeface="Consolas"/>
                <a:ea typeface="Consolas"/>
                <a:cs typeface="Consolas"/>
                <a:sym typeface="Consolas"/>
              </a:rPr>
              <a:t>let</a:t>
            </a:r>
            <a:r>
              <a:rPr lang="en-US">
                <a:solidFill>
                  <a:schemeClr val="dk1"/>
                </a:solidFill>
                <a:highlight>
                  <a:schemeClr val="lt1"/>
                </a:highlight>
                <a:latin typeface="Consolas"/>
                <a:ea typeface="Consolas"/>
                <a:cs typeface="Consolas"/>
                <a:sym typeface="Consolas"/>
              </a:rPr>
              <a:t> </a:t>
            </a:r>
            <a:r>
              <a:rPr lang="en-US">
                <a:solidFill>
                  <a:srgbClr val="001080"/>
                </a:solidFill>
                <a:highlight>
                  <a:schemeClr val="lt1"/>
                </a:highlight>
                <a:latin typeface="Consolas"/>
                <a:ea typeface="Consolas"/>
                <a:cs typeface="Consolas"/>
                <a:sym typeface="Consolas"/>
              </a:rPr>
              <a:t>u</a:t>
            </a:r>
            <a:r>
              <a:rPr lang="en-US">
                <a:solidFill>
                  <a:schemeClr val="dk1"/>
                </a:solidFill>
                <a:highlight>
                  <a:schemeClr val="lt1"/>
                </a:highlight>
                <a:latin typeface="Consolas"/>
                <a:ea typeface="Consolas"/>
                <a:cs typeface="Consolas"/>
                <a:sym typeface="Consolas"/>
              </a:rPr>
              <a:t> // undefined</a:t>
            </a:r>
            <a:endParaRPr/>
          </a:p>
          <a:p>
            <a:pPr indent="0" lvl="0" marL="0" rtl="0" algn="l">
              <a:spcBef>
                <a:spcPts val="0"/>
              </a:spcBef>
              <a:spcAft>
                <a:spcPts val="0"/>
              </a:spcAft>
              <a:buNone/>
            </a:pPr>
            <a:r>
              <a:t/>
            </a:r>
            <a:endParaRPr/>
          </a:p>
          <a:p>
            <a:pPr indent="0" lvl="0" marL="0" rtl="0" algn="l">
              <a:spcBef>
                <a:spcPts val="600"/>
              </a:spcBef>
              <a:spcAft>
                <a:spcPts val="0"/>
              </a:spcAft>
              <a:buNone/>
            </a:pPr>
            <a:r>
              <a:rPr b="1" lang="en-US"/>
              <a:t>Null </a:t>
            </a:r>
            <a:r>
              <a:rPr lang="en-US"/>
              <a:t>can be used to explicitly state that “no value” is returned. </a:t>
            </a:r>
            <a:endParaRPr/>
          </a:p>
          <a:p>
            <a:pPr indent="0" lvl="0" marL="0" marR="0" rtl="0" algn="l">
              <a:lnSpc>
                <a:spcPct val="135714"/>
              </a:lnSpc>
              <a:spcBef>
                <a:spcPts val="600"/>
              </a:spcBef>
              <a:spcAft>
                <a:spcPts val="0"/>
              </a:spcAft>
              <a:buNone/>
            </a:pPr>
            <a:r>
              <a:t/>
            </a:r>
            <a:endParaRPr>
              <a:solidFill>
                <a:srgbClr val="0000FF"/>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n</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null</a:t>
            </a:r>
            <a:endParaRPr>
              <a:solidFill>
                <a:srgbClr val="000000"/>
              </a:solidFill>
              <a:highlight>
                <a:srgbClr val="FFFFFF"/>
              </a:highlight>
              <a:latin typeface="Consolas"/>
              <a:ea typeface="Consolas"/>
              <a:cs typeface="Consolas"/>
              <a:sym typeface="Consolas"/>
            </a:endParaRPr>
          </a:p>
          <a:p>
            <a:pPr indent="0" lvl="0" marL="0" rtl="0" algn="l">
              <a:spcBef>
                <a:spcPts val="1300"/>
              </a:spcBef>
              <a:spcAft>
                <a:spcPts val="0"/>
              </a:spcAft>
              <a:buNone/>
            </a:pPr>
            <a:r>
              <a:rPr lang="en-US"/>
              <a:t>By default, both are subtypes of all the other, therefore we can assign </a:t>
            </a:r>
            <a:r>
              <a:rPr b="1" lang="en-US"/>
              <a:t>null </a:t>
            </a:r>
            <a:r>
              <a:rPr lang="en-US"/>
              <a:t>or </a:t>
            </a:r>
            <a:r>
              <a:rPr b="1" lang="en-US"/>
              <a:t>undefined </a:t>
            </a:r>
            <a:r>
              <a:rPr lang="en-US"/>
              <a:t>to any variable of any other type like </a:t>
            </a:r>
            <a:r>
              <a:rPr b="1" lang="en-US"/>
              <a:t>number</a:t>
            </a:r>
            <a:r>
              <a:rPr lang="en-US"/>
              <a:t> or </a:t>
            </a:r>
            <a:r>
              <a:rPr b="1" lang="en-US"/>
              <a:t>string</a:t>
            </a:r>
            <a:r>
              <a:rPr lang="en-US"/>
              <a:t>. </a:t>
            </a:r>
            <a:endParaRPr/>
          </a:p>
          <a:p>
            <a:pPr indent="0" lvl="0" marL="0" rtl="0" algn="l">
              <a:spcBef>
                <a:spcPts val="1300"/>
              </a:spcBef>
              <a:spcAft>
                <a:spcPts val="600"/>
              </a:spcAft>
              <a:buNone/>
            </a:pPr>
            <a:r>
              <a:rPr b="1" lang="en-US"/>
              <a:t>Both values evaluate to “false”. See “Falsy Values”.</a:t>
            </a:r>
            <a:endParaRPr b="1"/>
          </a:p>
        </p:txBody>
      </p:sp>
      <p:pic>
        <p:nvPicPr>
          <p:cNvPr id="1137" name="Google Shape;1137;p68">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Google Shape;1143;p69"/>
          <p:cNvSpPr txBox="1"/>
          <p:nvPr>
            <p:ph idx="2" type="body"/>
          </p:nvPr>
        </p:nvSpPr>
        <p:spPr>
          <a:xfrm>
            <a:off x="863475" y="2016550"/>
            <a:ext cx="5654100" cy="3590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a:t>
            </a:r>
            <a:r>
              <a:rPr lang="en-US" sz="1800"/>
              <a:t>n JavaScript and TypeScript there is a specific </a:t>
            </a:r>
            <a:r>
              <a:rPr b="1" lang="en-US" sz="1800">
                <a:latin typeface="Consolas"/>
                <a:ea typeface="Consolas"/>
                <a:cs typeface="Consolas"/>
                <a:sym typeface="Consolas"/>
              </a:rPr>
              <a:t>boolean</a:t>
            </a:r>
            <a:r>
              <a:rPr lang="en-US" sz="1800"/>
              <a:t> type which can has the value of </a:t>
            </a:r>
            <a:r>
              <a:rPr b="1" lang="en-US" sz="1800">
                <a:latin typeface="Consolas"/>
                <a:ea typeface="Consolas"/>
                <a:cs typeface="Consolas"/>
                <a:sym typeface="Consolas"/>
              </a:rPr>
              <a:t>true</a:t>
            </a:r>
            <a:r>
              <a:rPr lang="en-US" sz="1800"/>
              <a:t> and </a:t>
            </a:r>
            <a:r>
              <a:rPr b="1" lang="en-US" sz="1800">
                <a:latin typeface="Consolas"/>
                <a:ea typeface="Consolas"/>
                <a:cs typeface="Consolas"/>
                <a:sym typeface="Consolas"/>
              </a:rPr>
              <a:t>false</a:t>
            </a:r>
            <a:r>
              <a:rPr lang="en-US" sz="1800"/>
              <a:t>.</a:t>
            </a:r>
            <a:r>
              <a:rPr lang="en-US" sz="1800"/>
              <a:t> </a:t>
            </a:r>
            <a:endParaRPr sz="1800"/>
          </a:p>
          <a:p>
            <a:pPr indent="0" lvl="0" marL="0" rtl="0" algn="l">
              <a:spcBef>
                <a:spcPts val="600"/>
              </a:spcBef>
              <a:spcAft>
                <a:spcPts val="0"/>
              </a:spcAft>
              <a:buNone/>
            </a:pPr>
            <a:r>
              <a:t/>
            </a:r>
            <a:endParaRPr sz="1800"/>
          </a:p>
          <a:p>
            <a:pPr indent="0" lvl="0" marL="0" marR="0" rtl="0" algn="l">
              <a:lnSpc>
                <a:spcPct val="100000"/>
              </a:lnSpc>
              <a:spcBef>
                <a:spcPts val="600"/>
              </a:spcBef>
              <a:spcAft>
                <a:spcPts val="0"/>
              </a:spcAft>
              <a:buNone/>
            </a:pPr>
            <a:r>
              <a:rPr lang="en-US" sz="1800"/>
              <a:t>Values of this type can be used for boolean expressions, expressions which </a:t>
            </a:r>
            <a:r>
              <a:rPr lang="en-US" sz="1800"/>
              <a:t>evaluate</a:t>
            </a:r>
            <a:r>
              <a:rPr lang="en-US" sz="1800"/>
              <a:t> to </a:t>
            </a:r>
            <a:r>
              <a:rPr b="1" lang="en-US" sz="1800">
                <a:latin typeface="Consolas"/>
                <a:ea typeface="Consolas"/>
                <a:cs typeface="Consolas"/>
                <a:sym typeface="Consolas"/>
              </a:rPr>
              <a:t>true</a:t>
            </a:r>
            <a:r>
              <a:rPr lang="en-US" sz="1800"/>
              <a:t> and </a:t>
            </a:r>
            <a:r>
              <a:rPr b="1" lang="en-US" sz="1800">
                <a:latin typeface="Consolas"/>
                <a:ea typeface="Consolas"/>
                <a:cs typeface="Consolas"/>
                <a:sym typeface="Consolas"/>
              </a:rPr>
              <a:t>false</a:t>
            </a:r>
            <a:r>
              <a:rPr lang="en-US" sz="1800"/>
              <a:t>. But not just values of the boolean type can be used. It is possible to use a series of values from other types. These evaluate to false when coerced by JavaScript's typing engine into a boolean value, but they are not necessarily equal to each other. It is said that these values are “falsy”. Not equal to </a:t>
            </a:r>
            <a:r>
              <a:rPr b="1" lang="en-US" sz="1800">
                <a:latin typeface="Consolas"/>
                <a:ea typeface="Consolas"/>
                <a:cs typeface="Consolas"/>
                <a:sym typeface="Consolas"/>
              </a:rPr>
              <a:t>false</a:t>
            </a:r>
            <a:r>
              <a:rPr lang="en-US" sz="1800"/>
              <a:t> but evaluating to it. </a:t>
            </a:r>
            <a:endParaRPr sz="1800"/>
          </a:p>
          <a:p>
            <a:pPr indent="0" lvl="0" marL="0" rtl="0" algn="l">
              <a:spcBef>
                <a:spcPts val="600"/>
              </a:spcBef>
              <a:spcAft>
                <a:spcPts val="0"/>
              </a:spcAft>
              <a:buNone/>
            </a:pPr>
            <a:r>
              <a:t/>
            </a:r>
            <a:endParaRPr sz="1800"/>
          </a:p>
          <a:p>
            <a:pPr indent="0" lvl="0" marL="0" marR="0" rtl="0" algn="l">
              <a:lnSpc>
                <a:spcPct val="100000"/>
              </a:lnSpc>
              <a:spcBef>
                <a:spcPts val="600"/>
              </a:spcBef>
              <a:spcAft>
                <a:spcPts val="600"/>
              </a:spcAft>
              <a:buNone/>
            </a:pPr>
            <a:r>
              <a:rPr lang="en-US" sz="1800"/>
              <a:t>The falsy values in JavaScript are </a:t>
            </a:r>
            <a:r>
              <a:rPr b="1" lang="en-US" sz="1800">
                <a:latin typeface="Consolas"/>
                <a:ea typeface="Consolas"/>
                <a:cs typeface="Consolas"/>
                <a:sym typeface="Consolas"/>
              </a:rPr>
              <a:t>0</a:t>
            </a:r>
            <a:r>
              <a:rPr lang="en-US" sz="1800"/>
              <a:t> , </a:t>
            </a:r>
            <a:r>
              <a:rPr b="1" lang="en-US" sz="1800">
                <a:latin typeface="Consolas"/>
                <a:ea typeface="Consolas"/>
                <a:cs typeface="Consolas"/>
                <a:sym typeface="Consolas"/>
              </a:rPr>
              <a:t>0n</a:t>
            </a:r>
            <a:r>
              <a:rPr lang="en-US" sz="1800"/>
              <a:t> , </a:t>
            </a:r>
            <a:r>
              <a:rPr b="1" lang="en-US" sz="1800">
                <a:latin typeface="Consolas"/>
                <a:ea typeface="Consolas"/>
                <a:cs typeface="Consolas"/>
                <a:sym typeface="Consolas"/>
              </a:rPr>
              <a:t>null</a:t>
            </a:r>
            <a:r>
              <a:rPr lang="en-US" sz="1800"/>
              <a:t> , </a:t>
            </a:r>
            <a:r>
              <a:rPr b="1" lang="en-US" sz="1800">
                <a:latin typeface="Consolas"/>
                <a:ea typeface="Consolas"/>
                <a:cs typeface="Consolas"/>
                <a:sym typeface="Consolas"/>
              </a:rPr>
              <a:t>undefined</a:t>
            </a:r>
            <a:r>
              <a:rPr lang="en-US" sz="1800"/>
              <a:t> , </a:t>
            </a:r>
            <a:r>
              <a:rPr b="1" lang="en-US" sz="1800">
                <a:latin typeface="Consolas"/>
                <a:ea typeface="Consolas"/>
                <a:cs typeface="Consolas"/>
                <a:sym typeface="Consolas"/>
              </a:rPr>
              <a:t>false</a:t>
            </a:r>
            <a:r>
              <a:rPr lang="en-US" sz="1800"/>
              <a:t> , </a:t>
            </a:r>
            <a:r>
              <a:rPr b="1" lang="en-US" sz="1800">
                <a:latin typeface="Consolas"/>
                <a:ea typeface="Consolas"/>
                <a:cs typeface="Consolas"/>
                <a:sym typeface="Consolas"/>
              </a:rPr>
              <a:t>NaN</a:t>
            </a:r>
            <a:r>
              <a:rPr lang="en-US" sz="1800"/>
              <a:t> , and the empty string </a:t>
            </a:r>
            <a:r>
              <a:rPr b="1" lang="en-US" sz="1800">
                <a:latin typeface="Consolas"/>
                <a:ea typeface="Consolas"/>
                <a:cs typeface="Consolas"/>
                <a:sym typeface="Consolas"/>
              </a:rPr>
              <a:t>“”</a:t>
            </a:r>
            <a:r>
              <a:rPr lang="en-US" sz="1800"/>
              <a:t> . </a:t>
            </a:r>
            <a:endParaRPr sz="1800"/>
          </a:p>
        </p:txBody>
      </p:sp>
      <p:sp>
        <p:nvSpPr>
          <p:cNvPr id="1144" name="Google Shape;1144;p6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Falsy Values</a:t>
            </a:r>
            <a:endParaRPr/>
          </a:p>
        </p:txBody>
      </p:sp>
      <p:sp>
        <p:nvSpPr>
          <p:cNvPr id="1145" name="Google Shape;1145;p69"/>
          <p:cNvSpPr txBox="1"/>
          <p:nvPr>
            <p:ph idx="1" type="body"/>
          </p:nvPr>
        </p:nvSpPr>
        <p:spPr>
          <a:xfrm>
            <a:off x="6875025" y="2195350"/>
            <a:ext cx="5046300" cy="3233100"/>
          </a:xfrm>
          <a:prstGeom prst="rect">
            <a:avLst/>
          </a:prstGeom>
          <a:ln cap="flat" cmpd="sng" w="9525">
            <a:solidFill>
              <a:schemeClr val="accent2"/>
            </a:solidFill>
            <a:prstDash val="solid"/>
            <a:round/>
            <a:headEnd len="sm" w="sm" type="none"/>
            <a:tailEnd len="sm" w="sm" type="none"/>
          </a:ln>
        </p:spPr>
        <p:txBody>
          <a:bodyPr anchorCtr="0" anchor="ctr" bIns="91425" lIns="182875" spcFirstLastPara="1" rIns="91425" wrap="square" tIns="182875">
            <a:noAutofit/>
          </a:bodyPr>
          <a:lstStyle/>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realfalse</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boolean</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false</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falsyNumber</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number</a:t>
            </a:r>
            <a:r>
              <a:rPr lang="en-US" sz="1800">
                <a:solidFill>
                  <a:schemeClr val="dk1"/>
                </a:solidFill>
                <a:highlight>
                  <a:srgbClr val="FFFFFF"/>
                </a:highlight>
                <a:latin typeface="Consolas"/>
                <a:ea typeface="Consolas"/>
                <a:cs typeface="Consolas"/>
                <a:sym typeface="Consolas"/>
              </a:rPr>
              <a:t> = </a:t>
            </a:r>
            <a:r>
              <a:rPr lang="en-US" sz="1800">
                <a:solidFill>
                  <a:srgbClr val="098658"/>
                </a:solidFill>
                <a:highlight>
                  <a:srgbClr val="FFFFFF"/>
                </a:highlight>
                <a:latin typeface="Consolas"/>
                <a:ea typeface="Consolas"/>
                <a:cs typeface="Consolas"/>
                <a:sym typeface="Consolas"/>
              </a:rPr>
              <a:t>0</a:t>
            </a:r>
            <a:endParaRPr sz="18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falseNaN</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number</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NaN</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falsyBigInt</a:t>
            </a:r>
            <a:r>
              <a:rPr lang="en-US" sz="1800">
                <a:solidFill>
                  <a:schemeClr val="dk1"/>
                </a:solidFill>
                <a:highlight>
                  <a:srgbClr val="FFFFFF"/>
                </a:highlight>
                <a:latin typeface="Consolas"/>
                <a:ea typeface="Consolas"/>
                <a:cs typeface="Consolas"/>
                <a:sym typeface="Consolas"/>
              </a:rPr>
              <a:t> : </a:t>
            </a:r>
            <a:r>
              <a:rPr lang="en-US" sz="1800">
                <a:solidFill>
                  <a:srgbClr val="267F99"/>
                </a:solidFill>
                <a:highlight>
                  <a:srgbClr val="FFFFFF"/>
                </a:highlight>
                <a:latin typeface="Consolas"/>
                <a:ea typeface="Consolas"/>
                <a:cs typeface="Consolas"/>
                <a:sym typeface="Consolas"/>
              </a:rPr>
              <a:t>bigint</a:t>
            </a:r>
            <a:r>
              <a:rPr lang="en-US" sz="1800">
                <a:solidFill>
                  <a:schemeClr val="dk1"/>
                </a:solidFill>
                <a:highlight>
                  <a:srgbClr val="FFFFFF"/>
                </a:highlight>
                <a:latin typeface="Consolas"/>
                <a:ea typeface="Consolas"/>
                <a:cs typeface="Consolas"/>
                <a:sym typeface="Consolas"/>
              </a:rPr>
              <a:t> = </a:t>
            </a:r>
            <a:r>
              <a:rPr lang="en-US" sz="1800">
                <a:solidFill>
                  <a:srgbClr val="098658"/>
                </a:solidFill>
                <a:highlight>
                  <a:srgbClr val="FFFFFF"/>
                </a:highlight>
                <a:latin typeface="Consolas"/>
                <a:ea typeface="Consolas"/>
                <a:cs typeface="Consolas"/>
                <a:sym typeface="Consolas"/>
              </a:rPr>
              <a:t>0</a:t>
            </a:r>
            <a:r>
              <a:rPr lang="en-US" sz="1800">
                <a:solidFill>
                  <a:srgbClr val="0000FF"/>
                </a:solidFill>
                <a:highlight>
                  <a:srgbClr val="FFFFFF"/>
                </a:highlight>
                <a:latin typeface="Consolas"/>
                <a:ea typeface="Consolas"/>
                <a:cs typeface="Consolas"/>
                <a:sym typeface="Consolas"/>
              </a:rPr>
              <a:t>n</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nullValue</a:t>
            </a:r>
            <a:r>
              <a:rPr lang="en-US" sz="1800">
                <a:solidFill>
                  <a:schemeClr val="dk1"/>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any</a:t>
            </a:r>
            <a:r>
              <a:rPr lang="en-US" sz="1800">
                <a:solidFill>
                  <a:schemeClr val="dk1"/>
                </a:solidFill>
                <a:highlight>
                  <a:srgbClr val="FFFFFF"/>
                </a:highlight>
                <a:latin typeface="Consolas"/>
                <a:ea typeface="Consolas"/>
                <a:cs typeface="Consolas"/>
                <a:sym typeface="Consolas"/>
              </a:rPr>
              <a:t> = </a:t>
            </a:r>
            <a:r>
              <a:rPr lang="en-US" sz="1800">
                <a:solidFill>
                  <a:srgbClr val="0000FF"/>
                </a:solidFill>
                <a:highlight>
                  <a:srgbClr val="FFFFFF"/>
                </a:highlight>
                <a:latin typeface="Consolas"/>
                <a:ea typeface="Consolas"/>
                <a:cs typeface="Consolas"/>
                <a:sym typeface="Consolas"/>
              </a:rPr>
              <a:t>null</a:t>
            </a:r>
            <a:endParaRPr sz="18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undefinedVar</a:t>
            </a:r>
            <a:r>
              <a:rPr lang="en-US" sz="1800">
                <a:solidFill>
                  <a:schemeClr val="dk1"/>
                </a:solidFill>
                <a:highlight>
                  <a:srgbClr val="FFFFFF"/>
                </a:highlight>
                <a:latin typeface="Consolas"/>
                <a:ea typeface="Consolas"/>
                <a:cs typeface="Consolas"/>
                <a:sym typeface="Consolas"/>
              </a:rPr>
              <a:t>  </a:t>
            </a:r>
            <a:r>
              <a:rPr lang="en-US" sz="1800">
                <a:solidFill>
                  <a:srgbClr val="008000"/>
                </a:solidFill>
                <a:highlight>
                  <a:srgbClr val="FFFFFF"/>
                </a:highlight>
                <a:latin typeface="Consolas"/>
                <a:ea typeface="Consolas"/>
                <a:cs typeface="Consolas"/>
                <a:sym typeface="Consolas"/>
              </a:rPr>
              <a:t>// undefined</a:t>
            </a:r>
            <a:endParaRPr sz="18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800">
                <a:solidFill>
                  <a:srgbClr val="0000FF"/>
                </a:solidFill>
                <a:highlight>
                  <a:srgbClr val="FFFFFF"/>
                </a:highlight>
                <a:latin typeface="Consolas"/>
                <a:ea typeface="Consolas"/>
                <a:cs typeface="Consolas"/>
                <a:sym typeface="Consolas"/>
              </a:rPr>
              <a:t>let</a:t>
            </a:r>
            <a:r>
              <a:rPr lang="en-US" sz="1800">
                <a:solidFill>
                  <a:schemeClr val="dk1"/>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falseString</a:t>
            </a:r>
            <a:r>
              <a:rPr lang="en-US" sz="1800">
                <a:solidFill>
                  <a:schemeClr val="dk1"/>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string</a:t>
            </a:r>
            <a:r>
              <a:rPr lang="en-US" sz="1800">
                <a:solidFill>
                  <a:schemeClr val="dk1"/>
                </a:solidFill>
                <a:highlight>
                  <a:srgbClr val="FFFFFF"/>
                </a:highlight>
                <a:latin typeface="Consolas"/>
                <a:ea typeface="Consolas"/>
                <a:cs typeface="Consolas"/>
                <a:sym typeface="Consolas"/>
              </a:rPr>
              <a:t> = </a:t>
            </a:r>
            <a:r>
              <a:rPr lang="en-US" sz="1800">
                <a:solidFill>
                  <a:srgbClr val="A31515"/>
                </a:solidFill>
                <a:highlight>
                  <a:srgbClr val="FFFFFF"/>
                </a:highlight>
                <a:latin typeface="Consolas"/>
                <a:ea typeface="Consolas"/>
                <a:cs typeface="Consolas"/>
                <a:sym typeface="Consolas"/>
              </a:rPr>
              <a:t>""</a:t>
            </a:r>
            <a:endParaRPr sz="1800">
              <a:solidFill>
                <a:srgbClr val="A31515"/>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None/>
            </a:pPr>
            <a:r>
              <a:t/>
            </a:r>
            <a:endParaRPr sz="1400">
              <a:solidFill>
                <a:schemeClr val="dk1"/>
              </a:solidFill>
            </a:endParaRPr>
          </a:p>
        </p:txBody>
      </p:sp>
      <p:pic>
        <p:nvPicPr>
          <p:cNvPr id="1146" name="Google Shape;1146;p69"/>
          <p:cNvPicPr preferRelativeResize="0"/>
          <p:nvPr/>
        </p:nvPicPr>
        <p:blipFill>
          <a:blip r:embed="rId3">
            <a:alphaModFix/>
          </a:blip>
          <a:stretch>
            <a:fillRect/>
          </a:stretch>
        </p:blipFill>
        <p:spPr>
          <a:xfrm>
            <a:off x="11551475" y="2195350"/>
            <a:ext cx="369848" cy="348699"/>
          </a:xfrm>
          <a:prstGeom prst="rect">
            <a:avLst/>
          </a:prstGeom>
          <a:noFill/>
          <a:ln>
            <a:noFill/>
          </a:ln>
        </p:spPr>
      </p:pic>
      <p:pic>
        <p:nvPicPr>
          <p:cNvPr id="1147" name="Google Shape;1147;p69">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sp>
        <p:nvSpPr>
          <p:cNvPr id="1152" name="Google Shape;1152;p7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Type assertions</a:t>
            </a:r>
            <a:endParaRPr/>
          </a:p>
        </p:txBody>
      </p:sp>
      <p:sp>
        <p:nvSpPr>
          <p:cNvPr id="1153" name="Google Shape;1153;p70"/>
          <p:cNvSpPr txBox="1"/>
          <p:nvPr>
            <p:ph idx="1" type="body"/>
          </p:nvPr>
        </p:nvSpPr>
        <p:spPr>
          <a:xfrm>
            <a:off x="858600" y="1516626"/>
            <a:ext cx="10662600" cy="4611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b="1" sz="1800"/>
          </a:p>
          <a:p>
            <a:pPr indent="0" lvl="0" marL="0" marR="0" rtl="0" algn="l">
              <a:lnSpc>
                <a:spcPct val="100000"/>
              </a:lnSpc>
              <a:spcBef>
                <a:spcPts val="0"/>
              </a:spcBef>
              <a:spcAft>
                <a:spcPts val="0"/>
              </a:spcAft>
              <a:buNone/>
            </a:pPr>
            <a:r>
              <a:rPr lang="en-US" sz="1800">
                <a:solidFill>
                  <a:srgbClr val="3F3F3F"/>
                </a:solidFill>
              </a:rPr>
              <a:t>When we end up in a situation where you’ll know more about a value than TypeScript does, we can tell the compiler “trust me, I know what I’m doing”. </a:t>
            </a:r>
            <a:endParaRPr sz="1800">
              <a:solidFill>
                <a:srgbClr val="3F3F3F"/>
              </a:solidFill>
            </a:endParaRPr>
          </a:p>
          <a:p>
            <a:pPr indent="0" lvl="0" marL="0" marR="0" rtl="0" algn="l">
              <a:lnSpc>
                <a:spcPct val="100000"/>
              </a:lnSpc>
              <a:spcBef>
                <a:spcPts val="600"/>
              </a:spcBef>
              <a:spcAft>
                <a:spcPts val="0"/>
              </a:spcAft>
              <a:buNone/>
            </a:pPr>
            <a:r>
              <a:t/>
            </a:r>
            <a:endParaRPr sz="1800">
              <a:solidFill>
                <a:srgbClr val="3F3F3F"/>
              </a:solidFill>
            </a:endParaRPr>
          </a:p>
          <a:p>
            <a:pPr indent="0" lvl="0" marL="0" marR="0" rtl="0" algn="l">
              <a:lnSpc>
                <a:spcPct val="100000"/>
              </a:lnSpc>
              <a:spcBef>
                <a:spcPts val="600"/>
              </a:spcBef>
              <a:spcAft>
                <a:spcPts val="0"/>
              </a:spcAft>
              <a:buNone/>
            </a:pPr>
            <a:r>
              <a:rPr lang="en-US" sz="1800">
                <a:solidFill>
                  <a:srgbClr val="3F3F3F"/>
                </a:solidFill>
              </a:rPr>
              <a:t>Usually this will happen when you know the type of some entity could be more specific than its current type. </a:t>
            </a:r>
            <a:endParaRPr sz="1800">
              <a:solidFill>
                <a:srgbClr val="3F3F3F"/>
              </a:solidFill>
            </a:endParaRPr>
          </a:p>
          <a:p>
            <a:pPr indent="0" lvl="0" marL="0" marR="0" rtl="0" algn="l">
              <a:lnSpc>
                <a:spcPct val="100000"/>
              </a:lnSpc>
              <a:spcBef>
                <a:spcPts val="600"/>
              </a:spcBef>
              <a:spcAft>
                <a:spcPts val="0"/>
              </a:spcAft>
              <a:buNone/>
            </a:pPr>
            <a:r>
              <a:rPr lang="en-US" sz="1800">
                <a:solidFill>
                  <a:srgbClr val="3F3F3F"/>
                </a:solidFill>
              </a:rPr>
              <a:t>There are two ways to do it:</a:t>
            </a:r>
            <a:endParaRPr sz="1800">
              <a:solidFill>
                <a:srgbClr val="3F3F3F"/>
              </a:solidFill>
            </a:endParaRPr>
          </a:p>
          <a:p>
            <a:pPr indent="0" lvl="0" marL="0" marR="0" rtl="0" algn="l">
              <a:lnSpc>
                <a:spcPct val="100000"/>
              </a:lnSpc>
              <a:spcBef>
                <a:spcPts val="600"/>
              </a:spcBef>
              <a:spcAft>
                <a:spcPts val="0"/>
              </a:spcAft>
              <a:buNone/>
            </a:pPr>
            <a:r>
              <a:t/>
            </a:r>
            <a:endParaRPr sz="1800">
              <a:solidFill>
                <a:srgbClr val="3F3F3F"/>
              </a:solidFill>
            </a:endParaRPr>
          </a:p>
          <a:p>
            <a:pPr indent="0" lvl="0" marL="0" rtl="0" algn="l">
              <a:lnSpc>
                <a:spcPct val="135714"/>
              </a:lnSpc>
              <a:spcBef>
                <a:spcPts val="60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any</a:t>
            </a:r>
            <a:r>
              <a:rPr lang="en-US" sz="1800">
                <a:solidFill>
                  <a:srgbClr val="000000"/>
                </a:solidFill>
                <a:highlight>
                  <a:srgbClr val="FFFFFF"/>
                </a:highlight>
                <a:latin typeface="Consolas"/>
                <a:ea typeface="Consolas"/>
                <a:cs typeface="Consolas"/>
                <a:sym typeface="Consolas"/>
              </a:rPr>
              <a:t> = </a:t>
            </a:r>
            <a:r>
              <a:rPr lang="en-US" sz="1800">
                <a:solidFill>
                  <a:srgbClr val="A31515"/>
                </a:solidFill>
                <a:highlight>
                  <a:srgbClr val="FFFFFF"/>
                </a:highlight>
                <a:latin typeface="Consolas"/>
                <a:ea typeface="Consolas"/>
                <a:cs typeface="Consolas"/>
                <a:sym typeface="Consolas"/>
              </a:rPr>
              <a:t>"this is a string"</a:t>
            </a:r>
            <a:endParaRPr sz="18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rgbClr val="FFFFFF"/>
                </a:highlight>
                <a:latin typeface="Consolas"/>
                <a:ea typeface="Consolas"/>
                <a:cs typeface="Consolas"/>
                <a:sym typeface="Consolas"/>
              </a:rPr>
              <a:t>// angle-bracket syntax</a:t>
            </a:r>
            <a:endParaRPr sz="18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strLength</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number</a:t>
            </a:r>
            <a:r>
              <a:rPr lang="en-US" sz="1800">
                <a:solidFill>
                  <a:srgbClr val="000000"/>
                </a:solidFill>
                <a:highlight>
                  <a:srgbClr val="FFFFFF"/>
                </a:highlight>
                <a:latin typeface="Consolas"/>
                <a:ea typeface="Consolas"/>
                <a:cs typeface="Consolas"/>
                <a:sym typeface="Consolas"/>
              </a:rPr>
              <a:t> = (&lt;</a:t>
            </a:r>
            <a:r>
              <a:rPr lang="en-US" sz="1800">
                <a:solidFill>
                  <a:srgbClr val="267F99"/>
                </a:solidFill>
                <a:highlight>
                  <a:srgbClr val="FFFFFF"/>
                </a:highlight>
                <a:latin typeface="Consolas"/>
                <a:ea typeface="Consolas"/>
                <a:cs typeface="Consolas"/>
                <a:sym typeface="Consolas"/>
              </a:rPr>
              <a:t>string</a:t>
            </a:r>
            <a:r>
              <a:rPr lang="en-US" sz="1800">
                <a:solidFill>
                  <a:srgbClr val="000000"/>
                </a:solidFill>
                <a:highlight>
                  <a:srgbClr val="FFFFFF"/>
                </a:highlight>
                <a:latin typeface="Consolas"/>
                <a:ea typeface="Consolas"/>
                <a:cs typeface="Consolas"/>
                <a:sym typeface="Consolas"/>
              </a:rPr>
              <a:t>&gt;</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a:t>
            </a:r>
            <a:r>
              <a:rPr lang="en-US" sz="1800">
                <a:solidFill>
                  <a:srgbClr val="001080"/>
                </a:solidFill>
                <a:highlight>
                  <a:srgbClr val="FFFFFF"/>
                </a:highlight>
                <a:latin typeface="Consolas"/>
                <a:ea typeface="Consolas"/>
                <a:cs typeface="Consolas"/>
                <a:sym typeface="Consolas"/>
              </a:rPr>
              <a:t>length</a:t>
            </a:r>
            <a:endParaRPr sz="18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8000"/>
                </a:solidFill>
                <a:highlight>
                  <a:srgbClr val="FFFFFF"/>
                </a:highlight>
                <a:latin typeface="Consolas"/>
                <a:ea typeface="Consolas"/>
                <a:cs typeface="Consolas"/>
                <a:sym typeface="Consolas"/>
              </a:rPr>
              <a:t>// as syntax</a:t>
            </a:r>
            <a:endParaRPr sz="18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800">
                <a:solidFill>
                  <a:srgbClr val="0000FF"/>
                </a:solidFill>
                <a:highlight>
                  <a:srgbClr val="FFFFFF"/>
                </a:highlight>
                <a:latin typeface="Consolas"/>
                <a:ea typeface="Consolas"/>
                <a:cs typeface="Consolas"/>
                <a:sym typeface="Consolas"/>
              </a:rPr>
              <a:t>let</a:t>
            </a:r>
            <a:r>
              <a:rPr lang="en-US" sz="1800">
                <a:solidFill>
                  <a:srgbClr val="000000"/>
                </a:solidFill>
                <a:highlight>
                  <a:srgbClr val="FFFFFF"/>
                </a:highlight>
                <a:latin typeface="Consolas"/>
                <a:ea typeface="Consolas"/>
                <a:cs typeface="Consolas"/>
                <a:sym typeface="Consolas"/>
              </a:rPr>
              <a:t> </a:t>
            </a:r>
            <a:r>
              <a:rPr lang="en-US" sz="1800">
                <a:solidFill>
                  <a:srgbClr val="001080"/>
                </a:solidFill>
                <a:highlight>
                  <a:srgbClr val="FFFFFF"/>
                </a:highlight>
                <a:latin typeface="Consolas"/>
                <a:ea typeface="Consolas"/>
                <a:cs typeface="Consolas"/>
                <a:sym typeface="Consolas"/>
              </a:rPr>
              <a:t>strLength</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number</a:t>
            </a:r>
            <a:r>
              <a:rPr lang="en-US" sz="1800">
                <a:solidFill>
                  <a:srgbClr val="000000"/>
                </a:solidFill>
                <a:highlight>
                  <a:srgbClr val="FFFFFF"/>
                </a:highlight>
                <a:latin typeface="Consolas"/>
                <a:ea typeface="Consolas"/>
                <a:cs typeface="Consolas"/>
                <a:sym typeface="Consolas"/>
              </a:rPr>
              <a:t> = (</a:t>
            </a:r>
            <a:r>
              <a:rPr lang="en-US" sz="1800">
                <a:solidFill>
                  <a:srgbClr val="001080"/>
                </a:solidFill>
                <a:highlight>
                  <a:srgbClr val="FFFFFF"/>
                </a:highlight>
                <a:latin typeface="Consolas"/>
                <a:ea typeface="Consolas"/>
                <a:cs typeface="Consolas"/>
                <a:sym typeface="Consolas"/>
              </a:rPr>
              <a:t>someValue</a:t>
            </a:r>
            <a:r>
              <a:rPr lang="en-US" sz="1800">
                <a:solidFill>
                  <a:srgbClr val="000000"/>
                </a:solidFill>
                <a:highlight>
                  <a:srgbClr val="FFFFFF"/>
                </a:highlight>
                <a:latin typeface="Consolas"/>
                <a:ea typeface="Consolas"/>
                <a:cs typeface="Consolas"/>
                <a:sym typeface="Consolas"/>
              </a:rPr>
              <a:t> </a:t>
            </a:r>
            <a:r>
              <a:rPr lang="en-US" sz="1800">
                <a:solidFill>
                  <a:srgbClr val="AF00DB"/>
                </a:solidFill>
                <a:highlight>
                  <a:srgbClr val="FFFFFF"/>
                </a:highlight>
                <a:latin typeface="Consolas"/>
                <a:ea typeface="Consolas"/>
                <a:cs typeface="Consolas"/>
                <a:sym typeface="Consolas"/>
              </a:rPr>
              <a:t>as</a:t>
            </a:r>
            <a:r>
              <a:rPr lang="en-US" sz="1800">
                <a:solidFill>
                  <a:srgbClr val="000000"/>
                </a:solidFill>
                <a:highlight>
                  <a:srgbClr val="FFFFFF"/>
                </a:highlight>
                <a:latin typeface="Consolas"/>
                <a:ea typeface="Consolas"/>
                <a:cs typeface="Consolas"/>
                <a:sym typeface="Consolas"/>
              </a:rPr>
              <a:t> </a:t>
            </a:r>
            <a:r>
              <a:rPr lang="en-US" sz="1800">
                <a:solidFill>
                  <a:srgbClr val="267F99"/>
                </a:solidFill>
                <a:highlight>
                  <a:srgbClr val="FFFFFF"/>
                </a:highlight>
                <a:latin typeface="Consolas"/>
                <a:ea typeface="Consolas"/>
                <a:cs typeface="Consolas"/>
                <a:sym typeface="Consolas"/>
              </a:rPr>
              <a:t>string</a:t>
            </a:r>
            <a:r>
              <a:rPr lang="en-US" sz="1800">
                <a:solidFill>
                  <a:srgbClr val="000000"/>
                </a:solidFill>
                <a:highlight>
                  <a:srgbClr val="FFFFFF"/>
                </a:highlight>
                <a:latin typeface="Consolas"/>
                <a:ea typeface="Consolas"/>
                <a:cs typeface="Consolas"/>
                <a:sym typeface="Consolas"/>
              </a:rPr>
              <a:t>).</a:t>
            </a:r>
            <a:r>
              <a:rPr lang="en-US" sz="1800">
                <a:solidFill>
                  <a:srgbClr val="001080"/>
                </a:solidFill>
                <a:highlight>
                  <a:srgbClr val="FFFFFF"/>
                </a:highlight>
                <a:latin typeface="Consolas"/>
                <a:ea typeface="Consolas"/>
                <a:cs typeface="Consolas"/>
                <a:sym typeface="Consolas"/>
              </a:rPr>
              <a:t>length</a:t>
            </a:r>
            <a:endParaRPr sz="1800">
              <a:solidFill>
                <a:srgbClr val="00000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p>
          <a:p>
            <a:pPr indent="0" lvl="0" marL="0" rtl="0" algn="l">
              <a:spcBef>
                <a:spcPts val="0"/>
              </a:spcBef>
              <a:spcAft>
                <a:spcPts val="600"/>
              </a:spcAft>
              <a:buNone/>
            </a:pPr>
            <a:r>
              <a:t/>
            </a:r>
            <a:endParaRPr sz="1800">
              <a:solidFill>
                <a:srgbClr val="0000FF"/>
              </a:solidFill>
              <a:highlight>
                <a:srgbClr val="FFFFFF"/>
              </a:highlight>
              <a:latin typeface="Consolas"/>
              <a:ea typeface="Consolas"/>
              <a:cs typeface="Consolas"/>
              <a:sym typeface="Consolas"/>
            </a:endParaRPr>
          </a:p>
        </p:txBody>
      </p:sp>
      <p:pic>
        <p:nvPicPr>
          <p:cNvPr id="1154" name="Google Shape;1154;p70"/>
          <p:cNvPicPr preferRelativeResize="0"/>
          <p:nvPr/>
        </p:nvPicPr>
        <p:blipFill>
          <a:blip r:embed="rId3">
            <a:alphaModFix/>
          </a:blip>
          <a:stretch>
            <a:fillRect/>
          </a:stretch>
        </p:blipFill>
        <p:spPr>
          <a:xfrm>
            <a:off x="359775" y="1803375"/>
            <a:ext cx="369848" cy="348699"/>
          </a:xfrm>
          <a:prstGeom prst="rect">
            <a:avLst/>
          </a:prstGeom>
          <a:noFill/>
          <a:ln>
            <a:noFill/>
          </a:ln>
        </p:spPr>
      </p:pic>
      <p:pic>
        <p:nvPicPr>
          <p:cNvPr id="1155" name="Google Shape;1155;p70">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71"/>
          <p:cNvSpPr txBox="1"/>
          <p:nvPr>
            <p:ph type="title"/>
          </p:nvPr>
        </p:nvSpPr>
        <p:spPr>
          <a:xfrm>
            <a:off x="858606" y="370578"/>
            <a:ext cx="5093377" cy="499403"/>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t/>
            </a:r>
            <a:endParaRPr/>
          </a:p>
        </p:txBody>
      </p:sp>
      <p:grpSp>
        <p:nvGrpSpPr>
          <p:cNvPr id="1161" name="Google Shape;1161;p71"/>
          <p:cNvGrpSpPr/>
          <p:nvPr/>
        </p:nvGrpSpPr>
        <p:grpSpPr>
          <a:xfrm>
            <a:off x="0" y="4101003"/>
            <a:ext cx="5966848" cy="2757003"/>
            <a:chOff x="7662396" y="4613250"/>
            <a:chExt cx="4529604" cy="2244751"/>
          </a:xfrm>
        </p:grpSpPr>
        <p:pic>
          <p:nvPicPr>
            <p:cNvPr id="1162" name="Google Shape;1162;p71"/>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1163" name="Google Shape;1163;p71"/>
            <p:cNvPicPr preferRelativeResize="0"/>
            <p:nvPr/>
          </p:nvPicPr>
          <p:blipFill>
            <a:blip r:embed="rId4">
              <a:alphaModFix/>
            </a:blip>
            <a:stretch>
              <a:fillRect/>
            </a:stretch>
          </p:blipFill>
          <p:spPr>
            <a:xfrm>
              <a:off x="9947250" y="4613250"/>
              <a:ext cx="2244751" cy="2244751"/>
            </a:xfrm>
            <a:prstGeom prst="rect">
              <a:avLst/>
            </a:prstGeom>
            <a:noFill/>
            <a:ln>
              <a:noFill/>
            </a:ln>
          </p:spPr>
        </p:pic>
      </p:grpSp>
      <p:sp>
        <p:nvSpPr>
          <p:cNvPr id="1164" name="Google Shape;1164;p71"/>
          <p:cNvSpPr txBox="1"/>
          <p:nvPr>
            <p:ph idx="1" type="body"/>
          </p:nvPr>
        </p:nvSpPr>
        <p:spPr>
          <a:xfrm>
            <a:off x="485000" y="1551450"/>
            <a:ext cx="6807000" cy="1418700"/>
          </a:xfrm>
          <a:prstGeom prst="rect">
            <a:avLst/>
          </a:prstGeom>
          <a:noFill/>
          <a:ln>
            <a:noFill/>
          </a:ln>
        </p:spPr>
        <p:txBody>
          <a:bodyPr anchorCtr="0" anchor="b" bIns="45700" lIns="91425" spcFirstLastPara="1" rIns="91425" wrap="square" tIns="45700">
            <a:noAutofit/>
          </a:bodyPr>
          <a:lstStyle/>
          <a:p>
            <a:pPr indent="0" lvl="0" marL="0" rtl="0" algn="l">
              <a:lnSpc>
                <a:spcPct val="83333"/>
              </a:lnSpc>
              <a:spcBef>
                <a:spcPts val="0"/>
              </a:spcBef>
              <a:spcAft>
                <a:spcPts val="0"/>
              </a:spcAft>
              <a:buClr>
                <a:srgbClr val="595959"/>
              </a:buClr>
              <a:buSzPts val="3600"/>
              <a:buNone/>
            </a:pPr>
            <a:r>
              <a:rPr lang="en-US" sz="6000"/>
              <a:t>Functions</a:t>
            </a:r>
            <a:endParaRPr sz="6000"/>
          </a:p>
          <a:p>
            <a:pPr indent="0" lvl="0" marL="0" rtl="0" algn="l">
              <a:lnSpc>
                <a:spcPct val="83333"/>
              </a:lnSpc>
              <a:spcBef>
                <a:spcPts val="0"/>
              </a:spcBef>
              <a:spcAft>
                <a:spcPts val="0"/>
              </a:spcAft>
              <a:buClr>
                <a:srgbClr val="595959"/>
              </a:buClr>
              <a:buSzPts val="3600"/>
              <a:buNone/>
            </a:pPr>
            <a:r>
              <a:rPr lang="en-US" sz="6000"/>
              <a:t>and more...</a:t>
            </a:r>
            <a:endParaRPr sz="6000"/>
          </a:p>
        </p:txBody>
      </p:sp>
      <p:sp>
        <p:nvSpPr>
          <p:cNvPr id="1165" name="Google Shape;1165;p71"/>
          <p:cNvSpPr/>
          <p:nvPr/>
        </p:nvSpPr>
        <p:spPr>
          <a:xfrm>
            <a:off x="323275" y="0"/>
            <a:ext cx="5052300" cy="146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Google Shape;1170;p7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Functions</a:t>
            </a:r>
            <a:endParaRPr/>
          </a:p>
        </p:txBody>
      </p:sp>
      <p:sp>
        <p:nvSpPr>
          <p:cNvPr id="1171" name="Google Shape;1171;p72"/>
          <p:cNvSpPr txBox="1"/>
          <p:nvPr>
            <p:ph idx="1" type="body"/>
          </p:nvPr>
        </p:nvSpPr>
        <p:spPr>
          <a:xfrm>
            <a:off x="858600" y="1268425"/>
            <a:ext cx="10662600" cy="5142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3F3F3F"/>
                </a:solidFill>
              </a:rPr>
              <a:t>Functions are one of the fundamental building blocks in JavaScript. A function is a JavaScript procedure—a set of statements that performs a task or calculates a value. The basic </a:t>
            </a:r>
            <a:r>
              <a:rPr lang="en-US" sz="1600">
                <a:solidFill>
                  <a:srgbClr val="3F3F3F"/>
                </a:solidFill>
              </a:rPr>
              <a:t>definition</a:t>
            </a:r>
            <a:r>
              <a:rPr lang="en-US" sz="1600">
                <a:solidFill>
                  <a:srgbClr val="3F3F3F"/>
                </a:solidFill>
              </a:rPr>
              <a:t> shared with all version of JavaScript and TypeScript is:</a:t>
            </a:r>
            <a:endParaRPr sz="1400">
              <a:solidFill>
                <a:srgbClr val="0000FF"/>
              </a:solidFill>
              <a:highlight>
                <a:schemeClr val="lt1"/>
              </a:highlight>
              <a:latin typeface="Consolas"/>
              <a:ea typeface="Consolas"/>
              <a:cs typeface="Consolas"/>
              <a:sym typeface="Consolas"/>
            </a:endParaRPr>
          </a:p>
          <a:p>
            <a:pPr indent="0" lvl="0" marL="0" rtl="0" algn="l">
              <a:lnSpc>
                <a:spcPct val="135714"/>
              </a:lnSpc>
              <a:spcBef>
                <a:spcPts val="60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function</a:t>
            </a:r>
            <a:r>
              <a:rPr lang="en-US" sz="1400">
                <a:solidFill>
                  <a:schemeClr val="dk1"/>
                </a:solidFill>
                <a:highlight>
                  <a:schemeClr val="lt1"/>
                </a:highlight>
                <a:latin typeface="Consolas"/>
                <a:ea typeface="Consolas"/>
                <a:cs typeface="Consolas"/>
                <a:sym typeface="Consolas"/>
              </a:rPr>
              <a:t> </a:t>
            </a:r>
            <a:r>
              <a:rPr lang="en-US" sz="1400">
                <a:solidFill>
                  <a:srgbClr val="795E26"/>
                </a:solidFill>
                <a:highlight>
                  <a:schemeClr val="lt1"/>
                </a:highlight>
                <a:latin typeface="Consolas"/>
                <a:ea typeface="Consolas"/>
                <a:cs typeface="Consolas"/>
                <a:sym typeface="Consolas"/>
              </a:rPr>
              <a:t>multiply</a:t>
            </a:r>
            <a:r>
              <a:rPr lang="en-US" sz="1400">
                <a:solidFill>
                  <a:schemeClr val="dk1"/>
                </a:solidFill>
                <a:highlight>
                  <a:schemeClr val="lt1"/>
                </a:highlight>
                <a:latin typeface="Consolas"/>
                <a:ea typeface="Consolas"/>
                <a:cs typeface="Consolas"/>
                <a:sym typeface="Consolas"/>
              </a:rPr>
              <a:t>(</a:t>
            </a:r>
            <a:r>
              <a:rPr lang="en-US" sz="1400">
                <a:solidFill>
                  <a:srgbClr val="001080"/>
                </a:solidFill>
                <a:highlight>
                  <a:schemeClr val="lt1"/>
                </a:highlight>
                <a:latin typeface="Consolas"/>
                <a:ea typeface="Consolas"/>
                <a:cs typeface="Consolas"/>
                <a:sym typeface="Consolas"/>
              </a:rPr>
              <a:t>x, y</a:t>
            </a:r>
            <a:r>
              <a:rPr lang="en-US" sz="1400">
                <a:solidFill>
                  <a:schemeClr val="dk1"/>
                </a:solidFill>
                <a:highlight>
                  <a:schemeClr val="lt1"/>
                </a:highlight>
                <a:latin typeface="Consolas"/>
                <a:ea typeface="Consolas"/>
                <a:cs typeface="Consolas"/>
                <a:sym typeface="Consolas"/>
              </a:rPr>
              <a:t>)</a:t>
            </a:r>
            <a:r>
              <a:rPr lang="en-US" sz="1400">
                <a:solidFill>
                  <a:srgbClr val="267F99"/>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    </a:t>
            </a:r>
            <a:r>
              <a:rPr lang="en-US" sz="1400">
                <a:solidFill>
                  <a:srgbClr val="AF00DB"/>
                </a:solidFill>
                <a:highlight>
                  <a:schemeClr val="lt1"/>
                </a:highlight>
                <a:latin typeface="Consolas"/>
                <a:ea typeface="Consolas"/>
                <a:cs typeface="Consolas"/>
                <a:sym typeface="Consolas"/>
              </a:rPr>
              <a:t>return</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x</a:t>
            </a:r>
            <a:r>
              <a:rPr lang="en-US" sz="1400">
                <a:solidFill>
                  <a:schemeClr val="dk1"/>
                </a:solidFill>
                <a:highlight>
                  <a:schemeClr val="lt1"/>
                </a:highlight>
                <a:latin typeface="Consolas"/>
                <a:ea typeface="Consolas"/>
                <a:cs typeface="Consolas"/>
                <a:sym typeface="Consolas"/>
              </a:rPr>
              <a:t> * </a:t>
            </a:r>
            <a:r>
              <a:rPr lang="en-US" sz="1400">
                <a:solidFill>
                  <a:srgbClr val="001080"/>
                </a:solidFill>
                <a:highlight>
                  <a:schemeClr val="lt1"/>
                </a:highlight>
                <a:latin typeface="Consolas"/>
                <a:ea typeface="Consolas"/>
                <a:cs typeface="Consolas"/>
                <a:sym typeface="Consolas"/>
              </a:rPr>
              <a:t>y</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marR="0" rtl="0" algn="l">
              <a:lnSpc>
                <a:spcPct val="100000"/>
              </a:lnSpc>
              <a:spcBef>
                <a:spcPts val="0"/>
              </a:spcBef>
              <a:spcAft>
                <a:spcPts val="0"/>
              </a:spcAft>
              <a:buNone/>
            </a:pPr>
            <a:r>
              <a:rPr lang="en-US" sz="1600">
                <a:solidFill>
                  <a:srgbClr val="3F3F3F"/>
                </a:solidFill>
              </a:rPr>
              <a:t>Note that the function is a value (the executable code) assigned to a variable (the function name). So the above definition can be written as :</a:t>
            </a:r>
            <a:endParaRPr sz="1400"/>
          </a:p>
          <a:p>
            <a:pPr indent="0" lvl="0" marL="0" rtl="0" algn="l">
              <a:lnSpc>
                <a:spcPct val="135714"/>
              </a:lnSpc>
              <a:spcBef>
                <a:spcPts val="1300"/>
              </a:spcBef>
              <a:spcAft>
                <a:spcPts val="0"/>
              </a:spcAft>
              <a:buClr>
                <a:schemeClr val="dk1"/>
              </a:buClr>
              <a:buSzPts val="1100"/>
              <a:buFont typeface="Arial"/>
              <a:buNone/>
            </a:pPr>
            <a:r>
              <a:rPr lang="en-US" sz="1400">
                <a:solidFill>
                  <a:srgbClr val="0000FF"/>
                </a:solidFill>
                <a:highlight>
                  <a:schemeClr val="lt1"/>
                </a:highlight>
                <a:latin typeface="Consolas"/>
                <a:ea typeface="Consolas"/>
                <a:cs typeface="Consolas"/>
                <a:sym typeface="Consolas"/>
              </a:rPr>
              <a:t>let </a:t>
            </a:r>
            <a:r>
              <a:rPr lang="en-US" sz="1400">
                <a:solidFill>
                  <a:srgbClr val="795E26"/>
                </a:solidFill>
                <a:highlight>
                  <a:schemeClr val="lt1"/>
                </a:highlight>
                <a:latin typeface="Consolas"/>
                <a:ea typeface="Consolas"/>
                <a:cs typeface="Consolas"/>
                <a:sym typeface="Consolas"/>
              </a:rPr>
              <a:t>multiply = </a:t>
            </a:r>
            <a:r>
              <a:rPr lang="en-US" sz="1400">
                <a:solidFill>
                  <a:srgbClr val="0000FF"/>
                </a:solidFill>
                <a:highlight>
                  <a:schemeClr val="lt1"/>
                </a:highlight>
                <a:latin typeface="Consolas"/>
                <a:ea typeface="Consolas"/>
                <a:cs typeface="Consolas"/>
                <a:sym typeface="Consolas"/>
              </a:rPr>
              <a:t>function</a:t>
            </a:r>
            <a:r>
              <a:rPr lang="en-US" sz="1400">
                <a:solidFill>
                  <a:schemeClr val="dk1"/>
                </a:solidFill>
                <a:highlight>
                  <a:schemeClr val="lt1"/>
                </a:highlight>
                <a:latin typeface="Consolas"/>
                <a:ea typeface="Consolas"/>
                <a:cs typeface="Consolas"/>
                <a:sym typeface="Consolas"/>
              </a:rPr>
              <a:t>(</a:t>
            </a:r>
            <a:r>
              <a:rPr lang="en-US" sz="1400">
                <a:solidFill>
                  <a:srgbClr val="001080"/>
                </a:solidFill>
                <a:highlight>
                  <a:schemeClr val="lt1"/>
                </a:highlight>
                <a:latin typeface="Consolas"/>
                <a:ea typeface="Consolas"/>
                <a:cs typeface="Consolas"/>
                <a:sym typeface="Consolas"/>
              </a:rPr>
              <a:t>x, y</a:t>
            </a:r>
            <a:r>
              <a:rPr lang="en-US" sz="1400">
                <a:solidFill>
                  <a:schemeClr val="dk1"/>
                </a:solidFill>
                <a:highlight>
                  <a:schemeClr val="lt1"/>
                </a:highlight>
                <a:latin typeface="Consolas"/>
                <a:ea typeface="Consolas"/>
                <a:cs typeface="Consolas"/>
                <a:sym typeface="Consolas"/>
              </a:rPr>
              <a:t>)</a:t>
            </a:r>
            <a:r>
              <a:rPr lang="en-US" sz="1400">
                <a:solidFill>
                  <a:srgbClr val="267F99"/>
                </a:solidFill>
                <a:highlight>
                  <a:schemeClr val="lt1"/>
                </a:highlight>
                <a:latin typeface="Consolas"/>
                <a:ea typeface="Consolas"/>
                <a:cs typeface="Consolas"/>
                <a:sym typeface="Consolas"/>
              </a:rPr>
              <a:t> </a:t>
            </a:r>
            <a:r>
              <a:rPr lang="en-US" sz="1400">
                <a:solidFill>
                  <a:schemeClr val="dk1"/>
                </a:solidFill>
                <a:highlight>
                  <a:schemeClr val="lt1"/>
                </a:highlight>
                <a:latin typeface="Consolas"/>
                <a:ea typeface="Consolas"/>
                <a:cs typeface="Consolas"/>
                <a:sym typeface="Consolas"/>
              </a:rPr>
              <a:t>{</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    </a:t>
            </a:r>
            <a:r>
              <a:rPr lang="en-US" sz="1400">
                <a:solidFill>
                  <a:srgbClr val="AF00DB"/>
                </a:solidFill>
                <a:highlight>
                  <a:schemeClr val="lt1"/>
                </a:highlight>
                <a:latin typeface="Consolas"/>
                <a:ea typeface="Consolas"/>
                <a:cs typeface="Consolas"/>
                <a:sym typeface="Consolas"/>
              </a:rPr>
              <a:t>return</a:t>
            </a:r>
            <a:r>
              <a:rPr lang="en-US" sz="1400">
                <a:solidFill>
                  <a:schemeClr val="dk1"/>
                </a:solidFill>
                <a:highlight>
                  <a:schemeClr val="lt1"/>
                </a:highlight>
                <a:latin typeface="Consolas"/>
                <a:ea typeface="Consolas"/>
                <a:cs typeface="Consolas"/>
                <a:sym typeface="Consolas"/>
              </a:rPr>
              <a:t> </a:t>
            </a:r>
            <a:r>
              <a:rPr lang="en-US" sz="1400">
                <a:solidFill>
                  <a:srgbClr val="001080"/>
                </a:solidFill>
                <a:highlight>
                  <a:schemeClr val="lt1"/>
                </a:highlight>
                <a:latin typeface="Consolas"/>
                <a:ea typeface="Consolas"/>
                <a:cs typeface="Consolas"/>
                <a:sym typeface="Consolas"/>
              </a:rPr>
              <a:t>x</a:t>
            </a:r>
            <a:r>
              <a:rPr lang="en-US" sz="1400">
                <a:solidFill>
                  <a:schemeClr val="dk1"/>
                </a:solidFill>
                <a:highlight>
                  <a:schemeClr val="lt1"/>
                </a:highlight>
                <a:latin typeface="Consolas"/>
                <a:ea typeface="Consolas"/>
                <a:cs typeface="Consolas"/>
                <a:sym typeface="Consolas"/>
              </a:rPr>
              <a:t> * </a:t>
            </a:r>
            <a:r>
              <a:rPr lang="en-US" sz="1400">
                <a:solidFill>
                  <a:srgbClr val="001080"/>
                </a:solidFill>
                <a:highlight>
                  <a:schemeClr val="lt1"/>
                </a:highlight>
                <a:latin typeface="Consolas"/>
                <a:ea typeface="Consolas"/>
                <a:cs typeface="Consolas"/>
                <a:sym typeface="Consolas"/>
              </a:rPr>
              <a:t>y</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1400">
                <a:solidFill>
                  <a:schemeClr val="dk1"/>
                </a:solidFill>
                <a:highlight>
                  <a:schemeClr val="lt1"/>
                </a:highlight>
                <a:latin typeface="Consolas"/>
                <a:ea typeface="Consolas"/>
                <a:cs typeface="Consolas"/>
                <a:sym typeface="Consolas"/>
              </a:rPr>
              <a:t>}</a:t>
            </a:r>
            <a:endParaRPr sz="1400"/>
          </a:p>
          <a:p>
            <a:pPr indent="0" lvl="0" marL="0" rtl="0" algn="l">
              <a:spcBef>
                <a:spcPts val="0"/>
              </a:spcBef>
              <a:spcAft>
                <a:spcPts val="0"/>
              </a:spcAft>
              <a:buNone/>
            </a:pPr>
            <a:r>
              <a:rPr lang="en-US" sz="1600">
                <a:solidFill>
                  <a:srgbClr val="3F3F3F"/>
                </a:solidFill>
              </a:rPr>
              <a:t>In ES6 and TypeScript a new syntax has been introduced, the so-called Arrow functions (“fat arrow functions”). It's a shorter, more concise way to write functions and the arrow function behave differently (very subtle, this will be treated later), solving an issue with “function”. </a:t>
            </a:r>
            <a:endParaRPr sz="1400">
              <a:solidFill>
                <a:srgbClr val="0000FF"/>
              </a:solidFill>
              <a:highlight>
                <a:schemeClr val="lt1"/>
              </a:highlight>
              <a:latin typeface="Consolas"/>
              <a:ea typeface="Consolas"/>
              <a:cs typeface="Consolas"/>
              <a:sym typeface="Consolas"/>
            </a:endParaRPr>
          </a:p>
          <a:p>
            <a:pPr indent="0" lvl="0" marL="0" rtl="0" algn="l">
              <a:lnSpc>
                <a:spcPct val="133333"/>
              </a:lnSpc>
              <a:spcBef>
                <a:spcPts val="130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multiply</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//single line, without { .. } and with implicit </a:t>
            </a:r>
            <a:r>
              <a:rPr i="1" lang="en-US" sz="1400">
                <a:solidFill>
                  <a:srgbClr val="008000"/>
                </a:solidFill>
                <a:highlight>
                  <a:srgbClr val="FFFFFF"/>
                </a:highlight>
                <a:latin typeface="Consolas"/>
                <a:ea typeface="Consolas"/>
                <a:cs typeface="Consolas"/>
                <a:sym typeface="Consolas"/>
              </a:rPr>
              <a:t>return</a:t>
            </a:r>
            <a:endParaRPr i="1"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multiply</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y</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x</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y</a:t>
            </a:r>
            <a:endParaRPr sz="14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a:t>
            </a:r>
            <a:endParaRPr sz="1800">
              <a:solidFill>
                <a:srgbClr val="0000FF"/>
              </a:solidFill>
              <a:highlight>
                <a:srgbClr val="FFFFFF"/>
              </a:highlight>
              <a:latin typeface="Consolas"/>
              <a:ea typeface="Consolas"/>
              <a:cs typeface="Consolas"/>
              <a:sym typeface="Consolas"/>
            </a:endParaRPr>
          </a:p>
        </p:txBody>
      </p:sp>
      <p:pic>
        <p:nvPicPr>
          <p:cNvPr id="1172" name="Google Shape;1172;p72">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835" name="Shape 835"/>
        <p:cNvGrpSpPr/>
        <p:nvPr/>
      </p:nvGrpSpPr>
      <p:grpSpPr>
        <a:xfrm>
          <a:off x="0" y="0"/>
          <a:ext cx="0" cy="0"/>
          <a:chOff x="0" y="0"/>
          <a:chExt cx="0" cy="0"/>
        </a:xfrm>
      </p:grpSpPr>
      <p:sp>
        <p:nvSpPr>
          <p:cNvPr id="836" name="Google Shape;836;p37"/>
          <p:cNvSpPr txBox="1"/>
          <p:nvPr>
            <p:ph idx="1" type="body"/>
          </p:nvPr>
        </p:nvSpPr>
        <p:spPr>
          <a:xfrm>
            <a:off x="2495600" y="1268475"/>
            <a:ext cx="6460200" cy="4806900"/>
          </a:xfrm>
          <a:prstGeom prst="rect">
            <a:avLst/>
          </a:prstGeom>
          <a:solidFill>
            <a:schemeClr val="lt2">
              <a:alpha val="49800"/>
            </a:schemeClr>
          </a:solidFill>
          <a:ln>
            <a:noFill/>
          </a:ln>
          <a:effectLst>
            <a:outerShdw blurRad="57150" rotWithShape="0" algn="bl" dir="5400000" dist="19050">
              <a:srgbClr val="000000">
                <a:alpha val="50000"/>
              </a:srgbClr>
            </a:outerShdw>
          </a:effectLst>
        </p:spPr>
        <p:txBody>
          <a:bodyPr anchorCtr="0" anchor="ctr" bIns="0" lIns="274300" spcFirstLastPara="1" rIns="365750" wrap="square" tIns="0">
            <a:noAutofit/>
          </a:bodyPr>
          <a:lstStyle/>
          <a:p>
            <a:pPr indent="0" lvl="0" marL="0" rtl="0" algn="just">
              <a:lnSpc>
                <a:spcPct val="166666"/>
              </a:lnSpc>
              <a:spcBef>
                <a:spcPts val="600"/>
              </a:spcBef>
              <a:spcAft>
                <a:spcPts val="0"/>
              </a:spcAft>
              <a:buClr>
                <a:srgbClr val="595959"/>
              </a:buClr>
              <a:buSzPts val="1800"/>
              <a:buNone/>
            </a:pPr>
            <a:r>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I am Computer Science Engineer with more than 20 years of experience currently focused on software architecture, industrialization processes and management of projects and teams, designing methodologies to ensure the delivery of projects of any kind: from monolith applications to microservices in cluster related technologies and cloud providers.</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a:solidFill>
                  <a:srgbClr val="434343"/>
                </a:solidFill>
              </a:rPr>
              <a:t>Currently Senior Software and Lead Architect at ADCenter Valencia (Spain) and Product Owner for devonfw, the standard Open Source software development platform for Capgemini Europe &amp; India.</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u="sng">
                <a:solidFill>
                  <a:schemeClr val="hlink"/>
                </a:solidFill>
                <a:hlinkClick r:id="rId4"/>
              </a:rPr>
              <a:t>https://www.linkedin.com/in/santosjimenez/ </a:t>
            </a:r>
            <a:endParaRPr sz="1600">
              <a:solidFill>
                <a:srgbClr val="434343"/>
              </a:solidFill>
            </a:endParaRPr>
          </a:p>
          <a:p>
            <a:pPr indent="0" lvl="0" marL="0" rtl="0" algn="just">
              <a:lnSpc>
                <a:spcPct val="166666"/>
              </a:lnSpc>
              <a:spcBef>
                <a:spcPts val="600"/>
              </a:spcBef>
              <a:spcAft>
                <a:spcPts val="0"/>
              </a:spcAft>
              <a:buClr>
                <a:srgbClr val="595959"/>
              </a:buClr>
              <a:buSzPts val="1800"/>
              <a:buNone/>
            </a:pPr>
            <a:r>
              <a:rPr lang="en-US" sz="1600" u="sng">
                <a:solidFill>
                  <a:schemeClr val="hlink"/>
                </a:solidFill>
                <a:hlinkClick r:id="rId5"/>
              </a:rPr>
              <a:t>https://twitter.com/sjimenez77 </a:t>
            </a:r>
            <a:endParaRPr sz="1600">
              <a:solidFill>
                <a:srgbClr val="434343"/>
              </a:solidFill>
            </a:endParaRPr>
          </a:p>
          <a:p>
            <a:pPr indent="0" lvl="0" marL="0" rtl="0" algn="just">
              <a:lnSpc>
                <a:spcPct val="214285"/>
              </a:lnSpc>
              <a:spcBef>
                <a:spcPts val="600"/>
              </a:spcBef>
              <a:spcAft>
                <a:spcPts val="0"/>
              </a:spcAft>
              <a:buClr>
                <a:srgbClr val="595959"/>
              </a:buClr>
              <a:buSzPts val="1400"/>
              <a:buNone/>
            </a:pPr>
            <a:r>
              <a:t/>
            </a:r>
            <a:endParaRPr sz="1200">
              <a:solidFill>
                <a:srgbClr val="767676"/>
              </a:solidFill>
            </a:endParaRPr>
          </a:p>
        </p:txBody>
      </p:sp>
      <p:pic>
        <p:nvPicPr>
          <p:cNvPr descr="A person wearing glasses and smiling at the camera&#10;&#10;Description automatically generated" id="837" name="Google Shape;837;p37"/>
          <p:cNvPicPr preferRelativeResize="0"/>
          <p:nvPr/>
        </p:nvPicPr>
        <p:blipFill rotWithShape="1">
          <a:blip r:embed="rId6">
            <a:alphaModFix/>
          </a:blip>
          <a:srcRect b="0" l="0" r="0" t="0"/>
          <a:stretch/>
        </p:blipFill>
        <p:spPr>
          <a:xfrm>
            <a:off x="9696400" y="2626984"/>
            <a:ext cx="2180100" cy="21801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838" name="Google Shape;838;p37"/>
          <p:cNvPicPr preferRelativeResize="0"/>
          <p:nvPr/>
        </p:nvPicPr>
        <p:blipFill>
          <a:blip r:embed="rId7">
            <a:alphaModFix/>
          </a:blip>
          <a:stretch>
            <a:fillRect/>
          </a:stretch>
        </p:blipFill>
        <p:spPr>
          <a:xfrm>
            <a:off x="8955675" y="1313575"/>
            <a:ext cx="3236336" cy="48069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6" name="Shape 1176"/>
        <p:cNvGrpSpPr/>
        <p:nvPr/>
      </p:nvGrpSpPr>
      <p:grpSpPr>
        <a:xfrm>
          <a:off x="0" y="0"/>
          <a:ext cx="0" cy="0"/>
          <a:chOff x="0" y="0"/>
          <a:chExt cx="0" cy="0"/>
        </a:xfrm>
      </p:grpSpPr>
      <p:sp>
        <p:nvSpPr>
          <p:cNvPr id="1177" name="Google Shape;1177;p73"/>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 parameters</a:t>
            </a:r>
            <a:endParaRPr/>
          </a:p>
        </p:txBody>
      </p:sp>
      <p:sp>
        <p:nvSpPr>
          <p:cNvPr id="1178" name="Google Shape;1178;p73"/>
          <p:cNvSpPr txBox="1"/>
          <p:nvPr>
            <p:ph idx="1" type="body"/>
          </p:nvPr>
        </p:nvSpPr>
        <p:spPr>
          <a:xfrm>
            <a:off x="858600" y="1194525"/>
            <a:ext cx="10296300" cy="54972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rgbClr val="3F3F3F"/>
                </a:solidFill>
              </a:rPr>
              <a:t>Functions can have zero or more </a:t>
            </a:r>
            <a:r>
              <a:rPr lang="en-US" sz="1200">
                <a:solidFill>
                  <a:srgbClr val="3F3F3F"/>
                </a:solidFill>
              </a:rPr>
              <a:t>parameters</a:t>
            </a:r>
            <a:r>
              <a:rPr lang="en-US" sz="1200">
                <a:solidFill>
                  <a:srgbClr val="3F3F3F"/>
                </a:solidFill>
              </a:rPr>
              <a:t>. A parameter is used to pass </a:t>
            </a:r>
            <a:r>
              <a:rPr lang="en-US" sz="1200">
                <a:solidFill>
                  <a:srgbClr val="3F3F3F"/>
                </a:solidFill>
              </a:rPr>
              <a:t>information</a:t>
            </a:r>
            <a:r>
              <a:rPr lang="en-US" sz="1200">
                <a:solidFill>
                  <a:srgbClr val="3F3F3F"/>
                </a:solidFill>
              </a:rPr>
              <a:t> to the code inside the function. JavaScript does not support </a:t>
            </a:r>
            <a:r>
              <a:rPr lang="en-US" sz="1200">
                <a:solidFill>
                  <a:srgbClr val="3F3F3F"/>
                </a:solidFill>
              </a:rPr>
              <a:t>Optional parameters through syntax. But if a parameter is not passed a value, it will evaluate to “undefined”.  </a:t>
            </a:r>
            <a:endParaRPr sz="1200">
              <a:solidFill>
                <a:srgbClr val="3F3F3F"/>
              </a:solidFill>
            </a:endParaRPr>
          </a:p>
          <a:p>
            <a:pPr indent="0" lvl="0" marL="0" marR="0" rtl="0" algn="l">
              <a:lnSpc>
                <a:spcPct val="100000"/>
              </a:lnSpc>
              <a:spcBef>
                <a:spcPts val="600"/>
              </a:spcBef>
              <a:spcAft>
                <a:spcPts val="0"/>
              </a:spcAft>
              <a:buNone/>
            </a:pPr>
            <a:r>
              <a:rPr lang="en-US" sz="1200">
                <a:solidFill>
                  <a:srgbClr val="3F3F3F"/>
                </a:solidFill>
              </a:rPr>
              <a:t>ES6 also supports </a:t>
            </a:r>
            <a:r>
              <a:rPr b="1" lang="en-US" sz="1200">
                <a:solidFill>
                  <a:srgbClr val="3F3F3F"/>
                </a:solidFill>
              </a:rPr>
              <a:t>default parameters</a:t>
            </a:r>
            <a:r>
              <a:rPr lang="en-US" sz="1200">
                <a:solidFill>
                  <a:srgbClr val="3F3F3F"/>
                </a:solidFill>
              </a:rPr>
              <a:t>. These can be assigned default values which are set once a parameter is not passed to the function.  </a:t>
            </a:r>
            <a:endParaRPr sz="1200">
              <a:solidFill>
                <a:srgbClr val="3F3F3F"/>
              </a:solidFill>
            </a:endParaRPr>
          </a:p>
          <a:p>
            <a:pPr indent="0" lvl="0" marL="0" rtl="0" algn="l">
              <a:lnSpc>
                <a:spcPct val="133333"/>
              </a:lnSpc>
              <a:spcBef>
                <a:spcPts val="600"/>
              </a:spcBef>
              <a:spcAft>
                <a:spcPts val="0"/>
              </a:spcAft>
              <a:buClr>
                <a:schemeClr val="dk1"/>
              </a:buClr>
              <a:buSzPts val="1100"/>
              <a:buFont typeface="Arial"/>
              <a:buNone/>
            </a:pPr>
            <a:r>
              <a:t/>
            </a:r>
            <a:endParaRPr sz="11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firstName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lastName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title</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'Mr./Ms.'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if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lastName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title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lastName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else</a:t>
            </a:r>
            <a:endParaRPr sz="11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firstName</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1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8000"/>
                </a:solidFill>
                <a:highlight>
                  <a:srgbClr val="FFFFFF"/>
                </a:highlight>
                <a:latin typeface="Consolas"/>
                <a:ea typeface="Consolas"/>
                <a:cs typeface="Consolas"/>
                <a:sym typeface="Consolas"/>
              </a:rPr>
              <a:t>// Note that this will not work in TypeScript with strict options set. It will fail to compile with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8000"/>
                </a:solidFill>
                <a:highlight>
                  <a:srgbClr val="FFFFFF"/>
                </a:highlight>
                <a:latin typeface="Consolas"/>
                <a:ea typeface="Consolas"/>
                <a:cs typeface="Consolas"/>
                <a:sym typeface="Consolas"/>
              </a:rPr>
              <a:t>// error TS2554: Expected 2-3 arguments, but got 1.</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"John"</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 -&gt; ‘John’</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"Rupert"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"Grint"</a:t>
            </a:r>
            <a:r>
              <a:rPr lang="en-US" sz="1100">
                <a:solidFill>
                  <a:schemeClr val="dk1"/>
                </a:solidFill>
                <a:highlight>
                  <a:srgbClr val="FFFFFF"/>
                </a:highlight>
                <a:latin typeface="Consolas"/>
                <a:ea typeface="Consolas"/>
                <a:cs typeface="Consolas"/>
                <a:sym typeface="Consolas"/>
              </a:rPr>
              <a:t>))</a:t>
            </a:r>
            <a:r>
              <a:rPr lang="en-US" sz="1100">
                <a:solidFill>
                  <a:srgbClr val="008000"/>
                </a:solidFill>
                <a:highlight>
                  <a:srgbClr val="FFFFFF"/>
                </a:highlight>
                <a:latin typeface="Consolas"/>
                <a:ea typeface="Consolas"/>
                <a:cs typeface="Consolas"/>
                <a:sym typeface="Consolas"/>
              </a:rPr>
              <a:t> // -&gt; ‘Mr./Ms. Rupert Grint’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buildName</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"Emma"</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"Watson"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"Miss"</a:t>
            </a:r>
            <a:r>
              <a:rPr lang="en-US" sz="1100">
                <a:solidFill>
                  <a:schemeClr val="dk1"/>
                </a:solidFill>
                <a:highlight>
                  <a:srgbClr val="FFFFFF"/>
                </a:highlight>
                <a:latin typeface="Consolas"/>
                <a:ea typeface="Consolas"/>
                <a:cs typeface="Consolas"/>
                <a:sym typeface="Consolas"/>
              </a:rPr>
              <a:t>))</a:t>
            </a:r>
            <a:r>
              <a:rPr lang="en-US" sz="1100">
                <a:solidFill>
                  <a:srgbClr val="008000"/>
                </a:solidFill>
                <a:highlight>
                  <a:srgbClr val="FFFFFF"/>
                </a:highlight>
                <a:latin typeface="Consolas"/>
                <a:ea typeface="Consolas"/>
                <a:cs typeface="Consolas"/>
                <a:sym typeface="Consolas"/>
              </a:rPr>
              <a:t> // -&gt; ‘Miss Emma Watson’</a:t>
            </a:r>
            <a:br>
              <a:rPr lang="en-US" sz="1100">
                <a:solidFill>
                  <a:srgbClr val="008000"/>
                </a:solidFill>
                <a:highlight>
                  <a:srgbClr val="FFFFFF"/>
                </a:highlight>
                <a:latin typeface="Consolas"/>
                <a:ea typeface="Consolas"/>
                <a:cs typeface="Consolas"/>
                <a:sym typeface="Consolas"/>
              </a:rPr>
            </a:br>
            <a:endParaRPr sz="1200">
              <a:solidFill>
                <a:srgbClr val="0000FF"/>
              </a:solidFill>
              <a:highlight>
                <a:srgbClr val="FFFFFF"/>
              </a:highlight>
            </a:endParaRPr>
          </a:p>
          <a:p>
            <a:pPr indent="0" lvl="0" marL="0" rtl="0" algn="l">
              <a:spcBef>
                <a:spcPts val="0"/>
              </a:spcBef>
              <a:spcAft>
                <a:spcPts val="0"/>
              </a:spcAft>
              <a:buNone/>
            </a:pPr>
            <a:r>
              <a:rPr lang="en-US" sz="1200">
                <a:solidFill>
                  <a:srgbClr val="3F3F3F"/>
                </a:solidFill>
              </a:rPr>
              <a:t>The</a:t>
            </a:r>
            <a:r>
              <a:rPr b="1" lang="en-US" sz="1200">
                <a:solidFill>
                  <a:srgbClr val="3F3F3F"/>
                </a:solidFill>
              </a:rPr>
              <a:t> rest parameter syntax (with the spread operator: “...” ) </a:t>
            </a:r>
            <a:r>
              <a:rPr lang="en-US" sz="1200">
                <a:solidFill>
                  <a:srgbClr val="3F3F3F"/>
                </a:solidFill>
              </a:rPr>
              <a:t>allows us to represent an indefinite number of arguments as an array.</a:t>
            </a:r>
            <a:endParaRPr sz="1200">
              <a:solidFill>
                <a:srgbClr val="3F3F3F"/>
              </a:solidFill>
            </a:endParaRPr>
          </a:p>
          <a:p>
            <a:pPr indent="0" lvl="0" marL="0" rtl="0" algn="l">
              <a:spcBef>
                <a:spcPts val="0"/>
              </a:spcBef>
              <a:spcAft>
                <a:spcPts val="0"/>
              </a:spcAft>
              <a:buNone/>
            </a:pPr>
            <a:r>
              <a:t/>
            </a:r>
            <a:endParaRPr sz="1400">
              <a:solidFill>
                <a:srgbClr val="3F3F3F"/>
              </a:solidFill>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cast</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castmembers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`Harry Potter cast members are: </a:t>
            </a:r>
            <a:r>
              <a:rPr lang="en-US" sz="1100">
                <a:solidFill>
                  <a:srgbClr val="0000FF"/>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castmembers</a:t>
            </a:r>
            <a:r>
              <a:rPr lang="en-US" sz="1100">
                <a:solidFill>
                  <a:srgbClr val="0000FF"/>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 `</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795E26"/>
                </a:solidFill>
                <a:highlight>
                  <a:srgbClr val="FFFFFF"/>
                </a:highlight>
                <a:latin typeface="Consolas"/>
                <a:ea typeface="Consolas"/>
                <a:cs typeface="Consolas"/>
                <a:sym typeface="Consolas"/>
              </a:rPr>
              <a:t>cast</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"Daniel Radcliffe"</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"Emma Watson"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"Rupter Grint"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"Alan Rickman"</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"Michael Gambon"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-&gt; Harry Potter cast members are: Daniel Radcliffe,Emma Watson,Rupter Grint,Alan Rickman,Michael Gambon</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spcBef>
                <a:spcPts val="0"/>
              </a:spcBef>
              <a:spcAft>
                <a:spcPts val="600"/>
              </a:spcAft>
              <a:buNone/>
            </a:pPr>
            <a:r>
              <a:t/>
            </a:r>
            <a:endParaRPr sz="1400">
              <a:solidFill>
                <a:srgbClr val="0000FF"/>
              </a:solidFill>
              <a:highlight>
                <a:srgbClr val="FFFFFF"/>
              </a:highlight>
              <a:latin typeface="Consolas"/>
              <a:ea typeface="Consolas"/>
              <a:cs typeface="Consolas"/>
              <a:sym typeface="Consolas"/>
            </a:endParaRPr>
          </a:p>
        </p:txBody>
      </p:sp>
      <p:sp>
        <p:nvSpPr>
          <p:cNvPr id="1179" name="Google Shape;1179;p73"/>
          <p:cNvSpPr/>
          <p:nvPr/>
        </p:nvSpPr>
        <p:spPr>
          <a:xfrm>
            <a:off x="3729775" y="1850050"/>
            <a:ext cx="1523100" cy="62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3"/>
          <p:cNvSpPr/>
          <p:nvPr/>
        </p:nvSpPr>
        <p:spPr>
          <a:xfrm>
            <a:off x="1637725" y="5297075"/>
            <a:ext cx="1419600" cy="360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1" name="Google Shape;1181;p73">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sp>
        <p:nvSpPr>
          <p:cNvPr id="1186" name="Google Shape;1186;p74"/>
          <p:cNvSpPr txBox="1"/>
          <p:nvPr>
            <p:ph type="title"/>
          </p:nvPr>
        </p:nvSpPr>
        <p:spPr>
          <a:xfrm>
            <a:off x="858597" y="370575"/>
            <a:ext cx="75096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a:t>
            </a:r>
            <a:r>
              <a:rPr lang="en-US"/>
              <a:t>ptional parameters in TypeScript </a:t>
            </a:r>
            <a:endParaRPr/>
          </a:p>
        </p:txBody>
      </p:sp>
      <p:sp>
        <p:nvSpPr>
          <p:cNvPr id="1187" name="Google Shape;1187;p74"/>
          <p:cNvSpPr txBox="1"/>
          <p:nvPr>
            <p:ph idx="1" type="body"/>
          </p:nvPr>
        </p:nvSpPr>
        <p:spPr>
          <a:xfrm>
            <a:off x="858600" y="1671975"/>
            <a:ext cx="10296300" cy="4815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3F3F3F"/>
                </a:solidFill>
              </a:rPr>
              <a:t>Note that in TypeScript with strict compile options set, </a:t>
            </a:r>
            <a:r>
              <a:rPr lang="en-US" sz="1600">
                <a:solidFill>
                  <a:srgbClr val="3F3F3F"/>
                </a:solidFill>
              </a:rPr>
              <a:t> if a parameter is not passed a value, it will NOT evaluate to “undefined” but rather generate an error. </a:t>
            </a:r>
            <a:endParaRPr sz="1600">
              <a:solidFill>
                <a:srgbClr val="3F3F3F"/>
              </a:solidFill>
            </a:endParaRPr>
          </a:p>
          <a:p>
            <a:pPr indent="0" lvl="0" marL="0" marR="0" rtl="0" algn="l">
              <a:lnSpc>
                <a:spcPct val="100000"/>
              </a:lnSpc>
              <a:spcBef>
                <a:spcPts val="600"/>
              </a:spcBef>
              <a:spcAft>
                <a:spcPts val="0"/>
              </a:spcAft>
              <a:buNone/>
            </a:pPr>
            <a:r>
              <a:rPr lang="en-US" sz="1600">
                <a:solidFill>
                  <a:srgbClr val="3F3F3F"/>
                </a:solidFill>
              </a:rPr>
              <a:t>Instead of the implicit behaviour, in TypeScript a parameter can be explicitly defined to be </a:t>
            </a:r>
            <a:r>
              <a:rPr b="1" lang="en-US" sz="1600">
                <a:solidFill>
                  <a:srgbClr val="3F3F3F"/>
                </a:solidFill>
              </a:rPr>
              <a:t>optional</a:t>
            </a:r>
            <a:r>
              <a:rPr lang="en-US" sz="1600">
                <a:solidFill>
                  <a:srgbClr val="3F3F3F"/>
                </a:solidFill>
              </a:rPr>
              <a:t> by putting a question mark behind its name: </a:t>
            </a:r>
            <a:r>
              <a:rPr b="1" lang="en-US" sz="1600">
                <a:solidFill>
                  <a:srgbClr val="3F3F3F"/>
                </a:solidFill>
                <a:latin typeface="Consolas"/>
                <a:ea typeface="Consolas"/>
                <a:cs typeface="Consolas"/>
                <a:sym typeface="Consolas"/>
              </a:rPr>
              <a:t>”</a:t>
            </a:r>
            <a:r>
              <a:rPr i="1" lang="en-US" sz="1600">
                <a:solidFill>
                  <a:srgbClr val="3F3F3F"/>
                </a:solidFill>
                <a:latin typeface="Consolas"/>
                <a:ea typeface="Consolas"/>
                <a:cs typeface="Consolas"/>
                <a:sym typeface="Consolas"/>
              </a:rPr>
              <a:t>typename</a:t>
            </a:r>
            <a:r>
              <a:rPr b="1" lang="en-US" sz="1600">
                <a:solidFill>
                  <a:srgbClr val="3F3F3F"/>
                </a:solidFill>
                <a:latin typeface="Consolas"/>
                <a:ea typeface="Consolas"/>
                <a:cs typeface="Consolas"/>
                <a:sym typeface="Consolas"/>
              </a:rPr>
              <a:t>?”</a:t>
            </a:r>
            <a:endParaRPr b="1" sz="1600">
              <a:solidFill>
                <a:srgbClr val="3F3F3F"/>
              </a:solidFill>
              <a:latin typeface="Consolas"/>
              <a:ea typeface="Consolas"/>
              <a:cs typeface="Consolas"/>
              <a:sym typeface="Consolas"/>
            </a:endParaRPr>
          </a:p>
          <a:p>
            <a:pPr indent="0" lvl="0" marL="0" marR="0" rtl="0" algn="l">
              <a:lnSpc>
                <a:spcPct val="100000"/>
              </a:lnSpc>
              <a:spcBef>
                <a:spcPts val="60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marR="0" rtl="0" algn="l">
              <a:lnSpc>
                <a:spcPct val="133333"/>
              </a:lnSpc>
              <a:spcBef>
                <a:spcPts val="600"/>
              </a:spcBef>
              <a:spcAft>
                <a:spcPts val="0"/>
              </a:spcAft>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firstName: </a:t>
            </a:r>
            <a:r>
              <a:rPr lang="en-US" sz="1400">
                <a:solidFill>
                  <a:srgbClr val="A61C00"/>
                </a:solidFill>
                <a:highlight>
                  <a:srgbClr val="FFFFFF"/>
                </a:highlight>
                <a:latin typeface="Consolas"/>
                <a:ea typeface="Consolas"/>
                <a:cs typeface="Consolas"/>
                <a:sym typeface="Consolas"/>
              </a:rPr>
              <a:t>string</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lastName</a:t>
            </a:r>
            <a:r>
              <a:rPr lang="en-US" sz="1400">
                <a:solidFill>
                  <a:schemeClr val="dk1"/>
                </a:solidFill>
                <a:highlight>
                  <a:srgbClr val="FFFFFF"/>
                </a:highlight>
                <a:latin typeface="Consolas"/>
                <a:ea typeface="Consolas"/>
                <a:cs typeface="Consolas"/>
                <a:sym typeface="Consolas"/>
              </a:rPr>
              <a:t>?: </a:t>
            </a:r>
            <a:r>
              <a:rPr lang="en-US" sz="1400">
                <a:solidFill>
                  <a:srgbClr val="A61C00"/>
                </a:solidFill>
                <a:highlight>
                  <a:srgbClr val="FFFFFF"/>
                </a:highlight>
                <a:latin typeface="Consolas"/>
                <a:ea typeface="Consolas"/>
                <a:cs typeface="Consolas"/>
                <a:sym typeface="Consolas"/>
              </a:rPr>
              <a:t>string</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title: </a:t>
            </a:r>
            <a:r>
              <a:rPr lang="en-US" sz="1400">
                <a:solidFill>
                  <a:srgbClr val="A61C00"/>
                </a:solidFill>
                <a:highlight>
                  <a:srgbClr val="FFFFFF"/>
                </a:highlight>
                <a:latin typeface="Consolas"/>
                <a:ea typeface="Consolas"/>
                <a:cs typeface="Consolas"/>
                <a:sym typeface="Consolas"/>
              </a:rPr>
              <a:t>string</a:t>
            </a:r>
            <a:r>
              <a:rPr lang="en-US" sz="1400">
                <a:solidFill>
                  <a:srgbClr val="001080"/>
                </a:solidFill>
                <a:highlight>
                  <a:srgbClr val="FFFFFF"/>
                </a:highlight>
                <a:latin typeface="Consolas"/>
                <a:ea typeface="Consolas"/>
                <a:cs typeface="Consolas"/>
                <a:sym typeface="Consolas"/>
              </a:rPr>
              <a:t> </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'Mr./Ms.'</a:t>
            </a:r>
            <a:r>
              <a:rPr lang="en-US" sz="1400">
                <a:solidFill>
                  <a:schemeClr val="dk1"/>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=&gt;</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if</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lastName</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title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firstName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 </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lastName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t>
            </a:r>
            <a:endParaRPr sz="14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else</a:t>
            </a:r>
            <a:endParaRPr sz="14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   </a:t>
            </a:r>
            <a:r>
              <a:rPr lang="en-US" sz="1400">
                <a:solidFill>
                  <a:srgbClr val="AF00DB"/>
                </a:solidFill>
                <a:highlight>
                  <a:srgbClr val="FFFFFF"/>
                </a:highlight>
                <a:latin typeface="Consolas"/>
                <a:ea typeface="Consolas"/>
                <a:cs typeface="Consolas"/>
                <a:sym typeface="Consolas"/>
              </a:rPr>
              <a:t>return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a:t>
            </a:r>
            <a:r>
              <a:rPr lang="en-US" sz="1400">
                <a:solidFill>
                  <a:srgbClr val="0000FF"/>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firstName</a:t>
            </a:r>
            <a:r>
              <a:rPr lang="en-US" sz="1400">
                <a:solidFill>
                  <a:srgbClr val="0000FF"/>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a:t>
            </a:r>
            <a:endParaRPr sz="14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"John"</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‘John’</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"Rupert"</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"Grint"</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‘Mr./Ms. Rupert Grint’</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solidFill>
                  <a:srgbClr val="267F99"/>
                </a:solidFill>
                <a:highlight>
                  <a:srgbClr val="FFFFFF"/>
                </a:highlight>
                <a:latin typeface="Consolas"/>
                <a:ea typeface="Consolas"/>
                <a:cs typeface="Consolas"/>
                <a:sym typeface="Consolas"/>
              </a:rPr>
              <a:t>console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log</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buildName</a:t>
            </a:r>
            <a:r>
              <a:rPr lang="en-US" sz="1400">
                <a:solidFill>
                  <a:schemeClr val="dk1"/>
                </a:solidFill>
                <a:highlight>
                  <a:srgbClr val="FFFFFF"/>
                </a:highlight>
                <a:latin typeface="Consolas"/>
                <a:ea typeface="Consolas"/>
                <a:cs typeface="Consolas"/>
                <a:sym typeface="Consolas"/>
              </a:rPr>
              <a:t>(</a:t>
            </a:r>
            <a:r>
              <a:rPr lang="en-US" sz="1400">
                <a:solidFill>
                  <a:srgbClr val="A31515"/>
                </a:solidFill>
                <a:highlight>
                  <a:srgbClr val="FFFFFF"/>
                </a:highlight>
                <a:latin typeface="Consolas"/>
                <a:ea typeface="Consolas"/>
                <a:cs typeface="Consolas"/>
                <a:sym typeface="Consolas"/>
              </a:rPr>
              <a:t>"Emma"</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"Watson"</a:t>
            </a:r>
            <a:r>
              <a:rPr lang="en-US" sz="1400">
                <a:solidFill>
                  <a:schemeClr val="dk1"/>
                </a:solidFill>
                <a:highlight>
                  <a:srgbClr val="FFFFFF"/>
                </a:highlight>
                <a:latin typeface="Consolas"/>
                <a:ea typeface="Consolas"/>
                <a:cs typeface="Consolas"/>
                <a:sym typeface="Consolas"/>
              </a:rPr>
              <a:t>, </a:t>
            </a:r>
            <a:r>
              <a:rPr lang="en-US" sz="1400">
                <a:solidFill>
                  <a:srgbClr val="A31515"/>
                </a:solidFill>
                <a:highlight>
                  <a:srgbClr val="FFFFFF"/>
                </a:highlight>
                <a:latin typeface="Consolas"/>
                <a:ea typeface="Consolas"/>
                <a:cs typeface="Consolas"/>
                <a:sym typeface="Consolas"/>
              </a:rPr>
              <a:t>"Miss"</a:t>
            </a:r>
            <a:r>
              <a:rPr lang="en-US" sz="1400">
                <a:solidFill>
                  <a:schemeClr val="dk1"/>
                </a:solidFill>
                <a:highlight>
                  <a:srgbClr val="FFFFFF"/>
                </a:highlight>
                <a:latin typeface="Consolas"/>
                <a:ea typeface="Consolas"/>
                <a:cs typeface="Consolas"/>
                <a:sym typeface="Consolas"/>
              </a:rPr>
              <a:t>)) </a:t>
            </a:r>
            <a:r>
              <a:rPr lang="en-US" sz="1400">
                <a:solidFill>
                  <a:srgbClr val="008000"/>
                </a:solidFill>
                <a:highlight>
                  <a:srgbClr val="FFFFFF"/>
                </a:highlight>
                <a:latin typeface="Consolas"/>
                <a:ea typeface="Consolas"/>
                <a:cs typeface="Consolas"/>
                <a:sym typeface="Consolas"/>
              </a:rPr>
              <a:t>// -&gt; ‘Miss Emma Watson’</a:t>
            </a:r>
            <a:endParaRPr sz="14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rgbClr val="0000FF"/>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p>
          <a:p>
            <a:pPr indent="0" lvl="0" marL="0" rtl="0" algn="l">
              <a:spcBef>
                <a:spcPts val="0"/>
              </a:spcBef>
              <a:spcAft>
                <a:spcPts val="600"/>
              </a:spcAft>
              <a:buNone/>
            </a:pPr>
            <a:r>
              <a:t/>
            </a:r>
            <a:endParaRPr sz="1400">
              <a:solidFill>
                <a:srgbClr val="0000FF"/>
              </a:solidFill>
              <a:highlight>
                <a:srgbClr val="FFFFFF"/>
              </a:highlight>
              <a:latin typeface="Consolas"/>
              <a:ea typeface="Consolas"/>
              <a:cs typeface="Consolas"/>
              <a:sym typeface="Consolas"/>
            </a:endParaRPr>
          </a:p>
        </p:txBody>
      </p:sp>
      <p:sp>
        <p:nvSpPr>
          <p:cNvPr id="1188" name="Google Shape;1188;p74"/>
          <p:cNvSpPr/>
          <p:nvPr/>
        </p:nvSpPr>
        <p:spPr>
          <a:xfrm>
            <a:off x="4291200" y="3017075"/>
            <a:ext cx="1108200" cy="34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1C00"/>
              </a:solidFill>
              <a:highlight>
                <a:srgbClr val="FFFFFF"/>
              </a:highlight>
              <a:latin typeface="Consolas"/>
              <a:ea typeface="Consolas"/>
              <a:cs typeface="Consolas"/>
              <a:sym typeface="Consolas"/>
            </a:endParaRPr>
          </a:p>
        </p:txBody>
      </p:sp>
      <p:pic>
        <p:nvPicPr>
          <p:cNvPr id="1189" name="Google Shape;1189;p74"/>
          <p:cNvPicPr preferRelativeResize="0"/>
          <p:nvPr/>
        </p:nvPicPr>
        <p:blipFill>
          <a:blip r:embed="rId3">
            <a:alphaModFix/>
          </a:blip>
          <a:stretch>
            <a:fillRect/>
          </a:stretch>
        </p:blipFill>
        <p:spPr>
          <a:xfrm>
            <a:off x="408000" y="1671975"/>
            <a:ext cx="369848" cy="348699"/>
          </a:xfrm>
          <a:prstGeom prst="rect">
            <a:avLst/>
          </a:prstGeom>
          <a:noFill/>
          <a:ln>
            <a:noFill/>
          </a:ln>
        </p:spPr>
      </p:pic>
      <p:pic>
        <p:nvPicPr>
          <p:cNvPr id="1190" name="Google Shape;1190;p74">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5" name="Shape 1195"/>
        <p:cNvGrpSpPr/>
        <p:nvPr/>
      </p:nvGrpSpPr>
      <p:grpSpPr>
        <a:xfrm>
          <a:off x="0" y="0"/>
          <a:ext cx="0" cy="0"/>
          <a:chOff x="0" y="0"/>
          <a:chExt cx="0" cy="0"/>
        </a:xfrm>
      </p:grpSpPr>
      <p:sp>
        <p:nvSpPr>
          <p:cNvPr id="1196" name="Google Shape;1196;p75"/>
          <p:cNvSpPr txBox="1"/>
          <p:nvPr>
            <p:ph idx="2" type="body"/>
          </p:nvPr>
        </p:nvSpPr>
        <p:spPr>
          <a:xfrm>
            <a:off x="863475" y="1412875"/>
            <a:ext cx="5088000" cy="51636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182875">
            <a:noAutofit/>
          </a:bodyPr>
          <a:lstStyle/>
          <a:p>
            <a:pPr indent="0" lvl="0" marL="91440" marR="91440" rtl="0" algn="l">
              <a:lnSpc>
                <a:spcPct val="115000"/>
              </a:lnSpc>
              <a:spcBef>
                <a:spcPts val="0"/>
              </a:spcBef>
              <a:spcAft>
                <a:spcPts val="0"/>
              </a:spcAft>
              <a:buNone/>
            </a:pPr>
            <a:r>
              <a:rPr lang="en-US" sz="1400">
                <a:solidFill>
                  <a:schemeClr val="dk1"/>
                </a:solidFill>
              </a:rPr>
              <a:t>In JavaScript there exist so-called value-types and reference types. </a:t>
            </a:r>
            <a:r>
              <a:rPr b="1" lang="en-US" sz="1400">
                <a:solidFill>
                  <a:schemeClr val="dk1"/>
                </a:solidFill>
              </a:rPr>
              <a:t>Value types</a:t>
            </a:r>
            <a:r>
              <a:rPr lang="en-US" sz="1400">
                <a:solidFill>
                  <a:schemeClr val="dk1"/>
                </a:solidFill>
              </a:rPr>
              <a:t> are simple atomic values like numbers but also strings. They are </a:t>
            </a:r>
            <a:r>
              <a:rPr b="1" lang="en-US" sz="1400">
                <a:solidFill>
                  <a:schemeClr val="dk1"/>
                </a:solidFill>
              </a:rPr>
              <a:t>immutable</a:t>
            </a:r>
            <a:r>
              <a:rPr lang="en-US" sz="1400">
                <a:solidFill>
                  <a:schemeClr val="dk1"/>
                </a:solidFill>
              </a:rPr>
              <a:t>: they cannot be changed. A variable points to a value type. It is not the value itself. </a:t>
            </a:r>
            <a:endParaRPr sz="1400">
              <a:solidFill>
                <a:schemeClr val="dk1"/>
              </a:solidFill>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name2</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"Harry"</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variable “name” can be re-assigned but the value “Harry” cannot be changed</a:t>
            </a:r>
            <a:endParaRPr sz="1200">
              <a:solidFill>
                <a:srgbClr val="008000"/>
              </a:solidFill>
              <a:highlight>
                <a:srgbClr val="FFFFFF"/>
              </a:highlight>
              <a:latin typeface="Consolas"/>
              <a:ea typeface="Consolas"/>
              <a:cs typeface="Consolas"/>
              <a:sym typeface="Consolas"/>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15000"/>
              </a:lnSpc>
              <a:spcBef>
                <a:spcPts val="0"/>
              </a:spcBef>
              <a:spcAft>
                <a:spcPts val="0"/>
              </a:spcAft>
              <a:buNone/>
            </a:pPr>
            <a:r>
              <a:rPr lang="en-US" sz="1400">
                <a:solidFill>
                  <a:schemeClr val="dk1"/>
                </a:solidFill>
              </a:rPr>
              <a:t>A </a:t>
            </a:r>
            <a:r>
              <a:rPr b="1" lang="en-US" sz="1400">
                <a:solidFill>
                  <a:schemeClr val="dk1"/>
                </a:solidFill>
              </a:rPr>
              <a:t>reference type</a:t>
            </a:r>
            <a:r>
              <a:rPr lang="en-US" sz="1400">
                <a:solidFill>
                  <a:schemeClr val="dk1"/>
                </a:solidFill>
              </a:rPr>
              <a:t> on the other hand is a value which can refer to, point at, other types: both value and reference types. Both arrays and objects are examples of reference types. The elements </a:t>
            </a:r>
            <a:r>
              <a:rPr b="1" lang="en-US" sz="1400">
                <a:solidFill>
                  <a:schemeClr val="dk1"/>
                </a:solidFill>
              </a:rPr>
              <a:t>IN</a:t>
            </a:r>
            <a:r>
              <a:rPr lang="en-US" sz="1400">
                <a:solidFill>
                  <a:schemeClr val="dk1"/>
                </a:solidFill>
              </a:rPr>
              <a:t> a </a:t>
            </a:r>
            <a:r>
              <a:rPr lang="en-US" sz="1400">
                <a:solidFill>
                  <a:schemeClr val="dk1"/>
                </a:solidFill>
              </a:rPr>
              <a:t>reference</a:t>
            </a:r>
            <a:r>
              <a:rPr lang="en-US" sz="1400">
                <a:solidFill>
                  <a:schemeClr val="dk1"/>
                </a:solidFill>
              </a:rPr>
              <a:t> type can be changed or rather: the elements in a reference type can “point at” other type, i.e. behave like variables.</a:t>
            </a:r>
            <a:endParaRPr sz="1400"/>
          </a:p>
          <a:p>
            <a:pPr indent="0" lvl="0" marL="91440" marR="91440" rtl="0" algn="l">
              <a:spcBef>
                <a:spcPts val="0"/>
              </a:spcBef>
              <a:spcAft>
                <a:spcPts val="0"/>
              </a:spcAft>
              <a:buNone/>
            </a:pPr>
            <a:r>
              <a:t/>
            </a:r>
            <a:endParaRPr sz="1400"/>
          </a:p>
          <a:p>
            <a:pPr indent="0" lvl="0" marL="91440" marR="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false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500</a:t>
            </a:r>
            <a:endParaRPr sz="12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-&gt;[“orange”, 500, false]</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91440" marR="91440" rtl="0" algn="l">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91440" marR="91440" rtl="0" algn="l">
              <a:spcBef>
                <a:spcPts val="600"/>
              </a:spcBef>
              <a:spcAft>
                <a:spcPts val="600"/>
              </a:spcAft>
              <a:buNone/>
            </a:pPr>
            <a:r>
              <a:t/>
            </a:r>
            <a:endParaRPr sz="1200">
              <a:solidFill>
                <a:schemeClr val="dk1"/>
              </a:solidFill>
              <a:highlight>
                <a:srgbClr val="FFFFFF"/>
              </a:highlight>
              <a:latin typeface="Consolas"/>
              <a:ea typeface="Consolas"/>
              <a:cs typeface="Consolas"/>
              <a:sym typeface="Consolas"/>
            </a:endParaRPr>
          </a:p>
        </p:txBody>
      </p:sp>
      <p:sp>
        <p:nvSpPr>
          <p:cNvPr id="1197" name="Google Shape;1197;p75"/>
          <p:cNvSpPr txBox="1"/>
          <p:nvPr>
            <p:ph type="title"/>
          </p:nvPr>
        </p:nvSpPr>
        <p:spPr>
          <a:xfrm>
            <a:off x="858596" y="370575"/>
            <a:ext cx="82392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Values, references and parameters</a:t>
            </a:r>
            <a:endParaRPr/>
          </a:p>
        </p:txBody>
      </p:sp>
      <p:sp>
        <p:nvSpPr>
          <p:cNvPr id="1198" name="Google Shape;1198;p75"/>
          <p:cNvSpPr txBox="1"/>
          <p:nvPr>
            <p:ph idx="2" type="body"/>
          </p:nvPr>
        </p:nvSpPr>
        <p:spPr>
          <a:xfrm>
            <a:off x="6446850" y="1412875"/>
            <a:ext cx="5088000" cy="51636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182875">
            <a:noAutofit/>
          </a:bodyPr>
          <a:lstStyle/>
          <a:p>
            <a:pPr indent="0" lvl="0" marL="91440" marR="91440" rtl="0" algn="l">
              <a:lnSpc>
                <a:spcPct val="115000"/>
              </a:lnSpc>
              <a:spcBef>
                <a:spcPts val="0"/>
              </a:spcBef>
              <a:spcAft>
                <a:spcPts val="0"/>
              </a:spcAft>
              <a:buNone/>
            </a:pPr>
            <a:r>
              <a:rPr lang="en-US" sz="1400">
                <a:solidFill>
                  <a:schemeClr val="dk1"/>
                </a:solidFill>
              </a:rPr>
              <a:t>Now function parameters which are of a value type are “passed by value”. That means that an assignment on the parameter inside the function does not change the value of the variable which passed the value to the function. </a:t>
            </a:r>
            <a:endParaRPr sz="1400">
              <a:solidFill>
                <a:schemeClr val="dk1"/>
              </a:solidFill>
            </a:endParaRPr>
          </a:p>
          <a:p>
            <a:pPr indent="0" lvl="0" marL="91440" marR="91440" rtl="0" algn="l">
              <a:lnSpc>
                <a:spcPct val="115000"/>
              </a:lnSpc>
              <a:spcBef>
                <a:spcPts val="0"/>
              </a:spcBef>
              <a:spcAft>
                <a:spcPts val="0"/>
              </a:spcAft>
              <a:buNone/>
            </a:pPr>
            <a:r>
              <a:t/>
            </a:r>
            <a:endParaRPr sz="1200">
              <a:solidFill>
                <a:schemeClr val="dk1"/>
              </a:solidFill>
            </a:endParaRPr>
          </a:p>
          <a:p>
            <a:pPr indent="0" lvl="0" marL="91440" marR="9144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reset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null</a:t>
            </a:r>
            <a:endParaRPr sz="10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9144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a:t>
            </a:r>
            <a:endParaRPr sz="10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reset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100</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15000"/>
              </a:lnSpc>
              <a:spcBef>
                <a:spcPts val="0"/>
              </a:spcBef>
              <a:spcAft>
                <a:spcPts val="0"/>
              </a:spcAft>
              <a:buNone/>
            </a:pPr>
            <a:r>
              <a:t/>
            </a:r>
            <a:endParaRPr sz="1400">
              <a:solidFill>
                <a:schemeClr val="dk1"/>
              </a:solidFill>
            </a:endParaRPr>
          </a:p>
          <a:p>
            <a:pPr indent="0" lvl="0" marL="91440" marR="91440" rtl="0" algn="l">
              <a:lnSpc>
                <a:spcPct val="115000"/>
              </a:lnSpc>
              <a:spcBef>
                <a:spcPts val="0"/>
              </a:spcBef>
              <a:spcAft>
                <a:spcPts val="0"/>
              </a:spcAft>
              <a:buNone/>
            </a:pPr>
            <a:r>
              <a:rPr lang="en-US" sz="1400">
                <a:solidFill>
                  <a:schemeClr val="dk1"/>
                </a:solidFill>
              </a:rPr>
              <a:t>When a reference type is passed, the original variable cannot be changed. But the members of the reference type it points to can be changed! </a:t>
            </a:r>
            <a:endParaRPr sz="1400">
              <a:solidFill>
                <a:schemeClr val="dk1"/>
              </a:solidFill>
            </a:endParaRPr>
          </a:p>
          <a:p>
            <a:pPr indent="0" lvl="0" marL="91440" marR="9144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resetArr</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null</a:t>
            </a:r>
            <a:endParaRPr sz="10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9144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300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resetArr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[null, 200, 300]</a:t>
            </a:r>
            <a:endParaRPr sz="1000">
              <a:solidFill>
                <a:schemeClr val="dk1"/>
              </a:solidFill>
              <a:highlight>
                <a:srgbClr val="FFFFFF"/>
              </a:highlight>
              <a:latin typeface="Consolas"/>
              <a:ea typeface="Consolas"/>
              <a:cs typeface="Consolas"/>
              <a:sym typeface="Consolas"/>
            </a:endParaRPr>
          </a:p>
          <a:p>
            <a:pPr indent="0" lvl="0" marL="91440" marR="91440" rtl="0" algn="l">
              <a:spcBef>
                <a:spcPts val="0"/>
              </a:spcBef>
              <a:spcAft>
                <a:spcPts val="600"/>
              </a:spcAft>
              <a:buNone/>
            </a:pPr>
            <a:r>
              <a:t/>
            </a:r>
            <a:endParaRPr sz="1200">
              <a:solidFill>
                <a:schemeClr val="dk1"/>
              </a:solidFill>
              <a:highlight>
                <a:srgbClr val="FFFFFF"/>
              </a:highlight>
              <a:latin typeface="Consolas"/>
              <a:ea typeface="Consolas"/>
              <a:cs typeface="Consolas"/>
              <a:sym typeface="Consolas"/>
            </a:endParaRPr>
          </a:p>
        </p:txBody>
      </p:sp>
      <p:pic>
        <p:nvPicPr>
          <p:cNvPr id="1199" name="Google Shape;1199;p75">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04" name="Shape 1204"/>
        <p:cNvGrpSpPr/>
        <p:nvPr/>
      </p:nvGrpSpPr>
      <p:grpSpPr>
        <a:xfrm>
          <a:off x="0" y="0"/>
          <a:ext cx="0" cy="0"/>
          <a:chOff x="0" y="0"/>
          <a:chExt cx="0" cy="0"/>
        </a:xfrm>
      </p:grpSpPr>
      <p:sp>
        <p:nvSpPr>
          <p:cNvPr id="1205" name="Google Shape;1205;p7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Functional programming</a:t>
            </a:r>
            <a:endParaRPr/>
          </a:p>
        </p:txBody>
      </p:sp>
      <p:pic>
        <p:nvPicPr>
          <p:cNvPr id="1206" name="Google Shape;1206;p7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pic>
        <p:nvPicPr>
          <p:cNvPr id="1207" name="Google Shape;1207;p76">
            <a:hlinkClick r:id="rId6"/>
          </p:cNvPr>
          <p:cNvPicPr preferRelativeResize="0"/>
          <p:nvPr/>
        </p:nvPicPr>
        <p:blipFill rotWithShape="1">
          <a:blip r:embed="rId5">
            <a:alphaModFix/>
          </a:blip>
          <a:srcRect b="20564" l="17744" r="17634" t="20458"/>
          <a:stretch/>
        </p:blipFill>
        <p:spPr>
          <a:xfrm>
            <a:off x="341751" y="6546100"/>
            <a:ext cx="341751" cy="311899"/>
          </a:xfrm>
          <a:prstGeom prst="rect">
            <a:avLst/>
          </a:prstGeom>
          <a:noFill/>
          <a:ln>
            <a:noFill/>
          </a:ln>
        </p:spPr>
      </p:pic>
      <p:sp>
        <p:nvSpPr>
          <p:cNvPr id="1208" name="Google Shape;1208;p76"/>
          <p:cNvSpPr txBox="1"/>
          <p:nvPr/>
        </p:nvSpPr>
        <p:spPr>
          <a:xfrm>
            <a:off x="2492425" y="2361450"/>
            <a:ext cx="7496100" cy="2135100"/>
          </a:xfrm>
          <a:prstGeom prst="rect">
            <a:avLst/>
          </a:prstGeom>
          <a:solidFill>
            <a:srgbClr val="A4C2F4">
              <a:alpha val="4246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rgbClr val="FFFFFF"/>
                </a:solidFill>
                <a:latin typeface="Calibri"/>
                <a:ea typeface="Calibri"/>
                <a:cs typeface="Calibri"/>
                <a:sym typeface="Calibri"/>
              </a:rPr>
              <a:t>Functional programming is </a:t>
            </a:r>
            <a:r>
              <a:rPr i="1" lang="en-US" sz="1800">
                <a:solidFill>
                  <a:srgbClr val="FFFFFF"/>
                </a:solidFill>
                <a:latin typeface="Calibri"/>
                <a:ea typeface="Calibri"/>
                <a:cs typeface="Calibri"/>
                <a:sym typeface="Calibri"/>
              </a:rPr>
              <a:t>not</a:t>
            </a:r>
            <a:r>
              <a:rPr lang="en-US" sz="1800">
                <a:solidFill>
                  <a:srgbClr val="FFFFFF"/>
                </a:solidFill>
                <a:latin typeface="Calibri"/>
                <a:ea typeface="Calibri"/>
                <a:cs typeface="Calibri"/>
                <a:sym typeface="Calibri"/>
              </a:rPr>
              <a:t> about lambda calculus, monads, morphisms, and combinators.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rPr lang="en-US" sz="1800">
                <a:solidFill>
                  <a:srgbClr val="FFFFFF"/>
                </a:solidFill>
                <a:latin typeface="Calibri"/>
                <a:ea typeface="Calibri"/>
                <a:cs typeface="Calibri"/>
                <a:sym typeface="Calibri"/>
              </a:rPr>
              <a:t>It’s about having many small well-defined </a:t>
            </a:r>
            <a:r>
              <a:rPr i="1" lang="en-US" sz="1800">
                <a:solidFill>
                  <a:srgbClr val="FFFFFF"/>
                </a:solidFill>
                <a:latin typeface="Calibri"/>
                <a:ea typeface="Calibri"/>
                <a:cs typeface="Calibri"/>
                <a:sym typeface="Calibri"/>
              </a:rPr>
              <a:t>composable</a:t>
            </a:r>
            <a:r>
              <a:rPr lang="en-US" sz="1800">
                <a:solidFill>
                  <a:srgbClr val="FFFFFF"/>
                </a:solidFill>
                <a:latin typeface="Calibri"/>
                <a:ea typeface="Calibri"/>
                <a:cs typeface="Calibri"/>
                <a:sym typeface="Calibri"/>
              </a:rPr>
              <a:t> functions without mutations of global state, their arguments, and IO.</a:t>
            </a:r>
            <a:endParaRPr sz="1800">
              <a:solidFill>
                <a:srgbClr val="FFFFFF"/>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77"/>
          <p:cNvSpPr txBox="1"/>
          <p:nvPr>
            <p:ph idx="2" type="body"/>
          </p:nvPr>
        </p:nvSpPr>
        <p:spPr>
          <a:xfrm>
            <a:off x="858600" y="1473774"/>
            <a:ext cx="10662600" cy="4922400"/>
          </a:xfrm>
          <a:prstGeom prst="rect">
            <a:avLst/>
          </a:prstGeom>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sz="1200">
                <a:solidFill>
                  <a:schemeClr val="dk1"/>
                </a:solidFill>
              </a:rPr>
              <a:t>JavaScript and TypeScript functions support recursion. Which is a critical feature where a function can call itself, multiple times if necessary. Many algorithms are recursively defined so a language which support recursion is a great help in implementing such algorithms, even if for a first, naive, version (as recursion is “expensive” a more optimal, but more complex function are typically possible). For example: </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rPr>
              <a:t>Given a number </a:t>
            </a:r>
            <a:r>
              <a:rPr i="1" lang="en-US" sz="1200">
                <a:solidFill>
                  <a:schemeClr val="dk1"/>
                </a:solidFill>
              </a:rPr>
              <a:t>N </a:t>
            </a:r>
            <a:r>
              <a:rPr lang="en-US" sz="1200">
                <a:solidFill>
                  <a:schemeClr val="dk1"/>
                </a:solidFill>
              </a:rPr>
              <a:t>return the index value of the </a:t>
            </a:r>
            <a:r>
              <a:rPr b="1" lang="en-US" sz="1200">
                <a:solidFill>
                  <a:schemeClr val="dk1"/>
                </a:solidFill>
              </a:rPr>
              <a:t>Fibonacci sequence</a:t>
            </a:r>
            <a:r>
              <a:rPr lang="en-US" sz="1200">
                <a:solidFill>
                  <a:schemeClr val="dk1"/>
                </a:solidFill>
              </a:rPr>
              <a:t>, where the sequence is:</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latin typeface="Consolas"/>
                <a:ea typeface="Consolas"/>
                <a:cs typeface="Consolas"/>
                <a:sym typeface="Consolas"/>
              </a:rPr>
              <a:t>1, 1, 2, 3, 5, 8, 13, 21, 34, 55, 89, 144, ...</a:t>
            </a:r>
            <a:endParaRPr sz="1200">
              <a:solidFill>
                <a:schemeClr val="dk1"/>
              </a:solidFill>
              <a:latin typeface="Consolas"/>
              <a:ea typeface="Consolas"/>
              <a:cs typeface="Consolas"/>
              <a:sym typeface="Consolas"/>
            </a:endParaRPr>
          </a:p>
          <a:p>
            <a:pPr indent="0" lvl="0" marL="0" rtl="0" algn="l">
              <a:lnSpc>
                <a:spcPct val="115000"/>
              </a:lnSpc>
              <a:spcBef>
                <a:spcPts val="1200"/>
              </a:spcBef>
              <a:spcAft>
                <a:spcPts val="0"/>
              </a:spcAft>
              <a:buNone/>
            </a:pPr>
            <a:r>
              <a:rPr lang="en-US" sz="1200">
                <a:solidFill>
                  <a:schemeClr val="dk1"/>
                </a:solidFill>
              </a:rPr>
              <a:t>After a quick look, you can easily notice that the pattern of the sequence is that each value is the sum of the </a:t>
            </a:r>
            <a:r>
              <a:rPr b="1" lang="en-US" sz="1200">
                <a:solidFill>
                  <a:schemeClr val="dk1"/>
                </a:solidFill>
              </a:rPr>
              <a:t>2 previous values</a:t>
            </a:r>
            <a:r>
              <a:rPr lang="en-US" sz="1200">
                <a:solidFill>
                  <a:schemeClr val="dk1"/>
                </a:solidFill>
              </a:rPr>
              <a:t>, that means that for N=5 → 2+3 or in maths:</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latin typeface="Consolas"/>
                <a:ea typeface="Consolas"/>
                <a:cs typeface="Consolas"/>
                <a:sym typeface="Consolas"/>
              </a:rPr>
              <a:t>F(n) = F(n-1) + F(n-2)</a:t>
            </a:r>
            <a:endParaRPr sz="1200">
              <a:solidFill>
                <a:schemeClr val="dk1"/>
              </a:solidFill>
              <a:latin typeface="Consolas"/>
              <a:ea typeface="Consolas"/>
              <a:cs typeface="Consolas"/>
              <a:sym typeface="Consolas"/>
            </a:endParaRPr>
          </a:p>
          <a:p>
            <a:pPr indent="0" lvl="0" marL="0" marR="0" rtl="0" algn="l">
              <a:lnSpc>
                <a:spcPct val="115000"/>
              </a:lnSpc>
              <a:spcBef>
                <a:spcPts val="1200"/>
              </a:spcBef>
              <a:spcAft>
                <a:spcPts val="0"/>
              </a:spcAft>
              <a:buNone/>
            </a:pPr>
            <a:r>
              <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The implementation in JavaScript is: </a:t>
            </a:r>
            <a:endParaRPr sz="1200">
              <a:solidFill>
                <a:schemeClr val="dk1"/>
              </a:solidFill>
            </a:endParaRPr>
          </a:p>
          <a:p>
            <a:pPr indent="0" lvl="0" marL="0" rtl="0" algn="l">
              <a:lnSpc>
                <a:spcPct val="133333"/>
              </a:lnSpc>
              <a:spcBef>
                <a:spcPts val="12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 </a:t>
            </a:r>
            <a:r>
              <a:rPr lang="en-US" sz="1000">
                <a:solidFill>
                  <a:srgbClr val="795E26"/>
                </a:solidFill>
                <a:highlight>
                  <a:srgbClr val="FFFFFF"/>
                </a:highlight>
                <a:latin typeface="Consolas"/>
                <a:ea typeface="Consolas"/>
                <a:cs typeface="Consolas"/>
                <a:sym typeface="Consolas"/>
              </a:rPr>
              <a:t>fibonacci = </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=&gt;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`fibonacci(</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endParaRPr sz="10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fibonacci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 -&gt; </a:t>
            </a:r>
            <a:r>
              <a:rPr lang="en-US" sz="1000">
                <a:solidFill>
                  <a:srgbClr val="008000"/>
                </a:solidFill>
                <a:highlight>
                  <a:schemeClr val="lt1"/>
                </a:highlight>
                <a:latin typeface="Consolas"/>
                <a:ea typeface="Consolas"/>
                <a:cs typeface="Consolas"/>
                <a:sym typeface="Consolas"/>
              </a:rPr>
              <a:t>6765</a:t>
            </a:r>
            <a:endParaRPr sz="1000">
              <a:solidFill>
                <a:schemeClr val="dk1"/>
              </a:solidFill>
              <a:latin typeface="Consolas"/>
              <a:ea typeface="Consolas"/>
              <a:cs typeface="Consolas"/>
              <a:sym typeface="Consolas"/>
            </a:endParaRPr>
          </a:p>
        </p:txBody>
      </p:sp>
      <p:sp>
        <p:nvSpPr>
          <p:cNvPr id="1215" name="Google Shape;1215;p7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Recursion</a:t>
            </a:r>
            <a:endParaRPr/>
          </a:p>
        </p:txBody>
      </p:sp>
      <p:sp>
        <p:nvSpPr>
          <p:cNvPr id="1216" name="Google Shape;1216;p77"/>
          <p:cNvSpPr/>
          <p:nvPr/>
        </p:nvSpPr>
        <p:spPr>
          <a:xfrm>
            <a:off x="1348500" y="3440550"/>
            <a:ext cx="1496400" cy="35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7"/>
          <p:cNvSpPr/>
          <p:nvPr/>
        </p:nvSpPr>
        <p:spPr>
          <a:xfrm>
            <a:off x="914525" y="5519250"/>
            <a:ext cx="3699000" cy="351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7"/>
          <p:cNvSpPr txBox="1"/>
          <p:nvPr/>
        </p:nvSpPr>
        <p:spPr>
          <a:xfrm>
            <a:off x="5447325" y="3677950"/>
            <a:ext cx="6419100" cy="21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Consolas"/>
                <a:ea typeface="Consolas"/>
                <a:cs typeface="Consolas"/>
                <a:sym typeface="Consolas"/>
              </a:rPr>
              <a:t>                                                  recursiveFib(5)</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recursiveFib(4)                                    recursiveFib(3)</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recursiveFib(3)           recursiveFib(2)              recursiveFib(2)            recursiveFib(1)</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recursiveFib(2)  recursiveFib(1)  recursiveFib(1)  recursiveFib(0)  recursiveFib(1)recursive(0)      1</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               \\      //                \\              //              \\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recursiveFib(1)recursiveFib(0)    1     1                   0             1                0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            \\</a:t>
            </a:r>
            <a:endParaRPr sz="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800">
                <a:latin typeface="Consolas"/>
                <a:ea typeface="Consolas"/>
                <a:cs typeface="Consolas"/>
                <a:sym typeface="Consolas"/>
              </a:rPr>
              <a:t>    1              0</a:t>
            </a:r>
            <a:endParaRPr sz="800">
              <a:latin typeface="Consolas"/>
              <a:ea typeface="Consolas"/>
              <a:cs typeface="Consolas"/>
              <a:sym typeface="Consolas"/>
            </a:endParaRPr>
          </a:p>
          <a:p>
            <a:pPr indent="0" lvl="0" marL="0" rtl="0" algn="l">
              <a:spcBef>
                <a:spcPts val="0"/>
              </a:spcBef>
              <a:spcAft>
                <a:spcPts val="0"/>
              </a:spcAft>
              <a:buNone/>
            </a:pPr>
            <a:r>
              <a:t/>
            </a:r>
            <a:endParaRPr sz="800">
              <a:latin typeface="Consolas"/>
              <a:ea typeface="Consolas"/>
              <a:cs typeface="Consolas"/>
              <a:sym typeface="Consolas"/>
            </a:endParaRPr>
          </a:p>
        </p:txBody>
      </p:sp>
      <p:sp>
        <p:nvSpPr>
          <p:cNvPr id="1219" name="Google Shape;1219;p77"/>
          <p:cNvSpPr/>
          <p:nvPr/>
        </p:nvSpPr>
        <p:spPr>
          <a:xfrm>
            <a:off x="6840350" y="5368250"/>
            <a:ext cx="4556700" cy="94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7"/>
          <p:cNvSpPr txBox="1"/>
          <p:nvPr/>
        </p:nvSpPr>
        <p:spPr>
          <a:xfrm>
            <a:off x="7314475" y="5368250"/>
            <a:ext cx="4082700" cy="8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This diagram shows the </a:t>
            </a:r>
            <a:r>
              <a:rPr lang="en-US" sz="1200">
                <a:latin typeface="Calibri"/>
                <a:ea typeface="Calibri"/>
                <a:cs typeface="Calibri"/>
                <a:sym typeface="Calibri"/>
              </a:rPr>
              <a:t>inefficiency</a:t>
            </a:r>
            <a:r>
              <a:rPr lang="en-US" sz="1200">
                <a:latin typeface="Calibri"/>
                <a:ea typeface="Calibri"/>
                <a:cs typeface="Calibri"/>
                <a:sym typeface="Calibri"/>
              </a:rPr>
              <a:t> of a </a:t>
            </a:r>
            <a:r>
              <a:rPr lang="en-US" sz="1200">
                <a:latin typeface="Calibri"/>
                <a:ea typeface="Calibri"/>
                <a:cs typeface="Calibri"/>
                <a:sym typeface="Calibri"/>
              </a:rPr>
              <a:t>naive</a:t>
            </a:r>
            <a:r>
              <a:rPr lang="en-US" sz="1200">
                <a:latin typeface="Calibri"/>
                <a:ea typeface="Calibri"/>
                <a:cs typeface="Calibri"/>
                <a:sym typeface="Calibri"/>
              </a:rPr>
              <a:t> recursive implementation. </a:t>
            </a:r>
            <a:r>
              <a:rPr lang="en-US" sz="1200">
                <a:latin typeface="Calibri"/>
                <a:ea typeface="Calibri"/>
                <a:cs typeface="Calibri"/>
                <a:sym typeface="Calibri"/>
              </a:rPr>
              <a:t>Calculation</a:t>
            </a:r>
            <a:r>
              <a:rPr lang="en-US" sz="1200">
                <a:latin typeface="Calibri"/>
                <a:ea typeface="Calibri"/>
                <a:cs typeface="Calibri"/>
                <a:sym typeface="Calibri"/>
              </a:rPr>
              <a:t> the 5th </a:t>
            </a:r>
            <a:r>
              <a:rPr lang="en-US" sz="1200">
                <a:latin typeface="Calibri"/>
                <a:ea typeface="Calibri"/>
                <a:cs typeface="Calibri"/>
                <a:sym typeface="Calibri"/>
              </a:rPr>
              <a:t>fibonacci</a:t>
            </a:r>
            <a:r>
              <a:rPr lang="en-US" sz="1200">
                <a:latin typeface="Calibri"/>
                <a:ea typeface="Calibri"/>
                <a:cs typeface="Calibri"/>
                <a:sym typeface="Calibri"/>
              </a:rPr>
              <a:t> number leads to 15 calls to the function. </a:t>
            </a:r>
            <a:r>
              <a:rPr lang="en-US" sz="1200">
                <a:solidFill>
                  <a:schemeClr val="dk1"/>
                </a:solidFill>
                <a:latin typeface="Calibri"/>
                <a:ea typeface="Calibri"/>
                <a:cs typeface="Calibri"/>
                <a:sym typeface="Calibri"/>
              </a:rPr>
              <a:t>C</a:t>
            </a:r>
            <a:r>
              <a:rPr lang="en-US" sz="1200">
                <a:solidFill>
                  <a:schemeClr val="dk1"/>
                </a:solidFill>
                <a:latin typeface="Calibri"/>
                <a:ea typeface="Calibri"/>
                <a:cs typeface="Calibri"/>
                <a:sym typeface="Calibri"/>
              </a:rPr>
              <a:t>alculation of the 50th Fibonacci number leads to calling the function over </a:t>
            </a:r>
            <a:r>
              <a:rPr b="1" lang="en-US" sz="1200">
                <a:solidFill>
                  <a:schemeClr val="dk1"/>
                </a:solidFill>
                <a:latin typeface="Calibri"/>
                <a:ea typeface="Calibri"/>
                <a:cs typeface="Calibri"/>
                <a:sym typeface="Calibri"/>
              </a:rPr>
              <a:t>40 billion times.</a:t>
            </a:r>
            <a:r>
              <a:rPr lang="en-US" sz="1200">
                <a:solidFill>
                  <a:schemeClr val="dk1"/>
                </a:solidFill>
                <a:latin typeface="Calibri"/>
                <a:ea typeface="Calibri"/>
                <a:cs typeface="Calibri"/>
                <a:sym typeface="Calibri"/>
              </a:rPr>
              <a:t> </a:t>
            </a:r>
            <a:r>
              <a:rPr lang="en-US" sz="1200">
                <a:latin typeface="Calibri"/>
                <a:ea typeface="Calibri"/>
                <a:cs typeface="Calibri"/>
                <a:sym typeface="Calibri"/>
              </a:rPr>
              <a:t> </a:t>
            </a:r>
            <a:endParaRPr sz="1200">
              <a:latin typeface="Calibri"/>
              <a:ea typeface="Calibri"/>
              <a:cs typeface="Calibri"/>
              <a:sym typeface="Calibri"/>
            </a:endParaRPr>
          </a:p>
        </p:txBody>
      </p:sp>
      <p:pic>
        <p:nvPicPr>
          <p:cNvPr id="1221" name="Google Shape;1221;p77"/>
          <p:cNvPicPr preferRelativeResize="0"/>
          <p:nvPr/>
        </p:nvPicPr>
        <p:blipFill>
          <a:blip r:embed="rId3">
            <a:alphaModFix/>
          </a:blip>
          <a:stretch>
            <a:fillRect/>
          </a:stretch>
        </p:blipFill>
        <p:spPr>
          <a:xfrm>
            <a:off x="6926200" y="5706075"/>
            <a:ext cx="348500" cy="348500"/>
          </a:xfrm>
          <a:prstGeom prst="rect">
            <a:avLst/>
          </a:prstGeom>
          <a:noFill/>
          <a:ln>
            <a:noFill/>
          </a:ln>
        </p:spPr>
      </p:pic>
      <p:pic>
        <p:nvPicPr>
          <p:cNvPr id="1222" name="Google Shape;1222;p77">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7" name="Shape 1227"/>
        <p:cNvGrpSpPr/>
        <p:nvPr/>
      </p:nvGrpSpPr>
      <p:grpSpPr>
        <a:xfrm>
          <a:off x="0" y="0"/>
          <a:ext cx="0" cy="0"/>
          <a:chOff x="0" y="0"/>
          <a:chExt cx="0" cy="0"/>
        </a:xfrm>
      </p:grpSpPr>
      <p:sp>
        <p:nvSpPr>
          <p:cNvPr id="1228" name="Google Shape;1228;p78"/>
          <p:cNvSpPr txBox="1"/>
          <p:nvPr>
            <p:ph idx="2" type="body"/>
          </p:nvPr>
        </p:nvSpPr>
        <p:spPr>
          <a:xfrm>
            <a:off x="858600" y="1152825"/>
            <a:ext cx="10662600" cy="5384700"/>
          </a:xfrm>
          <a:prstGeom prst="rect">
            <a:avLst/>
          </a:prstGeom>
          <a:ln>
            <a:noFill/>
          </a:ln>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200">
                <a:solidFill>
                  <a:schemeClr val="dk1"/>
                </a:solidFill>
              </a:rPr>
              <a:t>Recursion can be </a:t>
            </a:r>
            <a:r>
              <a:rPr lang="en-US" sz="1200">
                <a:solidFill>
                  <a:schemeClr val="dk1"/>
                </a:solidFill>
              </a:rPr>
              <a:t>inefficient</a:t>
            </a:r>
            <a:r>
              <a:rPr lang="en-US" sz="1200">
                <a:solidFill>
                  <a:schemeClr val="dk1"/>
                </a:solidFill>
              </a:rPr>
              <a:t>. For example, </a:t>
            </a:r>
            <a:r>
              <a:rPr lang="en-US" sz="1200">
                <a:solidFill>
                  <a:schemeClr val="dk1"/>
                </a:solidFill>
              </a:rPr>
              <a:t>when</a:t>
            </a:r>
            <a:r>
              <a:rPr lang="en-US" sz="1200">
                <a:solidFill>
                  <a:schemeClr val="dk1"/>
                </a:solidFill>
              </a:rPr>
              <a:t> calculation </a:t>
            </a:r>
            <a:r>
              <a:rPr lang="en-US" sz="1200">
                <a:solidFill>
                  <a:schemeClr val="dk1"/>
                </a:solidFill>
              </a:rPr>
              <a:t>the 50th Fibonacci number, the function is </a:t>
            </a:r>
            <a:r>
              <a:rPr lang="en-US" sz="1200">
                <a:solidFill>
                  <a:schemeClr val="dk1"/>
                </a:solidFill>
              </a:rPr>
              <a:t>called over </a:t>
            </a:r>
            <a:r>
              <a:rPr b="1" lang="en-US" sz="1200">
                <a:solidFill>
                  <a:schemeClr val="dk1"/>
                </a:solidFill>
              </a:rPr>
              <a:t>40 billion times.</a:t>
            </a:r>
            <a:r>
              <a:rPr lang="en-US" sz="1200">
                <a:solidFill>
                  <a:schemeClr val="dk1"/>
                </a:solidFill>
              </a:rPr>
              <a:t> </a:t>
            </a:r>
            <a:endParaRPr sz="1200">
              <a:solidFill>
                <a:schemeClr val="dk1"/>
              </a:solidFill>
            </a:endParaRPr>
          </a:p>
          <a:p>
            <a:pPr indent="0" lvl="0" marL="0" marR="0" rtl="0" algn="l">
              <a:lnSpc>
                <a:spcPct val="115000"/>
              </a:lnSpc>
              <a:spcBef>
                <a:spcPts val="1200"/>
              </a:spcBef>
              <a:spcAft>
                <a:spcPts val="0"/>
              </a:spcAft>
              <a:buNone/>
            </a:pPr>
            <a:r>
              <a:rPr lang="en-US" sz="1200">
                <a:solidFill>
                  <a:schemeClr val="dk1"/>
                </a:solidFill>
              </a:rPr>
              <a:t>Through the usage of reference types (array, objects) it is possible to implement </a:t>
            </a:r>
            <a:r>
              <a:rPr b="1" lang="en-US" sz="1200">
                <a:solidFill>
                  <a:schemeClr val="dk1"/>
                </a:solidFill>
              </a:rPr>
              <a:t>memoization</a:t>
            </a:r>
            <a:r>
              <a:rPr b="1" lang="en-US" sz="1200">
                <a:solidFill>
                  <a:schemeClr val="dk1"/>
                </a:solidFill>
              </a:rPr>
              <a:t> or </a:t>
            </a:r>
            <a:r>
              <a:rPr b="1" lang="en-US" sz="1200">
                <a:solidFill>
                  <a:schemeClr val="dk1"/>
                </a:solidFill>
              </a:rPr>
              <a:t>caching</a:t>
            </a:r>
            <a:r>
              <a:rPr lang="en-US" sz="1200">
                <a:solidFill>
                  <a:schemeClr val="dk1"/>
                </a:solidFill>
              </a:rPr>
              <a:t> of values in recursive functions. In case of </a:t>
            </a:r>
            <a:r>
              <a:rPr lang="en-US" sz="1200">
                <a:solidFill>
                  <a:schemeClr val="dk1"/>
                </a:solidFill>
              </a:rPr>
              <a:t>calculation of the 50th Fibonacci number, this</a:t>
            </a:r>
            <a:r>
              <a:rPr lang="en-US" sz="1200">
                <a:solidFill>
                  <a:schemeClr val="dk1"/>
                </a:solidFill>
              </a:rPr>
              <a:t> brings the </a:t>
            </a:r>
            <a:r>
              <a:rPr b="1" lang="en-US" sz="1200">
                <a:solidFill>
                  <a:schemeClr val="dk1"/>
                </a:solidFill>
              </a:rPr>
              <a:t>number of calls to the </a:t>
            </a:r>
            <a:r>
              <a:rPr b="1" lang="en-US" sz="1200">
                <a:solidFill>
                  <a:schemeClr val="dk1"/>
                </a:solidFill>
              </a:rPr>
              <a:t>fibonacci</a:t>
            </a:r>
            <a:r>
              <a:rPr b="1" lang="en-US" sz="1200">
                <a:solidFill>
                  <a:schemeClr val="dk1"/>
                </a:solidFill>
              </a:rPr>
              <a:t> function</a:t>
            </a:r>
            <a:r>
              <a:rPr b="1" lang="en-US" sz="1200">
                <a:solidFill>
                  <a:schemeClr val="dk1"/>
                </a:solidFill>
              </a:rPr>
              <a:t> back to a mere 99(!)</a:t>
            </a:r>
            <a:r>
              <a:rPr lang="en-US" sz="1200">
                <a:solidFill>
                  <a:schemeClr val="dk1"/>
                </a:solidFill>
              </a:rPr>
              <a:t>.</a:t>
            </a:r>
            <a:endParaRPr sz="1200">
              <a:solidFill>
                <a:srgbClr val="0000FF"/>
              </a:solidFill>
              <a:highlight>
                <a:srgbClr val="FFFFFF"/>
              </a:highlight>
              <a:latin typeface="Consolas"/>
              <a:ea typeface="Consolas"/>
              <a:cs typeface="Consolas"/>
              <a:sym typeface="Consolas"/>
            </a:endParaRPr>
          </a:p>
          <a:p>
            <a:pPr indent="0" lvl="0" marL="0" rtl="0" algn="l">
              <a:lnSpc>
                <a:spcPct val="133333"/>
              </a:lnSpc>
              <a:spcBef>
                <a:spcPts val="12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`fibonacci2(</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chemeClr val="lt1"/>
                </a:highlight>
                <a:latin typeface="Consolas"/>
                <a:ea typeface="Consolas"/>
                <a:cs typeface="Consolas"/>
                <a:sym typeface="Consolas"/>
              </a:rPr>
              <a:t>fibonacci2</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//-&gt; 6765</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seq</a:t>
            </a:r>
            <a:r>
              <a:rPr lang="en-US" sz="1200">
                <a:solidFill>
                  <a:schemeClr val="dk1"/>
                </a:solidFill>
                <a:highlight>
                  <a:srgbClr val="FFFFFF"/>
                </a:highlight>
                <a:latin typeface="Consolas"/>
                <a:ea typeface="Consolas"/>
                <a:cs typeface="Consolas"/>
                <a:sym typeface="Consolas"/>
              </a:rPr>
              <a:t>)</a:t>
            </a:r>
            <a:r>
              <a:rPr lang="en-US" sz="1200">
                <a:solidFill>
                  <a:srgbClr val="008000"/>
                </a:solidFill>
                <a:highlight>
                  <a:srgbClr val="FFFFFF"/>
                </a:highlight>
                <a:latin typeface="Consolas"/>
                <a:ea typeface="Consolas"/>
                <a:cs typeface="Consolas"/>
                <a:sym typeface="Consolas"/>
              </a:rPr>
              <a:t> // -&gt; [0,1,1,2,3,5,8,13,21,34,55,89,144,233,377,610,987,1597,2584,4181,6765]</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p:txBody>
      </p:sp>
      <p:sp>
        <p:nvSpPr>
          <p:cNvPr id="1229" name="Google Shape;1229;p78"/>
          <p:cNvSpPr txBox="1"/>
          <p:nvPr>
            <p:ph type="title"/>
          </p:nvPr>
        </p:nvSpPr>
        <p:spPr>
          <a:xfrm>
            <a:off x="858595" y="370575"/>
            <a:ext cx="9162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M</a:t>
            </a:r>
            <a:r>
              <a:rPr lang="en-US"/>
              <a:t>emoization</a:t>
            </a:r>
            <a:endParaRPr/>
          </a:p>
        </p:txBody>
      </p:sp>
      <p:pic>
        <p:nvPicPr>
          <p:cNvPr id="1230" name="Google Shape;1230;p78">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sp>
        <p:nvSpPr>
          <p:cNvPr id="1235" name="Google Shape;1235;p7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Function as values</a:t>
            </a:r>
            <a:endParaRPr/>
          </a:p>
        </p:txBody>
      </p:sp>
      <p:sp>
        <p:nvSpPr>
          <p:cNvPr id="1236" name="Google Shape;1236;p79"/>
          <p:cNvSpPr txBox="1"/>
          <p:nvPr>
            <p:ph idx="1" type="body"/>
          </p:nvPr>
        </p:nvSpPr>
        <p:spPr>
          <a:xfrm>
            <a:off x="858600" y="1366975"/>
            <a:ext cx="10662600" cy="4895700"/>
          </a:xfrm>
          <a:prstGeom prst="rect">
            <a:avLst/>
          </a:prstGeom>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400">
                <a:solidFill>
                  <a:srgbClr val="3F3F3F"/>
                </a:solidFill>
              </a:rPr>
              <a:t>In JavaScript functions are not only syntax but also values, which means they can be assigned to variables, stored in the properties of objects or the elements of arrays, passed as arguments to functions, and so on. This is a critical part of JavaScript and a principal reason why it has been so successful. </a:t>
            </a:r>
            <a:endParaRPr sz="1400">
              <a:solidFill>
                <a:srgbClr val="3F3F3F"/>
              </a:solidFill>
            </a:endParaRPr>
          </a:p>
          <a:p>
            <a:pPr indent="0" lvl="0" marL="0" marR="0" rtl="0" algn="l">
              <a:lnSpc>
                <a:spcPct val="100000"/>
              </a:lnSpc>
              <a:spcBef>
                <a:spcPts val="600"/>
              </a:spcBef>
              <a:spcAft>
                <a:spcPts val="0"/>
              </a:spcAft>
              <a:buNone/>
            </a:pPr>
            <a:r>
              <a:rPr lang="en-US" sz="1400">
                <a:solidFill>
                  <a:srgbClr val="3F3F3F"/>
                </a:solidFill>
              </a:rPr>
              <a:t>The canonical example is to pass functions to the JavaScript sequence (array) methods like map, filter, reduce etc. The functions are operations which are executed by these generic functions (methods) on the array. </a:t>
            </a:r>
            <a:endParaRPr sz="1400">
              <a:solidFill>
                <a:srgbClr val="3F3F3F"/>
              </a:solidFill>
            </a:endParaRPr>
          </a:p>
          <a:p>
            <a:pPr indent="0" lvl="0" marL="0" rtl="0" algn="l">
              <a:lnSpc>
                <a:spcPct val="133333"/>
              </a:lnSpc>
              <a:spcBef>
                <a:spcPts val="600"/>
              </a:spcBef>
              <a:spcAft>
                <a:spcPts val="0"/>
              </a:spcAft>
              <a:buClr>
                <a:schemeClr val="dk1"/>
              </a:buClr>
              <a:buSzPts val="1100"/>
              <a:buFont typeface="Arial"/>
              <a:buNone/>
            </a:pPr>
            <a:r>
              <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shoppingList</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"REGULAR"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"apple"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15</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"REGULAR"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b="1" lang="en-US" sz="1400">
                <a:solidFill>
                  <a:srgbClr val="795E26"/>
                </a:solidFill>
                <a:highlight>
                  <a:srgbClr val="FFFFFF"/>
                </a:highlight>
                <a:latin typeface="Consolas"/>
                <a:ea typeface="Consolas"/>
                <a:cs typeface="Consolas"/>
                <a:sym typeface="Consolas"/>
              </a:rPr>
              <a:t>toSale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true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false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b="1" lang="en-US" sz="1400">
                <a:solidFill>
                  <a:srgbClr val="795E26"/>
                </a:solidFill>
                <a:highlight>
                  <a:srgbClr val="FFFFFF"/>
                </a:highlight>
                <a:latin typeface="Consolas"/>
                <a:ea typeface="Consolas"/>
                <a:cs typeface="Consolas"/>
                <a:sym typeface="Consolas"/>
              </a:rPr>
              <a:t>big</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]&gt;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400">
                <a:solidFill>
                  <a:srgbClr val="0000FF"/>
                </a:solidFill>
                <a:highlight>
                  <a:srgbClr val="FFFFFF"/>
                </a:highlight>
                <a:latin typeface="Consolas"/>
                <a:ea typeface="Consolas"/>
                <a:cs typeface="Consolas"/>
                <a:sym typeface="Consolas"/>
              </a:rPr>
              <a:t>let</a:t>
            </a:r>
            <a:r>
              <a:rPr lang="en-US" sz="1400">
                <a:solidFill>
                  <a:schemeClr val="dk1"/>
                </a:solidFill>
                <a:highlight>
                  <a:srgbClr val="FFFFFF"/>
                </a:highlight>
                <a:latin typeface="Consolas"/>
                <a:ea typeface="Consolas"/>
                <a:cs typeface="Consolas"/>
                <a:sym typeface="Consolas"/>
              </a:rPr>
              <a:t> </a:t>
            </a:r>
            <a:r>
              <a:rPr lang="en-US" sz="1400">
                <a:solidFill>
                  <a:srgbClr val="001080"/>
                </a:solidFill>
                <a:highlight>
                  <a:srgbClr val="FFFFFF"/>
                </a:highlight>
                <a:latin typeface="Consolas"/>
                <a:ea typeface="Consolas"/>
                <a:cs typeface="Consolas"/>
                <a:sym typeface="Consolas"/>
              </a:rPr>
              <a:t>products</a:t>
            </a:r>
            <a:r>
              <a:rPr lang="en-US" sz="1400">
                <a:solidFill>
                  <a:schemeClr val="dk1"/>
                </a:solidFill>
                <a:highlight>
                  <a:srgbClr val="FFFFFF"/>
                </a:highlight>
                <a:latin typeface="Consolas"/>
                <a:ea typeface="Consolas"/>
                <a:cs typeface="Consolas"/>
                <a:sym typeface="Consolas"/>
              </a:rPr>
              <a:t> = </a:t>
            </a:r>
            <a:r>
              <a:rPr lang="en-US" sz="1400">
                <a:solidFill>
                  <a:srgbClr val="001080"/>
                </a:solidFill>
                <a:highlight>
                  <a:srgbClr val="FFFFFF"/>
                </a:highlight>
                <a:latin typeface="Consolas"/>
                <a:ea typeface="Consolas"/>
                <a:cs typeface="Consolas"/>
                <a:sym typeface="Consolas"/>
              </a:rPr>
              <a:t>shoppingList</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map</a:t>
            </a:r>
            <a:r>
              <a:rPr lang="en-US" sz="1400">
                <a:solidFill>
                  <a:schemeClr val="dk1"/>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toSale</a:t>
            </a:r>
            <a:r>
              <a:rPr lang="en-US" sz="1400">
                <a:solidFill>
                  <a:schemeClr val="dk1"/>
                </a:solidFill>
                <a:highlight>
                  <a:srgbClr val="FFFFFF"/>
                </a:highlight>
                <a:latin typeface="Consolas"/>
                <a:ea typeface="Consolas"/>
                <a:cs typeface="Consolas"/>
                <a:sym typeface="Consolas"/>
              </a:rPr>
              <a:t>).</a:t>
            </a:r>
            <a:r>
              <a:rPr lang="en-US" sz="1400">
                <a:solidFill>
                  <a:srgbClr val="795E26"/>
                </a:solidFill>
                <a:highlight>
                  <a:srgbClr val="FFFFFF"/>
                </a:highlight>
                <a:latin typeface="Consolas"/>
                <a:ea typeface="Consolas"/>
                <a:cs typeface="Consolas"/>
                <a:sym typeface="Consolas"/>
              </a:rPr>
              <a:t>filter</a:t>
            </a:r>
            <a:r>
              <a:rPr lang="en-US" sz="1400">
                <a:solidFill>
                  <a:schemeClr val="dk1"/>
                </a:solidFill>
                <a:highlight>
                  <a:srgbClr val="FFFFFF"/>
                </a:highlight>
                <a:latin typeface="Consolas"/>
                <a:ea typeface="Consolas"/>
                <a:cs typeface="Consolas"/>
                <a:sym typeface="Consolas"/>
              </a:rPr>
              <a:t>(</a:t>
            </a:r>
            <a:r>
              <a:rPr lang="en-US" sz="1400">
                <a:solidFill>
                  <a:srgbClr val="001080"/>
                </a:solidFill>
                <a:highlight>
                  <a:srgbClr val="FFFFFF"/>
                </a:highlight>
                <a:latin typeface="Consolas"/>
                <a:ea typeface="Consolas"/>
                <a:cs typeface="Consolas"/>
                <a:sym typeface="Consolas"/>
              </a:rPr>
              <a:t>big</a:t>
            </a:r>
            <a:r>
              <a:rPr lang="en-US"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products</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'orange', 10, false ], [ 'orange', 15, false ]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600"/>
              </a:spcAft>
              <a:buNone/>
            </a:pPr>
            <a:r>
              <a:rPr lang="en-US" sz="1000">
                <a:solidFill>
                  <a:srgbClr val="3F3F3F"/>
                </a:solidFill>
                <a:latin typeface="Consolas"/>
                <a:ea typeface="Consolas"/>
                <a:cs typeface="Consolas"/>
                <a:sym typeface="Consolas"/>
              </a:rPr>
              <a:t> </a:t>
            </a:r>
            <a:endParaRPr>
              <a:solidFill>
                <a:srgbClr val="0000FF"/>
              </a:solidFill>
              <a:highlight>
                <a:srgbClr val="FFFFFF"/>
              </a:highlight>
              <a:latin typeface="Consolas"/>
              <a:ea typeface="Consolas"/>
              <a:cs typeface="Consolas"/>
              <a:sym typeface="Consolas"/>
            </a:endParaRPr>
          </a:p>
        </p:txBody>
      </p:sp>
      <p:sp>
        <p:nvSpPr>
          <p:cNvPr id="1237" name="Google Shape;1237;p79"/>
          <p:cNvSpPr txBox="1"/>
          <p:nvPr/>
        </p:nvSpPr>
        <p:spPr>
          <a:xfrm>
            <a:off x="5698825" y="3763775"/>
            <a:ext cx="5320200" cy="1422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dk1"/>
                </a:solidFill>
              </a:rPr>
              <a:t>The </a:t>
            </a:r>
            <a:r>
              <a:rPr b="1" lang="en-US" sz="1100">
                <a:solidFill>
                  <a:schemeClr val="dk1"/>
                </a:solidFill>
              </a:rPr>
              <a:t>map()</a:t>
            </a:r>
            <a:r>
              <a:rPr lang="en-US" sz="1100">
                <a:solidFill>
                  <a:schemeClr val="dk1"/>
                </a:solidFill>
              </a:rPr>
              <a:t> method </a:t>
            </a:r>
            <a:r>
              <a:rPr b="1" lang="en-US" sz="1100">
                <a:solidFill>
                  <a:schemeClr val="dk1"/>
                </a:solidFill>
              </a:rPr>
              <a:t>creates a new array</a:t>
            </a:r>
            <a:r>
              <a:rPr lang="en-US" sz="1100">
                <a:solidFill>
                  <a:schemeClr val="dk1"/>
                </a:solidFill>
              </a:rPr>
              <a:t> populated with the results of calling a provided function on every element in the calling array. It allows </a:t>
            </a:r>
            <a:r>
              <a:rPr b="1" lang="en-US" sz="1100">
                <a:solidFill>
                  <a:schemeClr val="dk1"/>
                </a:solidFill>
              </a:rPr>
              <a:t>transformation of a sequence</a:t>
            </a:r>
            <a:endParaRPr b="1"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The </a:t>
            </a:r>
            <a:r>
              <a:rPr b="1" lang="en-US" sz="1100">
                <a:solidFill>
                  <a:schemeClr val="dk1"/>
                </a:solidFill>
              </a:rPr>
              <a:t>filter()</a:t>
            </a:r>
            <a:r>
              <a:rPr lang="en-US" sz="1100">
                <a:solidFill>
                  <a:schemeClr val="dk1"/>
                </a:solidFill>
              </a:rPr>
              <a:t> method </a:t>
            </a:r>
            <a:r>
              <a:rPr b="1" lang="en-US" sz="1100">
                <a:solidFill>
                  <a:schemeClr val="dk1"/>
                </a:solidFill>
              </a:rPr>
              <a:t>creates a new array</a:t>
            </a:r>
            <a:r>
              <a:rPr lang="en-US" sz="1100">
                <a:solidFill>
                  <a:schemeClr val="dk1"/>
                </a:solidFill>
              </a:rPr>
              <a:t> with all elements that pass the test implemented by the provided function. It allows </a:t>
            </a:r>
            <a:r>
              <a:rPr b="1" lang="en-US" sz="1100">
                <a:solidFill>
                  <a:schemeClr val="dk1"/>
                </a:solidFill>
              </a:rPr>
              <a:t>searching for particular conditions </a:t>
            </a:r>
            <a:r>
              <a:rPr lang="en-US" sz="1100">
                <a:solidFill>
                  <a:schemeClr val="dk1"/>
                </a:solidFill>
              </a:rPr>
              <a:t>(“filtering”) in a sequence</a:t>
            </a:r>
            <a:endParaRPr sz="1100">
              <a:solidFill>
                <a:schemeClr val="dk1"/>
              </a:solidFill>
            </a:endParaRPr>
          </a:p>
        </p:txBody>
      </p:sp>
      <p:sp>
        <p:nvSpPr>
          <p:cNvPr id="1238" name="Google Shape;1238;p79"/>
          <p:cNvSpPr/>
          <p:nvPr/>
        </p:nvSpPr>
        <p:spPr>
          <a:xfrm>
            <a:off x="2124375" y="5472050"/>
            <a:ext cx="3906600" cy="378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9" name="Google Shape;1239;p79">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80"/>
          <p:cNvSpPr txBox="1"/>
          <p:nvPr>
            <p:ph idx="2" type="body"/>
          </p:nvPr>
        </p:nvSpPr>
        <p:spPr>
          <a:xfrm>
            <a:off x="8006675" y="1477850"/>
            <a:ext cx="3565200" cy="477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rPr>
              <a:t>With closures </a:t>
            </a:r>
            <a:r>
              <a:rPr b="1" lang="en-US" sz="1400">
                <a:solidFill>
                  <a:schemeClr val="dk1"/>
                </a:solidFill>
              </a:rPr>
              <a:t>state can be passed between function calls</a:t>
            </a:r>
            <a:r>
              <a:rPr lang="en-US" sz="1400">
                <a:solidFill>
                  <a:schemeClr val="dk1"/>
                </a:solidFill>
              </a:rPr>
              <a:t> (without using global variables):</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step</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init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init</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step</a:t>
            </a:r>
            <a:endParaRPr b="1"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b="1" lang="en-US" sz="1200">
                <a:solidFill>
                  <a:srgbClr val="001080"/>
                </a:solidFill>
                <a:highlight>
                  <a:srgbClr val="FFFFFF"/>
                </a:highlight>
                <a:latin typeface="Consolas"/>
                <a:ea typeface="Consolas"/>
                <a:cs typeface="Consolas"/>
                <a:sym typeface="Consolas"/>
              </a:rPr>
              <a:t>state</a:t>
            </a:r>
            <a:endParaRPr b="1"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pair</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triple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counter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4</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one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3</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4</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8</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cuad</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12</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600"/>
              </a:spcAft>
              <a:buNone/>
            </a:pPr>
            <a:r>
              <a:t/>
            </a:r>
            <a:endParaRPr sz="1400">
              <a:solidFill>
                <a:schemeClr val="dk1"/>
              </a:solidFill>
            </a:endParaRPr>
          </a:p>
        </p:txBody>
      </p:sp>
      <p:sp>
        <p:nvSpPr>
          <p:cNvPr id="1246" name="Google Shape;1246;p80"/>
          <p:cNvSpPr/>
          <p:nvPr/>
        </p:nvSpPr>
        <p:spPr>
          <a:xfrm>
            <a:off x="9138325" y="1918700"/>
            <a:ext cx="1872000" cy="1327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0"/>
          <p:cNvSpPr txBox="1"/>
          <p:nvPr>
            <p:ph idx="2" type="body"/>
          </p:nvPr>
        </p:nvSpPr>
        <p:spPr>
          <a:xfrm>
            <a:off x="863475" y="1477850"/>
            <a:ext cx="3466500" cy="477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solidFill>
                  <a:schemeClr val="dk1"/>
                </a:solidFill>
              </a:rPr>
              <a:t>A </a:t>
            </a:r>
            <a:r>
              <a:rPr b="1" lang="en-US" sz="1400">
                <a:solidFill>
                  <a:schemeClr val="dk1"/>
                </a:solidFill>
              </a:rPr>
              <a:t>closure</a:t>
            </a:r>
            <a:r>
              <a:rPr lang="en-US" sz="1400">
                <a:solidFill>
                  <a:schemeClr val="dk1"/>
                </a:solidFill>
              </a:rPr>
              <a:t> is the combination of a function bundled together (enclosed) with references to its surrounding state (the </a:t>
            </a:r>
            <a:r>
              <a:rPr b="1" lang="en-US" sz="1400">
                <a:solidFill>
                  <a:schemeClr val="dk1"/>
                </a:solidFill>
              </a:rPr>
              <a:t>lexical environment</a:t>
            </a:r>
            <a:r>
              <a:rPr lang="en-US" sz="1400">
                <a:solidFill>
                  <a:schemeClr val="dk1"/>
                </a:solidFill>
              </a:rPr>
              <a:t>). In other words, a closure gives you access to an outer function’s scope from an inner function. In JavaScript, closures are created every time a function is created, at function creation time. With closures a function can be </a:t>
            </a:r>
            <a:r>
              <a:rPr b="1" lang="en-US" sz="1400">
                <a:solidFill>
                  <a:schemeClr val="dk1"/>
                </a:solidFill>
              </a:rPr>
              <a:t>parameterized</a:t>
            </a:r>
            <a:r>
              <a:rPr lang="en-US" sz="1400">
                <a:solidFill>
                  <a:schemeClr val="dk1"/>
                </a:solidFill>
              </a:rPr>
              <a:t>:</a:t>
            </a:r>
            <a:endParaRPr sz="1400">
              <a:solidFill>
                <a:schemeClr val="dk1"/>
              </a:solidFill>
            </a:endParaRPr>
          </a:p>
          <a:p>
            <a:pPr indent="0" lvl="0" marL="0" rtl="0" algn="l">
              <a:spcBef>
                <a:spcPts val="60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exponent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base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base</a:t>
            </a:r>
            <a:r>
              <a:rPr lang="en-US" sz="1200">
                <a:solidFill>
                  <a:schemeClr val="dk1"/>
                </a:solidFill>
                <a:highlight>
                  <a:srgbClr val="FFFFFF"/>
                </a:highlight>
                <a:latin typeface="Consolas"/>
                <a:ea typeface="Consolas"/>
                <a:cs typeface="Consolas"/>
                <a:sym typeface="Consolas"/>
              </a:rPr>
              <a:t> ** </a:t>
            </a:r>
            <a:r>
              <a:rPr b="1" lang="en-US" sz="1200">
                <a:solidFill>
                  <a:srgbClr val="001080"/>
                </a:solidFill>
                <a:highlight>
                  <a:srgbClr val="FFFFFF"/>
                </a:highlight>
                <a:latin typeface="Consolas"/>
                <a:ea typeface="Consolas"/>
                <a:cs typeface="Consolas"/>
                <a:sym typeface="Consolas"/>
              </a:rPr>
              <a:t>exponent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square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cube</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toPower</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square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 </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9</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cube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3</a:t>
            </a:r>
            <a:r>
              <a:rPr lang="en-US" sz="1200">
                <a:solidFill>
                  <a:schemeClr val="dk1"/>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27</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600"/>
              </a:spcAft>
              <a:buNone/>
            </a:pPr>
            <a:r>
              <a:t/>
            </a:r>
            <a:endParaRPr sz="1400">
              <a:solidFill>
                <a:schemeClr val="dk1"/>
              </a:solidFill>
            </a:endParaRPr>
          </a:p>
        </p:txBody>
      </p:sp>
      <p:sp>
        <p:nvSpPr>
          <p:cNvPr id="1248" name="Google Shape;1248;p8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Closure</a:t>
            </a:r>
            <a:endParaRPr/>
          </a:p>
        </p:txBody>
      </p:sp>
      <p:sp>
        <p:nvSpPr>
          <p:cNvPr id="1249" name="Google Shape;1249;p80"/>
          <p:cNvSpPr/>
          <p:nvPr/>
        </p:nvSpPr>
        <p:spPr>
          <a:xfrm>
            <a:off x="1548575" y="3424750"/>
            <a:ext cx="2357100" cy="604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0" name="Google Shape;1250;p80"/>
          <p:cNvPicPr preferRelativeResize="0"/>
          <p:nvPr/>
        </p:nvPicPr>
        <p:blipFill>
          <a:blip r:embed="rId3">
            <a:alphaModFix/>
          </a:blip>
          <a:stretch>
            <a:fillRect/>
          </a:stretch>
        </p:blipFill>
        <p:spPr>
          <a:xfrm>
            <a:off x="4696313" y="3092725"/>
            <a:ext cx="2799375" cy="2839773"/>
          </a:xfrm>
          <a:prstGeom prst="rect">
            <a:avLst/>
          </a:prstGeom>
          <a:noFill/>
          <a:ln>
            <a:noFill/>
          </a:ln>
        </p:spPr>
      </p:pic>
      <p:pic>
        <p:nvPicPr>
          <p:cNvPr id="1251" name="Google Shape;1251;p80">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6" name="Shape 1256"/>
        <p:cNvGrpSpPr/>
        <p:nvPr/>
      </p:nvGrpSpPr>
      <p:grpSpPr>
        <a:xfrm>
          <a:off x="0" y="0"/>
          <a:ext cx="0" cy="0"/>
          <a:chOff x="0" y="0"/>
          <a:chExt cx="0" cy="0"/>
        </a:xfrm>
      </p:grpSpPr>
      <p:sp>
        <p:nvSpPr>
          <p:cNvPr id="1257" name="Google Shape;1257;p81"/>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91440" rtl="0" algn="l">
              <a:spcBef>
                <a:spcPts val="0"/>
              </a:spcBef>
              <a:spcAft>
                <a:spcPts val="0"/>
              </a:spcAft>
              <a:buNone/>
            </a:pPr>
            <a:r>
              <a:rPr lang="en-US" sz="1400"/>
              <a:t>In TypeScript parameters and function return are typed as variables declared with let and const (and so are they inferred when no type declaration is given</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multiply</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y</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y</a:t>
            </a:r>
            <a:endParaRPr sz="1200">
              <a:solidFill>
                <a:srgbClr val="00108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91440" rtl="0" algn="l">
              <a:spcBef>
                <a:spcPts val="0"/>
              </a:spcBef>
              <a:spcAft>
                <a:spcPts val="0"/>
              </a:spcAft>
              <a:buNone/>
            </a:pPr>
            <a:r>
              <a:t/>
            </a:r>
            <a:endParaRPr sz="1400"/>
          </a:p>
          <a:p>
            <a:pPr indent="0" lvl="0" marL="91440" rtl="0" algn="l">
              <a:spcBef>
                <a:spcPts val="600"/>
              </a:spcBef>
              <a:spcAft>
                <a:spcPts val="0"/>
              </a:spcAft>
              <a:buNone/>
            </a:pPr>
            <a:r>
              <a:rPr lang="en-US" sz="1400"/>
              <a:t>It should be noted that functions have their own types. Either the generic, primitive Function type (which should be avoided) or a syntax which defines the type as a function </a:t>
            </a:r>
            <a:r>
              <a:rPr lang="en-US" sz="1400"/>
              <a:t>without</a:t>
            </a:r>
            <a:r>
              <a:rPr lang="en-US" sz="1400"/>
              <a:t> function body (with the { .. }) . </a:t>
            </a:r>
            <a:r>
              <a:rPr b="1" lang="en-US" sz="1400"/>
              <a:t>The type alias keyword </a:t>
            </a:r>
            <a:r>
              <a:rPr lang="en-US" sz="1400"/>
              <a:t>is very </a:t>
            </a:r>
            <a:r>
              <a:rPr lang="en-US" sz="1400"/>
              <a:t>useful</a:t>
            </a:r>
            <a:r>
              <a:rPr lang="en-US" sz="1400"/>
              <a:t> for this purpose to make the code more readable.</a:t>
            </a:r>
            <a:endParaRPr sz="1400"/>
          </a:p>
          <a:p>
            <a:pPr indent="0" lvl="0" marL="91440" rtl="0" algn="l">
              <a:spcBef>
                <a:spcPts val="600"/>
              </a:spcBef>
              <a:spcAft>
                <a:spcPts val="0"/>
              </a:spcAft>
              <a:buNone/>
            </a:pPr>
            <a:r>
              <a:t/>
            </a:r>
            <a:endParaRPr sz="1400"/>
          </a:p>
          <a:p>
            <a:pPr indent="0" lvl="0" marL="91440" rtl="0" algn="l">
              <a:spcBef>
                <a:spcPts val="600"/>
              </a:spcBef>
              <a:spcAft>
                <a:spcPts val="0"/>
              </a:spcAft>
              <a:buNone/>
            </a:pPr>
            <a:r>
              <a:rPr lang="en-US" sz="1400"/>
              <a:t>In the example of the left that allows writing the </a:t>
            </a:r>
            <a:r>
              <a:rPr lang="en-US" sz="1400"/>
              <a:t>definition</a:t>
            </a:r>
            <a:r>
              <a:rPr lang="en-US" sz="1400"/>
              <a:t> of </a:t>
            </a:r>
            <a:r>
              <a:rPr b="1" lang="en-US" sz="1400"/>
              <a:t>mapmatrix</a:t>
            </a:r>
            <a:r>
              <a:rPr lang="en-US" sz="1400"/>
              <a:t> as </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a:t>
            </a:r>
            <a:endParaRPr sz="1400"/>
          </a:p>
          <a:p>
            <a:pPr indent="0" lvl="0" marL="91440" rtl="0" algn="l">
              <a:spcBef>
                <a:spcPts val="0"/>
              </a:spcBef>
              <a:spcAft>
                <a:spcPts val="0"/>
              </a:spcAft>
              <a:buNone/>
            </a:pPr>
            <a:r>
              <a:rPr lang="en-US" sz="1400"/>
              <a:t>rather than the more convoluted</a:t>
            </a:r>
            <a:endParaRPr sz="1400"/>
          </a:p>
          <a:p>
            <a:pPr indent="0" lvl="0" marL="91440" rtl="0" algn="l">
              <a:lnSpc>
                <a:spcPct val="133333"/>
              </a:lnSpc>
              <a:spcBef>
                <a:spcPts val="60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mapMatrix2</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&gt;&gt;, </a:t>
            </a:r>
            <a:r>
              <a:rPr lang="en-US" sz="1200">
                <a:solidFill>
                  <a:srgbClr val="795E26"/>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_</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600"/>
              </a:spcAft>
              <a:buNone/>
            </a:pPr>
            <a:r>
              <a:t/>
            </a:r>
            <a:endParaRPr sz="1400"/>
          </a:p>
        </p:txBody>
      </p:sp>
      <p:sp>
        <p:nvSpPr>
          <p:cNvPr id="1258" name="Google Shape;1258;p81"/>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Parameter and </a:t>
            </a:r>
            <a:r>
              <a:rPr lang="en-US"/>
              <a:t>Function </a:t>
            </a:r>
            <a:r>
              <a:rPr lang="en-US"/>
              <a:t>types</a:t>
            </a:r>
            <a:endParaRPr/>
          </a:p>
        </p:txBody>
      </p:sp>
      <p:sp>
        <p:nvSpPr>
          <p:cNvPr id="1259" name="Google Shape;1259;p81"/>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rtl="0" algn="l">
              <a:lnSpc>
                <a:spcPct val="133333"/>
              </a:lnSpc>
              <a:spcBef>
                <a:spcPts val="0"/>
              </a:spcBef>
              <a:spcAft>
                <a:spcPts val="0"/>
              </a:spcAft>
              <a:buClr>
                <a:schemeClr val="dk1"/>
              </a:buClr>
              <a:buSzPts val="1100"/>
              <a:buFont typeface="Arial"/>
              <a:buNone/>
            </a:pPr>
            <a:r>
              <a:t/>
            </a:r>
            <a:endParaRPr sz="1200">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&gt;&gt;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type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_</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endParaRPr sz="12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matrix2d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submatrix</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Array</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&gt;)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operation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matrix</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submatrix</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9</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8</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56</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floorzero</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cellop</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endParaRPr sz="1200">
              <a:solidFill>
                <a:srgbClr val="098658"/>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else</a:t>
            </a:r>
            <a:endParaRPr sz="1200">
              <a:solidFill>
                <a:srgbClr val="AF00DB"/>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e</a:t>
            </a:r>
            <a:endParaRPr sz="1200">
              <a:solidFill>
                <a:srgbClr val="00108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mapMatrix</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data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floorzero</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 [ 5, 9, 0 ], [ 100, 2 ], [ 0, 0, 56 ] ]</a:t>
            </a:r>
            <a:endParaRPr sz="1200">
              <a:solidFill>
                <a:srgbClr val="008000"/>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200">
              <a:latin typeface="Consolas"/>
              <a:ea typeface="Consolas"/>
              <a:cs typeface="Consolas"/>
              <a:sym typeface="Consolas"/>
            </a:endParaRPr>
          </a:p>
        </p:txBody>
      </p:sp>
      <p:pic>
        <p:nvPicPr>
          <p:cNvPr id="1260" name="Google Shape;1260;p81"/>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261" name="Google Shape;1261;p81"/>
          <p:cNvPicPr preferRelativeResize="0"/>
          <p:nvPr/>
        </p:nvPicPr>
        <p:blipFill>
          <a:blip r:embed="rId3">
            <a:alphaModFix/>
          </a:blip>
          <a:stretch>
            <a:fillRect/>
          </a:stretch>
        </p:blipFill>
        <p:spPr>
          <a:xfrm>
            <a:off x="733775" y="1192225"/>
            <a:ext cx="369848" cy="348699"/>
          </a:xfrm>
          <a:prstGeom prst="rect">
            <a:avLst/>
          </a:prstGeom>
          <a:noFill/>
          <a:ln>
            <a:noFill/>
          </a:ln>
        </p:spPr>
      </p:pic>
      <p:pic>
        <p:nvPicPr>
          <p:cNvPr id="1262" name="Google Shape;1262;p8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82"/>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182880" rtl="0" algn="l">
              <a:spcBef>
                <a:spcPts val="0"/>
              </a:spcBef>
              <a:spcAft>
                <a:spcPts val="0"/>
              </a:spcAft>
              <a:buNone/>
            </a:pPr>
            <a:r>
              <a:rPr b="1" lang="en-US" sz="1200"/>
              <a:t>Generics</a:t>
            </a:r>
            <a:r>
              <a:rPr lang="en-US" sz="1200"/>
              <a:t> in Typescript give us the ability to pass in a range of types to a component, adding an extra layer of abstraction and re-usability to your code. </a:t>
            </a:r>
            <a:r>
              <a:rPr lang="en-US" sz="1200">
                <a:solidFill>
                  <a:srgbClr val="3F3F3F"/>
                </a:solidFill>
              </a:rPr>
              <a:t>Generics allow the usage of “type variables” which allow the creation of </a:t>
            </a:r>
            <a:r>
              <a:rPr lang="en-US" sz="1200"/>
              <a:t>functions, interfaces and classes </a:t>
            </a:r>
            <a:r>
              <a:rPr lang="en-US" sz="1200">
                <a:solidFill>
                  <a:srgbClr val="3F3F3F"/>
                </a:solidFill>
              </a:rPr>
              <a:t>which get the real type inserted once using them. This avoid the usage of the </a:t>
            </a:r>
            <a:r>
              <a:rPr b="1" lang="en-US" sz="1200">
                <a:solidFill>
                  <a:srgbClr val="3F3F3F"/>
                </a:solidFill>
              </a:rPr>
              <a:t>any</a:t>
            </a:r>
            <a:r>
              <a:rPr lang="en-US" sz="1200">
                <a:solidFill>
                  <a:srgbClr val="3F3F3F"/>
                </a:solidFill>
              </a:rPr>
              <a:t> type which is </a:t>
            </a:r>
            <a:r>
              <a:rPr b="1" lang="en-US" sz="1200">
                <a:solidFill>
                  <a:srgbClr val="3F3F3F"/>
                </a:solidFill>
              </a:rPr>
              <a:t>not </a:t>
            </a:r>
            <a:r>
              <a:rPr b="1" lang="en-US" sz="1200"/>
              <a:t>type</a:t>
            </a:r>
            <a:r>
              <a:rPr b="1" lang="en-US" sz="1200">
                <a:solidFill>
                  <a:srgbClr val="3F3F3F"/>
                </a:solidFill>
              </a:rPr>
              <a:t> safe</a:t>
            </a:r>
            <a:r>
              <a:rPr lang="en-US" sz="1200">
                <a:solidFill>
                  <a:srgbClr val="3F3F3F"/>
                </a:solidFill>
              </a:rPr>
              <a:t>. </a:t>
            </a:r>
            <a:endParaRPr sz="1200">
              <a:solidFill>
                <a:srgbClr val="3F3F3F"/>
              </a:solidFill>
            </a:endParaRPr>
          </a:p>
          <a:p>
            <a:pPr indent="0" lvl="0" marL="182880" rtl="0" algn="l">
              <a:spcBef>
                <a:spcPts val="600"/>
              </a:spcBef>
              <a:spcAft>
                <a:spcPts val="0"/>
              </a:spcAft>
              <a:buNone/>
            </a:pPr>
            <a:r>
              <a:rPr lang="en-US" sz="1200">
                <a:solidFill>
                  <a:srgbClr val="3F3F3F"/>
                </a:solidFill>
              </a:rPr>
              <a:t>In the example on the right, the type alias </a:t>
            </a:r>
            <a:r>
              <a:rPr lang="en-US" sz="1200">
                <a:solidFill>
                  <a:srgbClr val="267F99"/>
                </a:solidFill>
                <a:highlight>
                  <a:srgbClr val="FFFFFF"/>
                </a:highlight>
                <a:latin typeface="Consolas"/>
                <a:ea typeface="Consolas"/>
                <a:cs typeface="Consolas"/>
                <a:sym typeface="Consolas"/>
              </a:rPr>
              <a:t>Matrix2DG </a:t>
            </a:r>
            <a:r>
              <a:rPr lang="en-US" sz="1200">
                <a:solidFill>
                  <a:srgbClr val="3F3F3F"/>
                </a:solidFill>
              </a:rPr>
              <a:t>is parametrized for type T (see the notation “</a:t>
            </a:r>
            <a:r>
              <a:rPr b="1" lang="en-US" sz="1200">
                <a:solidFill>
                  <a:srgbClr val="3F3F3F"/>
                </a:solidFill>
              </a:rPr>
              <a:t>&lt;T&gt;”</a:t>
            </a:r>
            <a:r>
              <a:rPr lang="en-US" sz="1200">
                <a:solidFill>
                  <a:srgbClr val="3F3F3F"/>
                </a:solidFill>
              </a:rPr>
              <a:t>) and so are the corresponding type </a:t>
            </a:r>
            <a:r>
              <a:rPr lang="en-US" sz="1200">
                <a:solidFill>
                  <a:srgbClr val="267F99"/>
                </a:solidFill>
                <a:highlight>
                  <a:srgbClr val="FFFFFF"/>
                </a:highlight>
                <a:latin typeface="Consolas"/>
                <a:ea typeface="Consolas"/>
                <a:cs typeface="Consolas"/>
                <a:sym typeface="Consolas"/>
              </a:rPr>
              <a:t>cellopG </a:t>
            </a:r>
            <a:r>
              <a:rPr lang="en-US" sz="1200">
                <a:solidFill>
                  <a:srgbClr val="3F3F3F"/>
                </a:solidFill>
              </a:rPr>
              <a:t>and</a:t>
            </a:r>
            <a:r>
              <a:rPr lang="en-US" sz="1200">
                <a:solidFill>
                  <a:srgbClr val="267F99"/>
                </a:solidFill>
                <a:highlight>
                  <a:srgbClr val="FFFFFF"/>
                </a:highlight>
                <a:latin typeface="Consolas"/>
                <a:ea typeface="Consolas"/>
                <a:cs typeface="Consolas"/>
                <a:sym typeface="Consolas"/>
              </a:rPr>
              <a:t> </a:t>
            </a:r>
            <a:r>
              <a:rPr lang="en-US" sz="1200">
                <a:solidFill>
                  <a:srgbClr val="3F3F3F"/>
                </a:solidFill>
              </a:rPr>
              <a:t>function</a:t>
            </a:r>
            <a:r>
              <a:rPr lang="en-US" sz="1200">
                <a:solidFill>
                  <a:srgbClr val="267F99"/>
                </a:solidFill>
                <a:highlight>
                  <a:srgbClr val="FFFFFF"/>
                </a:highlight>
                <a:latin typeface="Consolas"/>
                <a:ea typeface="Consolas"/>
                <a:cs typeface="Consolas"/>
                <a:sym typeface="Consolas"/>
              </a:rPr>
              <a:t> mapMatrixG</a:t>
            </a:r>
            <a:r>
              <a:rPr lang="en-US" sz="1200">
                <a:solidFill>
                  <a:srgbClr val="795E26"/>
                </a:solidFill>
                <a:highlight>
                  <a:srgbClr val="FFFFFF"/>
                </a:highlight>
                <a:latin typeface="Consolas"/>
                <a:ea typeface="Consolas"/>
                <a:cs typeface="Consolas"/>
                <a:sym typeface="Consolas"/>
              </a:rPr>
              <a:t>.</a:t>
            </a:r>
            <a:r>
              <a:rPr lang="en-US" sz="1200">
                <a:solidFill>
                  <a:srgbClr val="3F3F3F"/>
                </a:solidFill>
              </a:rPr>
              <a:t> Once used, by calling the function </a:t>
            </a:r>
            <a:r>
              <a:rPr lang="en-US" sz="1200">
                <a:solidFill>
                  <a:srgbClr val="267F99"/>
                </a:solidFill>
                <a:highlight>
                  <a:srgbClr val="FFFFFF"/>
                </a:highlight>
                <a:latin typeface="Consolas"/>
                <a:ea typeface="Consolas"/>
                <a:cs typeface="Consolas"/>
                <a:sym typeface="Consolas"/>
              </a:rPr>
              <a:t>mapMatrixG</a:t>
            </a:r>
            <a:r>
              <a:rPr lang="en-US" sz="1200">
                <a:solidFill>
                  <a:srgbClr val="3F3F3F"/>
                </a:solidFill>
              </a:rPr>
              <a:t> with data structures and functions which have real types (in the example, </a:t>
            </a:r>
            <a:r>
              <a:rPr lang="en-US" sz="1200">
                <a:solidFill>
                  <a:srgbClr val="267F99"/>
                </a:solidFill>
                <a:highlight>
                  <a:srgbClr val="FFFFFF"/>
                </a:highlight>
                <a:latin typeface="Consolas"/>
                <a:ea typeface="Consolas"/>
                <a:cs typeface="Consolas"/>
                <a:sym typeface="Consolas"/>
              </a:rPr>
              <a:t>number</a:t>
            </a:r>
            <a:r>
              <a:rPr lang="en-US" sz="1200">
                <a:solidFill>
                  <a:srgbClr val="3F3F3F"/>
                </a:solidFill>
              </a:rPr>
              <a:t> and </a:t>
            </a:r>
            <a:r>
              <a:rPr lang="en-US" sz="1200">
                <a:solidFill>
                  <a:srgbClr val="267F99"/>
                </a:solidFill>
                <a:highlight>
                  <a:srgbClr val="FFFFFF"/>
                </a:highlight>
                <a:latin typeface="Consolas"/>
                <a:ea typeface="Consolas"/>
                <a:cs typeface="Consolas"/>
                <a:sym typeface="Consolas"/>
              </a:rPr>
              <a:t>bigint</a:t>
            </a:r>
            <a:r>
              <a:rPr lang="en-US" sz="1200">
                <a:solidFill>
                  <a:srgbClr val="3F3F3F"/>
                </a:solidFill>
              </a:rPr>
              <a:t> respectively), </a:t>
            </a:r>
            <a:r>
              <a:rPr b="1" lang="en-US" sz="1200">
                <a:solidFill>
                  <a:srgbClr val="3F3F3F"/>
                </a:solidFill>
              </a:rPr>
              <a:t>two instance</a:t>
            </a:r>
            <a:r>
              <a:rPr lang="en-US" sz="1200">
                <a:solidFill>
                  <a:srgbClr val="3F3F3F"/>
                </a:solidFill>
              </a:rPr>
              <a:t>s of </a:t>
            </a:r>
            <a:r>
              <a:rPr lang="en-US" sz="1200">
                <a:solidFill>
                  <a:srgbClr val="267F99"/>
                </a:solidFill>
                <a:highlight>
                  <a:srgbClr val="FFFFFF"/>
                </a:highlight>
                <a:latin typeface="Consolas"/>
                <a:ea typeface="Consolas"/>
                <a:cs typeface="Consolas"/>
                <a:sym typeface="Consolas"/>
              </a:rPr>
              <a:t>mapMatrixG</a:t>
            </a:r>
            <a:r>
              <a:rPr lang="en-US" sz="1200">
                <a:solidFill>
                  <a:srgbClr val="3F3F3F"/>
                </a:solidFill>
              </a:rPr>
              <a:t> are used. One with a number type and the other with bigint. </a:t>
            </a:r>
            <a:r>
              <a:rPr lang="en-US" sz="1200"/>
              <a:t>So the </a:t>
            </a:r>
            <a:r>
              <a:rPr b="1" lang="en-US" sz="1200"/>
              <a:t>type- variable T</a:t>
            </a:r>
            <a:r>
              <a:rPr lang="en-US" sz="1200"/>
              <a:t> is replaced by number in the one instance and by bigint in the other.</a:t>
            </a:r>
            <a:endParaRPr sz="1200">
              <a:solidFill>
                <a:srgbClr val="3F3F3F"/>
              </a:solidFill>
            </a:endParaRPr>
          </a:p>
          <a:p>
            <a:pPr indent="0" lvl="0" marL="182880" rtl="0" algn="l">
              <a:lnSpc>
                <a:spcPct val="115000"/>
              </a:lnSpc>
              <a:spcBef>
                <a:spcPts val="1200"/>
              </a:spcBef>
              <a:spcAft>
                <a:spcPts val="0"/>
              </a:spcAft>
              <a:buClr>
                <a:schemeClr val="dk1"/>
              </a:buClr>
              <a:buSzPts val="1100"/>
              <a:buFont typeface="Arial"/>
              <a:buNone/>
            </a:pPr>
            <a:r>
              <a:rPr lang="en-US" sz="1200">
                <a:solidFill>
                  <a:srgbClr val="3F3F3F"/>
                </a:solidFill>
              </a:rPr>
              <a:t>Generics give us great flexibility for assigning data to items in a type-safe way when </a:t>
            </a:r>
            <a:r>
              <a:rPr i="1" lang="en-US" sz="1200">
                <a:solidFill>
                  <a:srgbClr val="3F3F3F"/>
                </a:solidFill>
              </a:rPr>
              <a:t>simplifying or minimising code where multiple types can be utilised. In</a:t>
            </a:r>
            <a:r>
              <a:rPr lang="en-US" sz="1200">
                <a:solidFill>
                  <a:srgbClr val="3F3F3F"/>
                </a:solidFill>
              </a:rPr>
              <a:t> general there are two criteria we should meet when deciding whether to use generics:</a:t>
            </a:r>
            <a:endParaRPr sz="1200">
              <a:solidFill>
                <a:srgbClr val="3F3F3F"/>
              </a:solidFill>
            </a:endParaRPr>
          </a:p>
          <a:p>
            <a:pPr indent="-76200" lvl="0" marL="182880" rtl="0" algn="l">
              <a:lnSpc>
                <a:spcPct val="115000"/>
              </a:lnSpc>
              <a:spcBef>
                <a:spcPts val="1200"/>
              </a:spcBef>
              <a:spcAft>
                <a:spcPts val="0"/>
              </a:spcAft>
              <a:buClr>
                <a:srgbClr val="3F3F3F"/>
              </a:buClr>
              <a:buSzPts val="1200"/>
              <a:buAutoNum type="arabicPeriod"/>
            </a:pPr>
            <a:r>
              <a:rPr lang="en-US" sz="1200">
                <a:solidFill>
                  <a:srgbClr val="3F3F3F"/>
                </a:solidFill>
              </a:rPr>
              <a:t>When your function, interface or class will </a:t>
            </a:r>
            <a:r>
              <a:rPr b="1" lang="en-US" sz="1200">
                <a:solidFill>
                  <a:srgbClr val="3F3F3F"/>
                </a:solidFill>
              </a:rPr>
              <a:t>work with a variety of data types</a:t>
            </a:r>
            <a:endParaRPr b="1" sz="1200">
              <a:solidFill>
                <a:srgbClr val="3F3F3F"/>
              </a:solidFill>
            </a:endParaRPr>
          </a:p>
          <a:p>
            <a:pPr indent="-76200" lvl="0" marL="182880" rtl="0" algn="l">
              <a:lnSpc>
                <a:spcPct val="115000"/>
              </a:lnSpc>
              <a:spcBef>
                <a:spcPts val="0"/>
              </a:spcBef>
              <a:spcAft>
                <a:spcPts val="0"/>
              </a:spcAft>
              <a:buClr>
                <a:srgbClr val="3F3F3F"/>
              </a:buClr>
              <a:buSzPts val="1200"/>
              <a:buFont typeface="Arial"/>
              <a:buAutoNum type="arabicPeriod"/>
            </a:pPr>
            <a:r>
              <a:rPr lang="en-US" sz="1200">
                <a:solidFill>
                  <a:srgbClr val="3F3F3F"/>
                </a:solidFill>
              </a:rPr>
              <a:t>When your function, interface or class </a:t>
            </a:r>
            <a:r>
              <a:rPr b="1" lang="en-US" sz="1200">
                <a:solidFill>
                  <a:srgbClr val="3F3F3F"/>
                </a:solidFill>
              </a:rPr>
              <a:t>uses that data type in several </a:t>
            </a:r>
            <a:r>
              <a:rPr b="1" lang="en-US" sz="1200">
                <a:solidFill>
                  <a:srgbClr val="3F3F3F"/>
                </a:solidFill>
              </a:rPr>
              <a:t>places</a:t>
            </a:r>
            <a:endParaRPr b="1" sz="1200">
              <a:solidFill>
                <a:srgbClr val="3F3F3F"/>
              </a:solidFill>
            </a:endParaRPr>
          </a:p>
          <a:p>
            <a:pPr indent="0" lvl="0" marL="182880" rtl="0" algn="l">
              <a:spcBef>
                <a:spcPts val="1200"/>
              </a:spcBef>
              <a:spcAft>
                <a:spcPts val="0"/>
              </a:spcAft>
              <a:buNone/>
            </a:pPr>
            <a:r>
              <a:rPr b="1" lang="en-US" sz="1200"/>
              <a:t>Not</a:t>
            </a:r>
            <a:r>
              <a:rPr b="1" lang="en-US" sz="1200"/>
              <a:t>e that generics only work at </a:t>
            </a:r>
            <a:r>
              <a:rPr b="1" lang="en-US" sz="1200"/>
              <a:t>compile</a:t>
            </a:r>
            <a:r>
              <a:rPr b="1" lang="en-US" sz="1200"/>
              <a:t> time. They do not exist in the generated Javascript (!)</a:t>
            </a:r>
            <a:endParaRPr b="1" sz="1400"/>
          </a:p>
          <a:p>
            <a:pPr indent="0" lvl="0" marL="182880" rtl="0" algn="l">
              <a:spcBef>
                <a:spcPts val="600"/>
              </a:spcBef>
              <a:spcAft>
                <a:spcPts val="0"/>
              </a:spcAft>
              <a:buNone/>
            </a:pPr>
            <a:r>
              <a:t/>
            </a:r>
            <a:endParaRPr b="1" sz="1400"/>
          </a:p>
          <a:p>
            <a:pPr indent="0" lvl="0" marL="182880" rtl="0" algn="l">
              <a:spcBef>
                <a:spcPts val="600"/>
              </a:spcBef>
              <a:spcAft>
                <a:spcPts val="600"/>
              </a:spcAft>
              <a:buNone/>
            </a:pPr>
            <a:r>
              <a:t/>
            </a:r>
            <a:endParaRPr b="1" sz="1400"/>
          </a:p>
        </p:txBody>
      </p:sp>
      <p:sp>
        <p:nvSpPr>
          <p:cNvPr id="1269" name="Google Shape;1269;p82"/>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Generics</a:t>
            </a:r>
            <a:endParaRPr/>
          </a:p>
        </p:txBody>
      </p:sp>
      <p:sp>
        <p:nvSpPr>
          <p:cNvPr id="1270" name="Google Shape;1270;p82"/>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type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Matrix2DG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&gt;&gt;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type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_</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a:t>
            </a:r>
            <a:endParaRPr sz="10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mapMatrixG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Matrix2DG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submatrix</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submatrix</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examplenumber</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5</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9</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8</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56</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examplebigint</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5</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9</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100</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8</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56</a:t>
            </a:r>
            <a:r>
              <a:rPr lang="en-US" sz="1000">
                <a:solidFill>
                  <a:srgbClr val="0000FF"/>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&lt;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floor_zero_numbigint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cellopG</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bigint</a:t>
            </a:r>
            <a:r>
              <a:rPr lang="en-US" sz="1000">
                <a:solidFill>
                  <a:schemeClr val="dk1"/>
                </a:solidFill>
                <a:highlight>
                  <a:srgbClr val="FFFFFF"/>
                </a:highlight>
                <a:latin typeface="Consolas"/>
                <a:ea typeface="Consolas"/>
                <a:cs typeface="Consolas"/>
                <a:sym typeface="Consolas"/>
              </a:rPr>
              <a:t>&gt; =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&lt;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mapMatrixG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examplenumber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floor_zero_number</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[ 5, 9, 0 ], [ 100, 2 ], [ 0, 0, 56 ]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compile error TS2345: Argument of type 'cellopG&lt;number&gt;' is not assignable to parameter of type 'cellopG&lt;bigint&gt;'.</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//console.log(mapMatrixG(examplebigint, floor_zero_number))</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This works</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mapMatrixG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examplebigint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floor_zero_numbigint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 [ 5n, 9n, 0 ], [ 100n, 2n ], [ 0, 0, 56n ]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pic>
        <p:nvPicPr>
          <p:cNvPr id="1271" name="Google Shape;1271;p82"/>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272" name="Google Shape;1272;p82"/>
          <p:cNvPicPr preferRelativeResize="0"/>
          <p:nvPr/>
        </p:nvPicPr>
        <p:blipFill>
          <a:blip r:embed="rId3">
            <a:alphaModFix/>
          </a:blip>
          <a:stretch>
            <a:fillRect/>
          </a:stretch>
        </p:blipFill>
        <p:spPr>
          <a:xfrm>
            <a:off x="733775" y="1192225"/>
            <a:ext cx="369848" cy="348699"/>
          </a:xfrm>
          <a:prstGeom prst="rect">
            <a:avLst/>
          </a:prstGeom>
          <a:noFill/>
          <a:ln>
            <a:noFill/>
          </a:ln>
        </p:spPr>
      </p:pic>
      <p:pic>
        <p:nvPicPr>
          <p:cNvPr id="1273" name="Google Shape;1273;p82">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38"/>
          <p:cNvSpPr txBox="1"/>
          <p:nvPr/>
        </p:nvSpPr>
        <p:spPr>
          <a:xfrm>
            <a:off x="765875" y="1260475"/>
            <a:ext cx="7032000" cy="4961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This is not a manual nor a book. It's the notes of a short course, basically an introduction.</a:t>
            </a:r>
            <a:br>
              <a:rPr lang="en-US" sz="1600">
                <a:latin typeface="Calibri"/>
                <a:ea typeface="Calibri"/>
                <a:cs typeface="Calibri"/>
                <a:sym typeface="Calibri"/>
              </a:rPr>
            </a:b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The text is not important. The </a:t>
            </a:r>
            <a:r>
              <a:rPr lang="en-US" sz="1600">
                <a:latin typeface="Calibri"/>
                <a:ea typeface="Calibri"/>
                <a:cs typeface="Calibri"/>
                <a:sym typeface="Calibri"/>
              </a:rPr>
              <a:t>accompanying</a:t>
            </a:r>
            <a:r>
              <a:rPr lang="en-US" sz="1600">
                <a:latin typeface="Calibri"/>
                <a:ea typeface="Calibri"/>
                <a:cs typeface="Calibri"/>
                <a:sym typeface="Calibri"/>
              </a:rPr>
              <a:t> code is, even though </a:t>
            </a:r>
            <a:r>
              <a:rPr lang="en-US" sz="1600">
                <a:latin typeface="Calibri"/>
                <a:ea typeface="Calibri"/>
                <a:cs typeface="Calibri"/>
                <a:sym typeface="Calibri"/>
              </a:rPr>
              <a:t>it's</a:t>
            </a:r>
            <a:r>
              <a:rPr lang="en-US" sz="1600">
                <a:latin typeface="Calibri"/>
                <a:ea typeface="Calibri"/>
                <a:cs typeface="Calibri"/>
                <a:sym typeface="Calibri"/>
              </a:rPr>
              <a:t> rather basic. Use the code, execute it, modify it, debug it, play with it. </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Neither</a:t>
            </a:r>
            <a:r>
              <a:rPr lang="en-US" sz="1600">
                <a:latin typeface="Calibri"/>
                <a:ea typeface="Calibri"/>
                <a:cs typeface="Calibri"/>
                <a:sym typeface="Calibri"/>
              </a:rPr>
              <a:t> this document nor the course itself do represent a well organised structure. It's a </a:t>
            </a:r>
            <a:r>
              <a:rPr i="1" lang="en-US" sz="1600">
                <a:latin typeface="Calibri"/>
                <a:ea typeface="Calibri"/>
                <a:cs typeface="Calibri"/>
                <a:sym typeface="Calibri"/>
              </a:rPr>
              <a:t>narrative</a:t>
            </a:r>
            <a:r>
              <a:rPr lang="en-US" sz="1600">
                <a:latin typeface="Calibri"/>
                <a:ea typeface="Calibri"/>
                <a:cs typeface="Calibri"/>
                <a:sym typeface="Calibri"/>
              </a:rPr>
              <a:t> which offers a thin thread through the </a:t>
            </a:r>
            <a:r>
              <a:rPr lang="en-US" sz="1600">
                <a:latin typeface="Calibri"/>
                <a:ea typeface="Calibri"/>
                <a:cs typeface="Calibri"/>
                <a:sym typeface="Calibri"/>
              </a:rPr>
              <a:t>labyrinth</a:t>
            </a:r>
            <a:r>
              <a:rPr lang="en-US" sz="1600">
                <a:latin typeface="Calibri"/>
                <a:ea typeface="Calibri"/>
                <a:cs typeface="Calibri"/>
                <a:sym typeface="Calibri"/>
              </a:rPr>
              <a:t> which is JavaScript/TypeScript.</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The narrative evolves, showing increasingly complex features, using topics shown previously. The point is to “dig in” and to let the matter grow own you. </a:t>
            </a:r>
            <a:br>
              <a:rPr lang="en-US" sz="1600">
                <a:latin typeface="Calibri"/>
                <a:ea typeface="Calibri"/>
                <a:cs typeface="Calibri"/>
                <a:sym typeface="Calibri"/>
              </a:rPr>
            </a:b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For that reason, </a:t>
            </a:r>
            <a:r>
              <a:rPr lang="en-US" sz="1600">
                <a:solidFill>
                  <a:schemeClr val="dk1"/>
                </a:solidFill>
                <a:latin typeface="Calibri"/>
                <a:ea typeface="Calibri"/>
                <a:cs typeface="Calibri"/>
                <a:sym typeface="Calibri"/>
              </a:rPr>
              <a:t>the course only deals with a tiny bit of the fast expanse which is  JavaScript/TypeScript. Use the         icon seen down-left on many pages to explore more in depth. </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Finally, this course and document considers JavaScript and TypeScript to be the same language, the latter being a superset of the former. This has some small downsides but the advantages far </a:t>
            </a:r>
            <a:r>
              <a:rPr lang="en-US" sz="1600">
                <a:latin typeface="Calibri"/>
                <a:ea typeface="Calibri"/>
                <a:cs typeface="Calibri"/>
                <a:sym typeface="Calibri"/>
              </a:rPr>
              <a:t>outweigh</a:t>
            </a:r>
            <a:r>
              <a:rPr lang="en-US" sz="1600">
                <a:latin typeface="Calibri"/>
                <a:ea typeface="Calibri"/>
                <a:cs typeface="Calibri"/>
                <a:sym typeface="Calibri"/>
              </a:rPr>
              <a:t> these.</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p:txBody>
      </p:sp>
      <p:sp>
        <p:nvSpPr>
          <p:cNvPr id="845" name="Google Shape;845;p38"/>
          <p:cNvSpPr txBox="1"/>
          <p:nvPr>
            <p:ph type="title"/>
          </p:nvPr>
        </p:nvSpPr>
        <p:spPr>
          <a:xfrm>
            <a:off x="858600" y="370575"/>
            <a:ext cx="76251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Caveat or </a:t>
            </a:r>
            <a:r>
              <a:rPr lang="en-US"/>
              <a:t>Opinionated</a:t>
            </a:r>
            <a:r>
              <a:rPr lang="en-US"/>
              <a:t> Opinion alert</a:t>
            </a:r>
            <a:endParaRPr/>
          </a:p>
        </p:txBody>
      </p:sp>
      <p:pic>
        <p:nvPicPr>
          <p:cNvPr id="846" name="Google Shape;846;p38"/>
          <p:cNvPicPr preferRelativeResize="0"/>
          <p:nvPr/>
        </p:nvPicPr>
        <p:blipFill rotWithShape="1">
          <a:blip r:embed="rId3">
            <a:alphaModFix/>
          </a:blip>
          <a:srcRect b="20564" l="17744" r="17634" t="20458"/>
          <a:stretch/>
        </p:blipFill>
        <p:spPr>
          <a:xfrm>
            <a:off x="4645738" y="4833475"/>
            <a:ext cx="321740" cy="279601"/>
          </a:xfrm>
          <a:prstGeom prst="rect">
            <a:avLst/>
          </a:prstGeom>
          <a:noFill/>
          <a:ln>
            <a:noFill/>
          </a:ln>
        </p:spPr>
      </p:pic>
      <p:grpSp>
        <p:nvGrpSpPr>
          <p:cNvPr id="847" name="Google Shape;847;p38"/>
          <p:cNvGrpSpPr/>
          <p:nvPr/>
        </p:nvGrpSpPr>
        <p:grpSpPr>
          <a:xfrm>
            <a:off x="7900973" y="870075"/>
            <a:ext cx="3712330" cy="5675771"/>
            <a:chOff x="7885525" y="1074950"/>
            <a:chExt cx="3133825" cy="5471150"/>
          </a:xfrm>
        </p:grpSpPr>
        <p:pic>
          <p:nvPicPr>
            <p:cNvPr id="848" name="Google Shape;848;p38"/>
            <p:cNvPicPr preferRelativeResize="0"/>
            <p:nvPr/>
          </p:nvPicPr>
          <p:blipFill rotWithShape="1">
            <a:blip r:embed="rId4">
              <a:alphaModFix/>
            </a:blip>
            <a:srcRect b="0" l="22858" r="30982" t="12234"/>
            <a:stretch/>
          </p:blipFill>
          <p:spPr>
            <a:xfrm>
              <a:off x="8883175" y="2320400"/>
              <a:ext cx="2136175" cy="4225700"/>
            </a:xfrm>
            <a:prstGeom prst="rect">
              <a:avLst/>
            </a:prstGeom>
            <a:noFill/>
            <a:ln>
              <a:noFill/>
            </a:ln>
          </p:spPr>
        </p:pic>
        <p:sp>
          <p:nvSpPr>
            <p:cNvPr id="849" name="Google Shape;849;p38"/>
            <p:cNvSpPr/>
            <p:nvPr/>
          </p:nvSpPr>
          <p:spPr>
            <a:xfrm>
              <a:off x="7885525" y="1074950"/>
              <a:ext cx="2226600" cy="1245300"/>
            </a:xfrm>
            <a:prstGeom prst="flowChartMagneticTape">
              <a:avLst/>
            </a:prstGeom>
            <a:solidFill>
              <a:srgbClr val="FFFFF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US" sz="1000">
                  <a:latin typeface="Montserrat Light"/>
                  <a:ea typeface="Montserrat Light"/>
                  <a:cs typeface="Montserrat Light"/>
                  <a:sym typeface="Montserrat Light"/>
                </a:rPr>
                <a:t>If you dig deeper you'll probably come out at the other end...</a:t>
              </a:r>
              <a:endParaRPr sz="1000">
                <a:latin typeface="Montserrat Light"/>
                <a:ea typeface="Montserrat Light"/>
                <a:cs typeface="Montserrat Light"/>
                <a:sym typeface="Montserrat Light"/>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sp>
        <p:nvSpPr>
          <p:cNvPr id="1279" name="Google Shape;1279;p83"/>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0">
            <a:noAutofit/>
          </a:bodyPr>
          <a:lstStyle/>
          <a:p>
            <a:pPr indent="0" lvl="0" marL="182880" rtl="0" algn="l">
              <a:lnSpc>
                <a:spcPct val="115000"/>
              </a:lnSpc>
              <a:spcBef>
                <a:spcPts val="1200"/>
              </a:spcBef>
              <a:spcAft>
                <a:spcPts val="0"/>
              </a:spcAft>
              <a:buClr>
                <a:schemeClr val="dk1"/>
              </a:buClr>
              <a:buSzPts val="1100"/>
              <a:buFont typeface="Arial"/>
              <a:buNone/>
            </a:pPr>
            <a:r>
              <a:rPr lang="en-US" sz="1100">
                <a:solidFill>
                  <a:schemeClr val="dk1"/>
                </a:solidFill>
              </a:rPr>
              <a:t>We can use </a:t>
            </a:r>
            <a:r>
              <a:rPr b="1" lang="en-US" sz="1100">
                <a:solidFill>
                  <a:schemeClr val="dk1"/>
                </a:solidFill>
              </a:rPr>
              <a:t>union types</a:t>
            </a:r>
            <a:r>
              <a:rPr lang="en-US" sz="1100">
                <a:solidFill>
                  <a:schemeClr val="dk1"/>
                </a:solidFill>
              </a:rPr>
              <a:t> in TypeScript to </a:t>
            </a:r>
            <a:r>
              <a:rPr b="1" lang="en-US" sz="1100">
                <a:solidFill>
                  <a:schemeClr val="dk1"/>
                </a:solidFill>
              </a:rPr>
              <a:t>combine multiple types into one type:</a:t>
            </a:r>
            <a:endParaRPr b="1" sz="1100">
              <a:solidFill>
                <a:schemeClr val="dk1"/>
              </a:solidFill>
            </a:endParaRPr>
          </a:p>
          <a:p>
            <a:pPr indent="0" lvl="0" marL="182880" rtl="0" algn="l">
              <a:lnSpc>
                <a:spcPct val="115000"/>
              </a:lnSpc>
              <a:spcBef>
                <a:spcPts val="1200"/>
              </a:spcBef>
              <a:spcAft>
                <a:spcPts val="0"/>
              </a:spcAft>
              <a:buClr>
                <a:schemeClr val="dk1"/>
              </a:buClr>
              <a:buSzPts val="1100"/>
              <a:buFont typeface="Arial"/>
              <a:buNone/>
            </a:pPr>
            <a:r>
              <a:rPr b="1" lang="en-US" sz="1100">
                <a:solidFill>
                  <a:schemeClr val="dk1"/>
                </a:solidFill>
              </a:rPr>
              <a:t>let text: string | string[];</a:t>
            </a:r>
            <a:endParaRPr b="1" sz="1100">
              <a:solidFill>
                <a:schemeClr val="dk1"/>
              </a:solidFill>
            </a:endParaRPr>
          </a:p>
          <a:p>
            <a:pPr indent="0" lvl="0" marL="182880" rtl="0" algn="l">
              <a:lnSpc>
                <a:spcPct val="115000"/>
              </a:lnSpc>
              <a:spcBef>
                <a:spcPts val="1200"/>
              </a:spcBef>
              <a:spcAft>
                <a:spcPts val="0"/>
              </a:spcAft>
              <a:buClr>
                <a:schemeClr val="dk1"/>
              </a:buClr>
              <a:buSzPts val="1100"/>
              <a:buFont typeface="Arial"/>
              <a:buNone/>
            </a:pPr>
            <a:r>
              <a:rPr lang="en-US" sz="1100">
                <a:solidFill>
                  <a:schemeClr val="dk1"/>
                </a:solidFill>
              </a:rPr>
              <a:t>Variable </a:t>
            </a:r>
            <a:r>
              <a:rPr b="1" lang="en-US" sz="1100">
                <a:solidFill>
                  <a:schemeClr val="dk1"/>
                </a:solidFill>
              </a:rPr>
              <a:t>text</a:t>
            </a:r>
            <a:r>
              <a:rPr lang="en-US" sz="1100">
                <a:solidFill>
                  <a:schemeClr val="dk1"/>
                </a:solidFill>
              </a:rPr>
              <a:t> can now be either string or string array which can be pretty handy in some particular cases.</a:t>
            </a:r>
            <a:endParaRPr sz="1100">
              <a:solidFill>
                <a:schemeClr val="dk1"/>
              </a:solidFill>
            </a:endParaRPr>
          </a:p>
          <a:p>
            <a:pPr indent="0" lvl="0" marL="182880" rtl="0" algn="l">
              <a:lnSpc>
                <a:spcPct val="115000"/>
              </a:lnSpc>
              <a:spcBef>
                <a:spcPts val="1200"/>
              </a:spcBef>
              <a:spcAft>
                <a:spcPts val="0"/>
              </a:spcAft>
              <a:buClr>
                <a:schemeClr val="dk1"/>
              </a:buClr>
              <a:buSzPts val="1100"/>
              <a:buFont typeface="Arial"/>
              <a:buNone/>
            </a:pPr>
            <a:r>
              <a:rPr lang="en-US" sz="1100">
                <a:solidFill>
                  <a:schemeClr val="dk1"/>
                </a:solidFill>
              </a:rPr>
              <a:t>Use case in a function:</a:t>
            </a:r>
            <a:endParaRPr sz="1100">
              <a:solidFill>
                <a:schemeClr val="dk1"/>
              </a:solidFill>
            </a:endParaRPr>
          </a:p>
          <a:p>
            <a:pPr indent="0" lvl="0" marL="182880" rtl="0" algn="l">
              <a:lnSpc>
                <a:spcPct val="133333"/>
              </a:lnSpc>
              <a:spcBef>
                <a:spcPts val="12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typeof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compiler now knows that you can use join</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and that variable type is definitely string[]</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join</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print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'hello text'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print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let z = print(5) // Error: Argument of type '5' is not assignable to type 'string | string[]'</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182880" rtl="0" algn="l">
              <a:spcBef>
                <a:spcPts val="0"/>
              </a:spcBef>
              <a:spcAft>
                <a:spcPts val="600"/>
              </a:spcAft>
              <a:buNone/>
            </a:pPr>
            <a:r>
              <a:t/>
            </a:r>
            <a:endParaRPr sz="1400"/>
          </a:p>
        </p:txBody>
      </p:sp>
      <p:sp>
        <p:nvSpPr>
          <p:cNvPr id="1280" name="Google Shape;1280;p83"/>
          <p:cNvSpPr txBox="1"/>
          <p:nvPr>
            <p:ph type="title"/>
          </p:nvPr>
        </p:nvSpPr>
        <p:spPr>
          <a:xfrm>
            <a:off x="858594" y="370575"/>
            <a:ext cx="1001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Union Types and Type guards</a:t>
            </a:r>
            <a:endParaRPr/>
          </a:p>
        </p:txBody>
      </p:sp>
      <p:sp>
        <p:nvSpPr>
          <p:cNvPr id="1281" name="Google Shape;1281;p83"/>
          <p:cNvSpPr txBox="1"/>
          <p:nvPr>
            <p:ph idx="2" type="body"/>
          </p:nvPr>
        </p:nvSpPr>
        <p:spPr>
          <a:xfrm>
            <a:off x="6347575" y="1192225"/>
            <a:ext cx="5299500" cy="52755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rtl="0" algn="l">
              <a:lnSpc>
                <a:spcPct val="115000"/>
              </a:lnSpc>
              <a:spcBef>
                <a:spcPts val="1800"/>
              </a:spcBef>
              <a:spcAft>
                <a:spcPts val="0"/>
              </a:spcAft>
              <a:buClr>
                <a:schemeClr val="dk1"/>
              </a:buClr>
              <a:buSzPts val="1100"/>
              <a:buFont typeface="Arial"/>
              <a:buNone/>
            </a:pPr>
            <a:r>
              <a:rPr lang="en-US" sz="1100">
                <a:solidFill>
                  <a:schemeClr val="dk1"/>
                </a:solidFill>
              </a:rPr>
              <a:t>Technique used inside of function </a:t>
            </a:r>
            <a:r>
              <a:rPr b="1" i="1" lang="en-US" sz="1100">
                <a:solidFill>
                  <a:schemeClr val="dk1"/>
                </a:solidFill>
              </a:rPr>
              <a:t>print </a:t>
            </a:r>
            <a:r>
              <a:rPr lang="en-US" sz="1100">
                <a:solidFill>
                  <a:schemeClr val="dk1"/>
                </a:solidFill>
              </a:rPr>
              <a:t>is known as t</a:t>
            </a:r>
            <a:r>
              <a:rPr b="1" lang="en-US" sz="1100">
                <a:solidFill>
                  <a:schemeClr val="dk1"/>
                </a:solidFill>
              </a:rPr>
              <a:t>ype guarding</a:t>
            </a:r>
            <a:r>
              <a:rPr lang="en-US" sz="1100">
                <a:solidFill>
                  <a:schemeClr val="dk1"/>
                </a:solidFill>
              </a:rPr>
              <a:t>. We first checked if parameter </a:t>
            </a:r>
            <a:r>
              <a:rPr b="1" i="1" lang="en-US" sz="1100">
                <a:solidFill>
                  <a:schemeClr val="dk1"/>
                </a:solidFill>
              </a:rPr>
              <a:t>text</a:t>
            </a:r>
            <a:r>
              <a:rPr b="1" lang="en-US" sz="1100">
                <a:solidFill>
                  <a:schemeClr val="dk1"/>
                </a:solidFill>
              </a:rPr>
              <a:t> </a:t>
            </a:r>
            <a:r>
              <a:rPr lang="en-US" sz="1100">
                <a:solidFill>
                  <a:schemeClr val="dk1"/>
                </a:solidFill>
              </a:rPr>
              <a:t>is of type </a:t>
            </a:r>
            <a:r>
              <a:rPr b="1" lang="en-US" sz="1100">
                <a:solidFill>
                  <a:schemeClr val="dk1"/>
                </a:solidFill>
              </a:rPr>
              <a:t>‘string’. </a:t>
            </a:r>
            <a:r>
              <a:rPr lang="en-US" sz="1100">
                <a:solidFill>
                  <a:schemeClr val="dk1"/>
                </a:solidFill>
              </a:rPr>
              <a:t> If the text is “string” that value is returned. Therefore in remaining part of the function it was known to compiler that parameter </a:t>
            </a:r>
            <a:r>
              <a:rPr b="1" i="1" lang="en-US" sz="1100">
                <a:solidFill>
                  <a:schemeClr val="dk1"/>
                </a:solidFill>
              </a:rPr>
              <a:t>text</a:t>
            </a:r>
            <a:r>
              <a:rPr i="1" lang="en-US" sz="1100">
                <a:solidFill>
                  <a:schemeClr val="dk1"/>
                </a:solidFill>
              </a:rPr>
              <a:t> </a:t>
            </a:r>
            <a:r>
              <a:rPr lang="en-US" sz="1100">
                <a:solidFill>
                  <a:schemeClr val="dk1"/>
                </a:solidFill>
              </a:rPr>
              <a:t>is of type </a:t>
            </a:r>
            <a:r>
              <a:rPr b="1" lang="en-US" sz="1100">
                <a:solidFill>
                  <a:schemeClr val="dk1"/>
                </a:solidFill>
              </a:rPr>
              <a:t>‘string[]’</a:t>
            </a:r>
            <a:r>
              <a:rPr lang="en-US" sz="1100">
                <a:solidFill>
                  <a:schemeClr val="dk1"/>
                </a:solidFill>
              </a:rPr>
              <a:t> – array of strings.</a:t>
            </a:r>
            <a:endParaRPr sz="1100">
              <a:solidFill>
                <a:schemeClr val="dk1"/>
              </a:solidFill>
            </a:endParaRPr>
          </a:p>
          <a:p>
            <a:pPr indent="0" lvl="0" marL="182880" rtl="0" algn="l">
              <a:lnSpc>
                <a:spcPct val="133333"/>
              </a:lnSpc>
              <a:spcBef>
                <a:spcPts val="40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study</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teach</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getPerson</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Professor</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getPerson</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instanceof</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Student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study</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OK</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person.study()  // Error, person is of type Professor here.</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so compiler recognizes we can call function teach()</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person</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teach</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pic>
        <p:nvPicPr>
          <p:cNvPr id="1282" name="Google Shape;1282;p83"/>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283" name="Google Shape;1283;p83"/>
          <p:cNvPicPr preferRelativeResize="0"/>
          <p:nvPr/>
        </p:nvPicPr>
        <p:blipFill>
          <a:blip r:embed="rId3">
            <a:alphaModFix/>
          </a:blip>
          <a:stretch>
            <a:fillRect/>
          </a:stretch>
        </p:blipFill>
        <p:spPr>
          <a:xfrm>
            <a:off x="733775" y="1192225"/>
            <a:ext cx="369848" cy="348699"/>
          </a:xfrm>
          <a:prstGeom prst="rect">
            <a:avLst/>
          </a:prstGeom>
          <a:noFill/>
          <a:ln>
            <a:noFill/>
          </a:ln>
        </p:spPr>
      </p:pic>
      <p:pic>
        <p:nvPicPr>
          <p:cNvPr id="1284" name="Google Shape;1284;p8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8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Object literals - old style</a:t>
            </a:r>
            <a:endParaRPr/>
          </a:p>
        </p:txBody>
      </p:sp>
      <p:sp>
        <p:nvSpPr>
          <p:cNvPr id="1291" name="Google Shape;1291;p84"/>
          <p:cNvSpPr txBox="1"/>
          <p:nvPr>
            <p:ph idx="2" type="body"/>
          </p:nvPr>
        </p:nvSpPr>
        <p:spPr>
          <a:xfrm>
            <a:off x="863475" y="1225250"/>
            <a:ext cx="4709700" cy="5079600"/>
          </a:xfrm>
          <a:prstGeom prst="rect">
            <a:avLst/>
          </a:prstGeom>
        </p:spPr>
        <p:txBody>
          <a:bodyPr anchorCtr="0" anchor="t" bIns="0" lIns="0" spcFirstLastPara="1" rIns="0" wrap="square" tIns="0">
            <a:noAutofit/>
          </a:bodyPr>
          <a:lstStyle/>
          <a:p>
            <a:pPr indent="0" lvl="0" marL="0" marR="0" rtl="0" algn="l">
              <a:lnSpc>
                <a:spcPct val="115000"/>
              </a:lnSpc>
              <a:spcBef>
                <a:spcPts val="1200"/>
              </a:spcBef>
              <a:spcAft>
                <a:spcPts val="0"/>
              </a:spcAft>
              <a:buNone/>
            </a:pPr>
            <a:r>
              <a:rPr lang="en-US" sz="1400"/>
              <a:t>Apart from functions, a </a:t>
            </a:r>
            <a:r>
              <a:rPr lang="en-US" sz="1400"/>
              <a:t>powerful</a:t>
            </a:r>
            <a:r>
              <a:rPr lang="en-US" sz="1400"/>
              <a:t> feature of JavaScript is the </a:t>
            </a:r>
            <a:r>
              <a:rPr lang="en-US" sz="1400"/>
              <a:t>capability</a:t>
            </a:r>
            <a:r>
              <a:rPr lang="en-US" sz="1400"/>
              <a:t> to </a:t>
            </a:r>
            <a:r>
              <a:rPr b="1" lang="en-US" sz="1400"/>
              <a:t>c</a:t>
            </a:r>
            <a:r>
              <a:rPr b="1" lang="en-US" sz="1400"/>
              <a:t>reate objects without defining classes</a:t>
            </a:r>
            <a:r>
              <a:rPr lang="en-US" sz="1400"/>
              <a:t>. This unifies the concept of </a:t>
            </a:r>
            <a:r>
              <a:rPr i="1" lang="en-US" sz="1400"/>
              <a:t>hashmaps</a:t>
            </a:r>
            <a:r>
              <a:rPr lang="en-US" sz="1400"/>
              <a:t>, </a:t>
            </a:r>
            <a:r>
              <a:rPr i="1" lang="en-US" sz="1400"/>
              <a:t>structs</a:t>
            </a:r>
            <a:r>
              <a:rPr lang="en-US" sz="1400"/>
              <a:t> and </a:t>
            </a:r>
            <a:r>
              <a:rPr i="1" lang="en-US" sz="1400"/>
              <a:t>object singletons</a:t>
            </a:r>
            <a:r>
              <a:rPr lang="en-US" sz="1400"/>
              <a:t> of other program languages in one simple construct. </a:t>
            </a:r>
            <a:r>
              <a:rPr b="1" lang="en-US" sz="1400"/>
              <a:t>Object literals </a:t>
            </a:r>
            <a:r>
              <a:rPr lang="en-US" sz="1400"/>
              <a:t>make it easy to quickly create objects with properties inside the curly braces. To create an object, we simply notate a list of key: value pairs delimited by comma. </a:t>
            </a:r>
            <a:endParaRPr sz="1400"/>
          </a:p>
          <a:p>
            <a:pPr indent="0" lvl="0" marL="0" marR="0" rtl="0" algn="l">
              <a:lnSpc>
                <a:spcPct val="115000"/>
              </a:lnSpc>
              <a:spcBef>
                <a:spcPts val="1200"/>
              </a:spcBef>
              <a:spcAft>
                <a:spcPts val="0"/>
              </a:spcAft>
              <a:buNone/>
            </a:pPr>
            <a:r>
              <a:rPr lang="en-US" sz="1400"/>
              <a:t>Note that methods in JavaScript are simple functions assigned to properties. The properties of the object can be read from within the function with the </a:t>
            </a:r>
            <a:r>
              <a:rPr b="1" lang="en-US" sz="1400"/>
              <a:t>this keyword</a:t>
            </a:r>
            <a:r>
              <a:rPr lang="en-US" sz="1400"/>
              <a:t>. “</a:t>
            </a:r>
            <a:r>
              <a:rPr b="1" lang="en-US" sz="1400"/>
              <a:t>this”</a:t>
            </a:r>
            <a:r>
              <a:rPr lang="en-US" sz="1400"/>
              <a:t> refers to the parent object. </a:t>
            </a:r>
            <a:endParaRPr sz="1400"/>
          </a:p>
          <a:p>
            <a:pPr indent="0" lvl="0" marL="0" marR="0" rtl="0" algn="l">
              <a:lnSpc>
                <a:spcPct val="115000"/>
              </a:lnSpc>
              <a:spcBef>
                <a:spcPts val="1200"/>
              </a:spcBef>
              <a:spcAft>
                <a:spcPts val="0"/>
              </a:spcAft>
              <a:buNone/>
            </a:pPr>
            <a:r>
              <a:rPr lang="en-US" sz="1400"/>
              <a:t>Due to the history of JavaScript this is one of the areas where the </a:t>
            </a:r>
            <a:r>
              <a:rPr b="1" lang="en-US" sz="1400"/>
              <a:t>function keyword </a:t>
            </a:r>
            <a:r>
              <a:rPr lang="en-US" sz="1400"/>
              <a:t>is </a:t>
            </a:r>
            <a:r>
              <a:rPr lang="en-US" sz="1400"/>
              <a:t>preferred</a:t>
            </a:r>
            <a:r>
              <a:rPr lang="en-US" sz="1400"/>
              <a:t> over the </a:t>
            </a:r>
            <a:r>
              <a:rPr b="1" lang="en-US" sz="1400"/>
              <a:t>arrow notation for functions</a:t>
            </a:r>
            <a:r>
              <a:rPr lang="en-US" sz="1400"/>
              <a:t>. The two differ in the value which </a:t>
            </a:r>
            <a:r>
              <a:rPr b="1" lang="en-US" sz="1400"/>
              <a:t>“this” </a:t>
            </a:r>
            <a:r>
              <a:rPr lang="en-US" sz="1400"/>
              <a:t>evaluates to:</a:t>
            </a:r>
            <a:endParaRPr sz="1400"/>
          </a:p>
          <a:p>
            <a:pPr indent="0" lvl="0" marL="0" marR="0" rtl="0" algn="l">
              <a:lnSpc>
                <a:spcPct val="115000"/>
              </a:lnSpc>
              <a:spcBef>
                <a:spcPts val="1200"/>
              </a:spcBef>
              <a:spcAft>
                <a:spcPts val="0"/>
              </a:spcAft>
              <a:buNone/>
            </a:pPr>
            <a:r>
              <a:rPr lang="en-US" sz="1400"/>
              <a:t>f</a:t>
            </a:r>
            <a:r>
              <a:rPr b="1" lang="en-US" sz="1400"/>
              <a:t>unction keyword: </a:t>
            </a:r>
            <a:r>
              <a:rPr lang="en-US" sz="1400"/>
              <a:t>this refers to </a:t>
            </a:r>
            <a:r>
              <a:rPr b="1" lang="en-US" sz="1400"/>
              <a:t>parent object </a:t>
            </a:r>
            <a:r>
              <a:rPr lang="en-US" sz="1400"/>
              <a:t>or </a:t>
            </a:r>
            <a:r>
              <a:rPr b="1" lang="en-US" sz="1400"/>
              <a:t>global scope</a:t>
            </a:r>
            <a:r>
              <a:rPr lang="en-US" sz="1400"/>
              <a:t> (if function not assigned to property of object</a:t>
            </a:r>
            <a:endParaRPr sz="1400"/>
          </a:p>
          <a:p>
            <a:pPr indent="0" lvl="0" marL="0" marR="0" rtl="0" algn="l">
              <a:lnSpc>
                <a:spcPct val="115000"/>
              </a:lnSpc>
              <a:spcBef>
                <a:spcPts val="1200"/>
              </a:spcBef>
              <a:spcAft>
                <a:spcPts val="0"/>
              </a:spcAft>
              <a:buNone/>
            </a:pPr>
            <a:r>
              <a:rPr b="1" lang="en-US" sz="1400"/>
              <a:t>arrow notation: </a:t>
            </a:r>
            <a:r>
              <a:rPr lang="en-US" sz="1400"/>
              <a:t>this refers to the </a:t>
            </a:r>
            <a:r>
              <a:rPr b="1" lang="en-US" sz="1400"/>
              <a:t>lexical environment</a:t>
            </a:r>
            <a:r>
              <a:rPr lang="en-US" sz="1400"/>
              <a:t> at the </a:t>
            </a:r>
            <a:r>
              <a:rPr lang="en-US" sz="1400"/>
              <a:t>time</a:t>
            </a:r>
            <a:r>
              <a:rPr lang="en-US" sz="1400"/>
              <a:t> of the function definition (as in closures) </a:t>
            </a:r>
            <a:endParaRPr sz="1400"/>
          </a:p>
          <a:p>
            <a:pPr indent="0" lvl="0" marL="0" marR="0" rtl="0" algn="l">
              <a:lnSpc>
                <a:spcPct val="115000"/>
              </a:lnSpc>
              <a:spcBef>
                <a:spcPts val="1200"/>
              </a:spcBef>
              <a:spcAft>
                <a:spcPts val="0"/>
              </a:spcAft>
              <a:buNone/>
            </a:pPr>
            <a:r>
              <a:t/>
            </a:r>
            <a:endParaRPr sz="1400"/>
          </a:p>
          <a:p>
            <a:pPr indent="0" lvl="0" marL="0" marR="0" rtl="0" algn="l">
              <a:lnSpc>
                <a:spcPct val="115000"/>
              </a:lnSpc>
              <a:spcBef>
                <a:spcPts val="1200"/>
              </a:spcBef>
              <a:spcAft>
                <a:spcPts val="0"/>
              </a:spcAft>
              <a:buNone/>
            </a:pPr>
            <a:r>
              <a:t/>
            </a:r>
            <a:endParaRPr sz="1400"/>
          </a:p>
          <a:p>
            <a:pPr indent="0" lvl="0" marL="0" marR="0" rtl="0" algn="l">
              <a:lnSpc>
                <a:spcPct val="115000"/>
              </a:lnSpc>
              <a:spcBef>
                <a:spcPts val="1200"/>
              </a:spcBef>
              <a:spcAft>
                <a:spcPts val="0"/>
              </a:spcAft>
              <a:buNone/>
            </a:pPr>
            <a:r>
              <a:t/>
            </a:r>
            <a:endParaRPr sz="1400"/>
          </a:p>
          <a:p>
            <a:pPr indent="0" lvl="0" marL="0" rtl="0" algn="l">
              <a:lnSpc>
                <a:spcPct val="115000"/>
              </a:lnSpc>
              <a:spcBef>
                <a:spcPts val="1200"/>
              </a:spcBef>
              <a:spcAft>
                <a:spcPts val="1200"/>
              </a:spcAft>
              <a:buNone/>
            </a:pPr>
            <a:r>
              <a:t/>
            </a:r>
            <a:endParaRPr/>
          </a:p>
        </p:txBody>
      </p:sp>
      <p:sp>
        <p:nvSpPr>
          <p:cNvPr id="1292" name="Google Shape;1292;p84"/>
          <p:cNvSpPr txBox="1"/>
          <p:nvPr>
            <p:ph idx="2" type="body"/>
          </p:nvPr>
        </p:nvSpPr>
        <p:spPr>
          <a:xfrm>
            <a:off x="6096075" y="1225250"/>
            <a:ext cx="56028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 =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"orange"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true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report</a:t>
            </a:r>
            <a:r>
              <a:rPr lang="en-US" sz="1200">
                <a:solidFill>
                  <a:srgbClr val="001080"/>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if</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sale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"for Sale! See the offer..."</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else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forSale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"not for Sale. Normal price-quote in effect."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`The product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rgbClr val="0000FF"/>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is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forSale</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001080"/>
                </a:solidFill>
                <a:highlight>
                  <a:srgbClr val="FFFFFF"/>
                </a:highlight>
                <a:latin typeface="Consolas"/>
                <a:ea typeface="Consolas"/>
                <a:cs typeface="Consolas"/>
                <a:sym typeface="Consolas"/>
              </a:rPr>
              <a:t>shoppingItem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report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The product orange is for Sale! See the offer...</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p:txBody>
      </p:sp>
      <p:sp>
        <p:nvSpPr>
          <p:cNvPr id="1293" name="Google Shape;1293;p84"/>
          <p:cNvSpPr/>
          <p:nvPr/>
        </p:nvSpPr>
        <p:spPr>
          <a:xfrm>
            <a:off x="6926075" y="2199500"/>
            <a:ext cx="1267800" cy="255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4"/>
          <p:cNvSpPr/>
          <p:nvPr/>
        </p:nvSpPr>
        <p:spPr>
          <a:xfrm>
            <a:off x="8703625" y="3875700"/>
            <a:ext cx="1174800" cy="3651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4"/>
          <p:cNvSpPr/>
          <p:nvPr/>
        </p:nvSpPr>
        <p:spPr>
          <a:xfrm>
            <a:off x="649825" y="4322125"/>
            <a:ext cx="5152200" cy="2274600"/>
          </a:xfrm>
          <a:prstGeom prst="rect">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6" name="Google Shape;1296;p84">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8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Object literals - ES6</a:t>
            </a:r>
            <a:endParaRPr/>
          </a:p>
        </p:txBody>
      </p:sp>
      <p:sp>
        <p:nvSpPr>
          <p:cNvPr id="1303" name="Google Shape;1303;p85"/>
          <p:cNvSpPr txBox="1"/>
          <p:nvPr>
            <p:ph idx="2" type="body"/>
          </p:nvPr>
        </p:nvSpPr>
        <p:spPr>
          <a:xfrm>
            <a:off x="863475" y="1225250"/>
            <a:ext cx="5232600" cy="50796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a:t> ES6 makes the declaring of object literals concise and thus easier. Three major ways it does this are :</a:t>
            </a:r>
            <a:endParaRPr/>
          </a:p>
          <a:p>
            <a:pPr indent="-298450" lvl="0" marL="457200" rtl="0" algn="l">
              <a:lnSpc>
                <a:spcPct val="115000"/>
              </a:lnSpc>
              <a:spcBef>
                <a:spcPts val="1200"/>
              </a:spcBef>
              <a:spcAft>
                <a:spcPts val="0"/>
              </a:spcAft>
              <a:buClr>
                <a:schemeClr val="dk1"/>
              </a:buClr>
              <a:buSzPts val="1100"/>
              <a:buAutoNum type="arabicPeriod"/>
            </a:pPr>
            <a:r>
              <a:rPr lang="en-US"/>
              <a:t>It provides a shorthand syntax for initializing properties from variables.</a:t>
            </a:r>
            <a:endParaRPr/>
          </a:p>
          <a:p>
            <a:pPr indent="-298450" lvl="0" marL="457200" rtl="0" algn="l">
              <a:lnSpc>
                <a:spcPct val="115000"/>
              </a:lnSpc>
              <a:spcBef>
                <a:spcPts val="0"/>
              </a:spcBef>
              <a:spcAft>
                <a:spcPts val="0"/>
              </a:spcAft>
              <a:buClr>
                <a:schemeClr val="dk1"/>
              </a:buClr>
              <a:buSzPts val="1100"/>
              <a:buAutoNum type="arabicPeriod"/>
            </a:pPr>
            <a:r>
              <a:rPr lang="en-US"/>
              <a:t>It provides a shorthand syntax for defining function methods.</a:t>
            </a:r>
            <a:endParaRPr/>
          </a:p>
          <a:p>
            <a:pPr indent="-298450" lvl="0" marL="457200" rtl="0" algn="l">
              <a:lnSpc>
                <a:spcPct val="115000"/>
              </a:lnSpc>
              <a:spcBef>
                <a:spcPts val="0"/>
              </a:spcBef>
              <a:spcAft>
                <a:spcPts val="0"/>
              </a:spcAft>
              <a:buClr>
                <a:schemeClr val="dk1"/>
              </a:buClr>
              <a:buSzPts val="1100"/>
              <a:buAutoNum type="arabicPeriod"/>
            </a:pPr>
            <a:r>
              <a:rPr lang="en-US"/>
              <a:t>It enables the ability to have computed property names in an object literal definition.</a:t>
            </a:r>
            <a:endParaRPr/>
          </a:p>
          <a:p>
            <a:pPr indent="0" lvl="0" marL="0" rtl="0" algn="l">
              <a:lnSpc>
                <a:spcPct val="115000"/>
              </a:lnSpc>
              <a:spcBef>
                <a:spcPts val="1200"/>
              </a:spcBef>
              <a:spcAft>
                <a:spcPts val="1200"/>
              </a:spcAft>
              <a:buNone/>
            </a:pPr>
            <a:r>
              <a:rPr lang="en-US"/>
              <a:t>See the (somewhat contrived) example on the right. </a:t>
            </a:r>
            <a:endParaRPr/>
          </a:p>
        </p:txBody>
      </p:sp>
      <p:sp>
        <p:nvSpPr>
          <p:cNvPr id="1304" name="Google Shape;1304;p85"/>
          <p:cNvSpPr txBox="1"/>
          <p:nvPr>
            <p:ph idx="2" type="body"/>
          </p:nvPr>
        </p:nvSpPr>
        <p:spPr>
          <a:xfrm>
            <a:off x="6466200" y="12252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getlang</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"EN"</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mock for demonstration purposes</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"orange"</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getlang</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toLowerCase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"for Sale! See the offer..."</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forSale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"not for Sale. Normal price-quote in effect."</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EN</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forSale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The product orange is for Sale! See the offer...</a:t>
            </a:r>
            <a:endParaRPr sz="1000">
              <a:latin typeface="Consolas"/>
              <a:ea typeface="Consolas"/>
              <a:cs typeface="Consolas"/>
              <a:sym typeface="Consolas"/>
            </a:endParaRPr>
          </a:p>
        </p:txBody>
      </p:sp>
      <p:sp>
        <p:nvSpPr>
          <p:cNvPr id="1305" name="Google Shape;1305;p85"/>
          <p:cNvSpPr txBox="1"/>
          <p:nvPr/>
        </p:nvSpPr>
        <p:spPr>
          <a:xfrm>
            <a:off x="807975" y="4262900"/>
            <a:ext cx="5343600" cy="2310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None/>
            </a:pPr>
            <a:r>
              <a:rPr lang="en-US">
                <a:solidFill>
                  <a:srgbClr val="3F3F3F"/>
                </a:solidFill>
                <a:latin typeface="Calibri"/>
                <a:ea typeface="Calibri"/>
                <a:cs typeface="Calibri"/>
                <a:sym typeface="Calibri"/>
              </a:rPr>
              <a:t>Note that properties in </a:t>
            </a:r>
            <a:r>
              <a:rPr lang="en-US">
                <a:solidFill>
                  <a:srgbClr val="3F3F3F"/>
                </a:solidFill>
                <a:latin typeface="Calibri"/>
                <a:ea typeface="Calibri"/>
                <a:cs typeface="Calibri"/>
                <a:sym typeface="Calibri"/>
              </a:rPr>
              <a:t>objects</a:t>
            </a:r>
            <a:r>
              <a:rPr lang="en-US">
                <a:solidFill>
                  <a:srgbClr val="3F3F3F"/>
                </a:solidFill>
                <a:latin typeface="Calibri"/>
                <a:ea typeface="Calibri"/>
                <a:cs typeface="Calibri"/>
                <a:sym typeface="Calibri"/>
              </a:rPr>
              <a:t> can be accessed with:</a:t>
            </a:r>
            <a:endParaRPr/>
          </a:p>
          <a:p>
            <a:pPr indent="0" lvl="0" marL="0" rtl="0" algn="l">
              <a:spcBef>
                <a:spcPts val="1200"/>
              </a:spcBef>
              <a:spcAft>
                <a:spcPts val="0"/>
              </a:spcAft>
              <a:buNone/>
            </a:pPr>
            <a:r>
              <a:rPr b="1" lang="en-US"/>
              <a:t>dot notation</a:t>
            </a:r>
            <a:r>
              <a:rPr lang="en-US"/>
              <a:t>:                      </a:t>
            </a:r>
            <a:r>
              <a:rPr lang="en-US">
                <a:solidFill>
                  <a:srgbClr val="001080"/>
                </a:solidFill>
                <a:highlight>
                  <a:srgbClr val="FFFFFF"/>
                </a:highlight>
                <a:latin typeface="Inconsolata"/>
                <a:ea typeface="Inconsolata"/>
                <a:cs typeface="Inconsolata"/>
                <a:sym typeface="Inconsolata"/>
              </a:rPr>
              <a:t>shoppingItem</a:t>
            </a:r>
            <a:r>
              <a:rPr lang="en-US">
                <a:solidFill>
                  <a:schemeClr val="dk1"/>
                </a:solidFill>
                <a:highlight>
                  <a:srgbClr val="FFFFFF"/>
                </a:highlight>
                <a:latin typeface="Inconsolata"/>
                <a:ea typeface="Inconsolata"/>
                <a:cs typeface="Inconsolata"/>
                <a:sym typeface="Inconsolata"/>
              </a:rPr>
              <a:t>.</a:t>
            </a:r>
            <a:r>
              <a:rPr lang="en-US">
                <a:solidFill>
                  <a:srgbClr val="001080"/>
                </a:solidFill>
                <a:highlight>
                  <a:srgbClr val="FFFFFF"/>
                </a:highlight>
                <a:latin typeface="Inconsolata"/>
                <a:ea typeface="Inconsolata"/>
                <a:cs typeface="Inconsolata"/>
                <a:sym typeface="Inconsolata"/>
              </a:rPr>
              <a:t>name</a:t>
            </a:r>
            <a:r>
              <a:rPr lang="en-US">
                <a:solidFill>
                  <a:schemeClr val="dk1"/>
                </a:solidFill>
                <a:highlight>
                  <a:srgbClr val="FFFFFF"/>
                </a:highlight>
                <a:latin typeface="Inconsolata"/>
                <a:ea typeface="Inconsolata"/>
                <a:cs typeface="Inconsolata"/>
                <a:sym typeface="Inconsolata"/>
              </a:rPr>
              <a:t> = </a:t>
            </a:r>
            <a:r>
              <a:rPr lang="en-US">
                <a:solidFill>
                  <a:srgbClr val="A31515"/>
                </a:solidFill>
                <a:highlight>
                  <a:srgbClr val="FFFFFF"/>
                </a:highlight>
                <a:latin typeface="Inconsolata"/>
                <a:ea typeface="Inconsolata"/>
                <a:cs typeface="Inconsolata"/>
                <a:sym typeface="Inconsolata"/>
              </a:rPr>
              <a:t>"orange"</a:t>
            </a:r>
            <a:endParaRPr>
              <a:solidFill>
                <a:srgbClr val="A31515"/>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b="1" lang="en-US"/>
              <a:t>square bracket notation:</a:t>
            </a:r>
            <a:r>
              <a:rPr lang="en-US">
                <a:solidFill>
                  <a:srgbClr val="001080"/>
                </a:solidFill>
                <a:highlight>
                  <a:srgbClr val="FFFFFF"/>
                </a:highlight>
                <a:latin typeface="Inconsolata"/>
                <a:ea typeface="Inconsolata"/>
                <a:cs typeface="Inconsolata"/>
                <a:sym typeface="Inconsolata"/>
              </a:rPr>
              <a:t> shoppingItem</a:t>
            </a:r>
            <a:r>
              <a:rPr lang="en-US">
                <a:solidFill>
                  <a:schemeClr val="dk1"/>
                </a:solidFill>
                <a:highlight>
                  <a:srgbClr val="FFFFFF"/>
                </a:highlight>
                <a:latin typeface="Inconsolata"/>
                <a:ea typeface="Inconsolata"/>
                <a:cs typeface="Inconsolata"/>
                <a:sym typeface="Inconsolata"/>
              </a:rPr>
              <a:t>[</a:t>
            </a:r>
            <a:r>
              <a:rPr lang="en-US">
                <a:solidFill>
                  <a:srgbClr val="A31515"/>
                </a:solidFill>
                <a:highlight>
                  <a:srgbClr val="FFFFFF"/>
                </a:highlight>
                <a:latin typeface="Inconsolata"/>
                <a:ea typeface="Inconsolata"/>
                <a:cs typeface="Inconsolata"/>
                <a:sym typeface="Inconsolata"/>
              </a:rPr>
              <a:t>"name"</a:t>
            </a:r>
            <a:r>
              <a:rPr lang="en-US">
                <a:solidFill>
                  <a:schemeClr val="dk1"/>
                </a:solidFill>
                <a:highlight>
                  <a:srgbClr val="FFFFFF"/>
                </a:highlight>
                <a:latin typeface="Inconsolata"/>
                <a:ea typeface="Inconsolata"/>
                <a:cs typeface="Inconsolata"/>
                <a:sym typeface="Inconsolata"/>
              </a:rPr>
              <a:t>] = </a:t>
            </a:r>
            <a:r>
              <a:rPr lang="en-US">
                <a:solidFill>
                  <a:srgbClr val="A31515"/>
                </a:solidFill>
                <a:highlight>
                  <a:srgbClr val="FFFFFF"/>
                </a:highlight>
                <a:latin typeface="Inconsolata"/>
                <a:ea typeface="Inconsolata"/>
                <a:cs typeface="Inconsolata"/>
                <a:sym typeface="Inconsolata"/>
              </a:rPr>
              <a:t>"orange"</a:t>
            </a:r>
            <a:endParaRPr>
              <a:solidFill>
                <a:srgbClr val="A31515"/>
              </a:solidFill>
              <a:highlight>
                <a:srgbClr val="FFFFFF"/>
              </a:highlight>
              <a:latin typeface="Inconsolata"/>
              <a:ea typeface="Inconsolata"/>
              <a:cs typeface="Inconsolata"/>
              <a:sym typeface="Inconsolata"/>
            </a:endParaRPr>
          </a:p>
          <a:p>
            <a:pPr indent="0" lvl="0" marL="0" marR="0" rtl="0" algn="l">
              <a:lnSpc>
                <a:spcPct val="115000"/>
              </a:lnSpc>
              <a:spcBef>
                <a:spcPts val="1200"/>
              </a:spcBef>
              <a:spcAft>
                <a:spcPts val="0"/>
              </a:spcAft>
              <a:buNone/>
            </a:pPr>
            <a:r>
              <a:rPr lang="en-US">
                <a:solidFill>
                  <a:srgbClr val="3F3F3F"/>
                </a:solidFill>
                <a:latin typeface="Calibri"/>
                <a:ea typeface="Calibri"/>
                <a:cs typeface="Calibri"/>
                <a:sym typeface="Calibri"/>
              </a:rPr>
              <a:t>The latter allows for computed property name indexing. It is equivalent to how </a:t>
            </a:r>
            <a:r>
              <a:rPr lang="en-US">
                <a:solidFill>
                  <a:srgbClr val="3F3F3F"/>
                </a:solidFill>
                <a:latin typeface="Calibri"/>
                <a:ea typeface="Calibri"/>
                <a:cs typeface="Calibri"/>
                <a:sym typeface="Calibri"/>
              </a:rPr>
              <a:t>hashmaps</a:t>
            </a:r>
            <a:r>
              <a:rPr lang="en-US">
                <a:solidFill>
                  <a:srgbClr val="3F3F3F"/>
                </a:solidFill>
                <a:latin typeface="Calibri"/>
                <a:ea typeface="Calibri"/>
                <a:cs typeface="Calibri"/>
                <a:sym typeface="Calibri"/>
              </a:rPr>
              <a:t> work in other languages. However, in JavaScript there is some overlap between Arrays and Objects so care has to be taken the two are not mixed up.</a:t>
            </a:r>
            <a:endParaRPr>
              <a:solidFill>
                <a:srgbClr val="3F3F3F"/>
              </a:solidFill>
              <a:latin typeface="Calibri"/>
              <a:ea typeface="Calibri"/>
              <a:cs typeface="Calibri"/>
              <a:sym typeface="Calibri"/>
            </a:endParaRPr>
          </a:p>
          <a:p>
            <a:pPr indent="0" lvl="0" marL="0" marR="0" rtl="0" algn="l">
              <a:lnSpc>
                <a:spcPct val="115000"/>
              </a:lnSpc>
              <a:spcBef>
                <a:spcPts val="1200"/>
              </a:spcBef>
              <a:spcAft>
                <a:spcPts val="0"/>
              </a:spcAft>
              <a:buNone/>
            </a:pPr>
            <a:r>
              <a:t/>
            </a:r>
            <a:endParaRPr>
              <a:solidFill>
                <a:srgbClr val="3F3F3F"/>
              </a:solidFill>
              <a:latin typeface="Calibri"/>
              <a:ea typeface="Calibri"/>
              <a:cs typeface="Calibri"/>
              <a:sym typeface="Calibri"/>
            </a:endParaRPr>
          </a:p>
          <a:p>
            <a:pPr indent="0" lvl="0" marL="0" marR="0" rtl="0" algn="l">
              <a:lnSpc>
                <a:spcPct val="115000"/>
              </a:lnSpc>
              <a:spcBef>
                <a:spcPts val="1200"/>
              </a:spcBef>
              <a:spcAft>
                <a:spcPts val="0"/>
              </a:spcAft>
              <a:buNone/>
            </a:pPr>
            <a:r>
              <a:t/>
            </a:r>
            <a:endParaRPr>
              <a:solidFill>
                <a:srgbClr val="3F3F3F"/>
              </a:solidFill>
              <a:latin typeface="Calibri"/>
              <a:ea typeface="Calibri"/>
              <a:cs typeface="Calibri"/>
              <a:sym typeface="Calibri"/>
            </a:endParaRPr>
          </a:p>
          <a:p>
            <a:pPr indent="0" lvl="0" marL="0" marR="0" rtl="0" algn="l">
              <a:lnSpc>
                <a:spcPct val="115000"/>
              </a:lnSpc>
              <a:spcBef>
                <a:spcPts val="1200"/>
              </a:spcBef>
              <a:spcAft>
                <a:spcPts val="1200"/>
              </a:spcAft>
              <a:buNone/>
            </a:pPr>
            <a:r>
              <a:t/>
            </a:r>
            <a:endParaRPr>
              <a:solidFill>
                <a:srgbClr val="3F3F3F"/>
              </a:solidFill>
              <a:latin typeface="Calibri"/>
              <a:ea typeface="Calibri"/>
              <a:cs typeface="Calibri"/>
              <a:sym typeface="Calibri"/>
            </a:endParaRPr>
          </a:p>
        </p:txBody>
      </p:sp>
      <p:pic>
        <p:nvPicPr>
          <p:cNvPr id="1306" name="Google Shape;1306;p85">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1" name="Shape 1311"/>
        <p:cNvGrpSpPr/>
        <p:nvPr/>
      </p:nvGrpSpPr>
      <p:grpSpPr>
        <a:xfrm>
          <a:off x="0" y="0"/>
          <a:ext cx="0" cy="0"/>
          <a:chOff x="0" y="0"/>
          <a:chExt cx="0" cy="0"/>
        </a:xfrm>
      </p:grpSpPr>
      <p:sp>
        <p:nvSpPr>
          <p:cNvPr id="1312" name="Google Shape;1312;p86"/>
          <p:cNvSpPr txBox="1"/>
          <p:nvPr>
            <p:ph idx="2" type="body"/>
          </p:nvPr>
        </p:nvSpPr>
        <p:spPr>
          <a:xfrm>
            <a:off x="921500" y="2935225"/>
            <a:ext cx="5232600" cy="36108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createShoppingItem</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count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count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chemeClr val="dk1"/>
                </a:solidFill>
                <a:highlight>
                  <a:srgbClr val="FFFFFF"/>
                </a:highlight>
                <a:latin typeface="Consolas"/>
                <a:ea typeface="Consolas"/>
                <a:cs typeface="Consolas"/>
                <a:sym typeface="Consolas"/>
              </a:rPr>
              <a:t>{</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is for Sale! See the offer...`</a:t>
            </a:r>
            <a:r>
              <a:rPr lang="en-US" sz="1000">
                <a:solidFill>
                  <a:schemeClr val="dk1"/>
                </a:solidFill>
                <a:highlight>
                  <a:srgbClr val="FFFFFF"/>
                </a:highlight>
                <a:latin typeface="Consolas"/>
                <a:ea typeface="Consolas"/>
                <a:cs typeface="Consolas"/>
                <a:sym typeface="Consolas"/>
              </a:rPr>
              <a:t>)</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is for Sale! not for Sale. Normal price-quote in effect."</a:t>
            </a:r>
            <a:endParaRPr sz="1000">
              <a:solidFill>
                <a:schemeClr val="dk1"/>
              </a:solidFill>
              <a:highlight>
                <a:srgbClr val="FFFFFF"/>
              </a:highlight>
              <a:latin typeface="Consolas"/>
              <a:ea typeface="Consolas"/>
              <a:cs typeface="Consolas"/>
              <a:sym typeface="Consolas"/>
            </a:endParaRPr>
          </a:p>
          <a:p>
            <a:pPr indent="45720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createShoppingItem</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The product orange is for Sale! See the offer...</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p:txBody>
      </p:sp>
      <p:sp>
        <p:nvSpPr>
          <p:cNvPr id="1313" name="Google Shape;1313;p8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Creating o</a:t>
            </a:r>
            <a:r>
              <a:rPr lang="en-US"/>
              <a:t>bject instances</a:t>
            </a:r>
            <a:endParaRPr/>
          </a:p>
        </p:txBody>
      </p:sp>
      <p:sp>
        <p:nvSpPr>
          <p:cNvPr id="1314" name="Google Shape;1314;p86"/>
          <p:cNvSpPr txBox="1"/>
          <p:nvPr>
            <p:ph idx="2" type="body"/>
          </p:nvPr>
        </p:nvSpPr>
        <p:spPr>
          <a:xfrm>
            <a:off x="858600" y="1039575"/>
            <a:ext cx="5232600" cy="20178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sz="1200"/>
              <a:t>New instances of an object can be created by </a:t>
            </a:r>
            <a:r>
              <a:rPr lang="en-US" sz="1200"/>
              <a:t>parameterizing</a:t>
            </a:r>
            <a:r>
              <a:rPr lang="en-US" sz="1200"/>
              <a:t> them with a function. The new ES6 Object Literal </a:t>
            </a:r>
            <a:r>
              <a:rPr lang="en-US" sz="1200"/>
              <a:t>syntax</a:t>
            </a:r>
            <a:r>
              <a:rPr lang="en-US" sz="1200"/>
              <a:t> makes this </a:t>
            </a:r>
            <a:r>
              <a:rPr lang="en-US" sz="1200"/>
              <a:t>concise</a:t>
            </a:r>
            <a:r>
              <a:rPr lang="en-US" sz="1200"/>
              <a:t> and efficient. See the example below. </a:t>
            </a:r>
            <a:endParaRPr sz="1200"/>
          </a:p>
          <a:p>
            <a:pPr indent="0" lvl="0" marL="0" rtl="0" algn="l">
              <a:lnSpc>
                <a:spcPct val="115000"/>
              </a:lnSpc>
              <a:spcBef>
                <a:spcPts val="1200"/>
              </a:spcBef>
              <a:spcAft>
                <a:spcPts val="1200"/>
              </a:spcAft>
              <a:buNone/>
            </a:pPr>
            <a:r>
              <a:rPr lang="en-US" sz="1200"/>
              <a:t>This should not be mistaken for </a:t>
            </a:r>
            <a:r>
              <a:rPr b="1" lang="en-US" sz="1200"/>
              <a:t>using a </a:t>
            </a:r>
            <a:r>
              <a:rPr b="1" lang="en-US" sz="1200"/>
              <a:t>function as</a:t>
            </a:r>
            <a:r>
              <a:rPr b="1" lang="en-US" sz="1200"/>
              <a:t> a Constructor</a:t>
            </a:r>
            <a:r>
              <a:rPr lang="en-US" sz="1200"/>
              <a:t>. This was the only way objects could be instantiated with the </a:t>
            </a:r>
            <a:r>
              <a:rPr b="1" lang="en-US" sz="1200"/>
              <a:t>new keyword</a:t>
            </a:r>
            <a:r>
              <a:rPr lang="en-US" sz="1200"/>
              <a:t> before ES6</a:t>
            </a:r>
            <a:r>
              <a:rPr lang="en-US" sz="1200"/>
              <a:t>.  See the example on the right. Best practice would be to </a:t>
            </a:r>
            <a:r>
              <a:rPr b="1" lang="en-US" sz="1200"/>
              <a:t>use new only with the class syntax for defining object </a:t>
            </a:r>
            <a:r>
              <a:rPr b="1" lang="en-US" sz="1200"/>
              <a:t>classes</a:t>
            </a:r>
            <a:r>
              <a:rPr b="1" lang="en-US" sz="1200"/>
              <a:t>. </a:t>
            </a:r>
            <a:endParaRPr b="1" sz="1200"/>
          </a:p>
        </p:txBody>
      </p:sp>
      <p:sp>
        <p:nvSpPr>
          <p:cNvPr id="1315" name="Google Shape;1315;p86"/>
          <p:cNvSpPr txBox="1"/>
          <p:nvPr>
            <p:ph idx="2" type="body"/>
          </p:nvPr>
        </p:nvSpPr>
        <p:spPr>
          <a:xfrm>
            <a:off x="6466200" y="935150"/>
            <a:ext cx="5232600" cy="51732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count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name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count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count</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onsale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prototype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onsale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is for Sale! See the offer...`</a:t>
            </a:r>
            <a:r>
              <a:rPr lang="en-US" sz="1000">
                <a:solidFill>
                  <a:schemeClr val="dk1"/>
                </a:solidFill>
                <a:highlight>
                  <a:srgbClr val="FFFFFF"/>
                </a:highlight>
                <a:latin typeface="Consolas"/>
                <a:ea typeface="Consolas"/>
                <a:cs typeface="Consolas"/>
                <a:sym typeface="Consolas"/>
              </a:rPr>
              <a:t>)</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`The product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is for Sale! </a:t>
            </a:r>
            <a:r>
              <a:rPr lang="en-US" sz="1000">
                <a:solidFill>
                  <a:srgbClr val="A31515"/>
                </a:solidFill>
                <a:highlight>
                  <a:srgbClr val="FFFFFF"/>
                </a:highlight>
                <a:latin typeface="Consolas"/>
                <a:ea typeface="Consolas"/>
                <a:cs typeface="Consolas"/>
                <a:sym typeface="Consolas"/>
              </a:rPr>
              <a:t>not for Sale. Normal price-quote in effect."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//The right way</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The product orange is for Sale! See the offer...</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The wrong way</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 </a:t>
            </a:r>
            <a:r>
              <a:rPr lang="en-US" sz="1000">
                <a:solidFill>
                  <a:srgbClr val="A31515"/>
                </a:solidFill>
                <a:highlight>
                  <a:srgbClr val="FFFFFF"/>
                </a:highlight>
                <a:latin typeface="Consolas"/>
                <a:ea typeface="Consolas"/>
                <a:cs typeface="Consolas"/>
                <a:sym typeface="Consolas"/>
              </a:rPr>
              <a:t>"Very Import Value in Global Variable"</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ShoppingItem</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OOPS</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orange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report</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TypeError: Cannot read property 'report' of undefined</a:t>
            </a:r>
            <a:endParaRPr sz="1000">
              <a:solidFill>
                <a:srgbClr val="0000FF"/>
              </a:solidFill>
              <a:highlight>
                <a:srgbClr val="FFFFFF"/>
              </a:highlight>
              <a:latin typeface="Consolas"/>
              <a:ea typeface="Consolas"/>
              <a:cs typeface="Consolas"/>
              <a:sym typeface="Consolas"/>
            </a:endParaRPr>
          </a:p>
        </p:txBody>
      </p:sp>
      <p:sp>
        <p:nvSpPr>
          <p:cNvPr id="1316" name="Google Shape;1316;p86"/>
          <p:cNvSpPr/>
          <p:nvPr/>
        </p:nvSpPr>
        <p:spPr>
          <a:xfrm>
            <a:off x="6466200" y="5362850"/>
            <a:ext cx="4556700" cy="94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6"/>
          <p:cNvSpPr txBox="1"/>
          <p:nvPr/>
        </p:nvSpPr>
        <p:spPr>
          <a:xfrm>
            <a:off x="6940325" y="5362850"/>
            <a:ext cx="4082700" cy="8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alibri"/>
                <a:ea typeface="Calibri"/>
                <a:cs typeface="Calibri"/>
                <a:sym typeface="Calibri"/>
              </a:rPr>
              <a:t>Principal risk with using </a:t>
            </a:r>
            <a:r>
              <a:rPr b="1" lang="en-US" sz="1000">
                <a:latin typeface="Calibri"/>
                <a:ea typeface="Calibri"/>
                <a:cs typeface="Calibri"/>
                <a:sym typeface="Calibri"/>
              </a:rPr>
              <a:t>new</a:t>
            </a:r>
            <a:r>
              <a:rPr lang="en-US" sz="1000">
                <a:latin typeface="Calibri"/>
                <a:ea typeface="Calibri"/>
                <a:cs typeface="Calibri"/>
                <a:sym typeface="Calibri"/>
              </a:rPr>
              <a:t> and </a:t>
            </a:r>
            <a:r>
              <a:rPr b="1" lang="en-US" sz="1000">
                <a:latin typeface="Calibri"/>
                <a:ea typeface="Calibri"/>
                <a:cs typeface="Calibri"/>
                <a:sym typeface="Calibri"/>
              </a:rPr>
              <a:t>Constructor</a:t>
            </a:r>
            <a:r>
              <a:rPr lang="en-US" sz="1000">
                <a:latin typeface="Calibri"/>
                <a:ea typeface="Calibri"/>
                <a:cs typeface="Calibri"/>
                <a:sym typeface="Calibri"/>
              </a:rPr>
              <a:t> </a:t>
            </a:r>
            <a:r>
              <a:rPr b="1" lang="en-US" sz="1000">
                <a:latin typeface="Calibri"/>
                <a:ea typeface="Calibri"/>
                <a:cs typeface="Calibri"/>
                <a:sym typeface="Calibri"/>
              </a:rPr>
              <a:t>functions</a:t>
            </a:r>
            <a:r>
              <a:rPr lang="en-US" sz="1000">
                <a:latin typeface="Calibri"/>
                <a:ea typeface="Calibri"/>
                <a:cs typeface="Calibri"/>
                <a:sym typeface="Calibri"/>
              </a:rPr>
              <a:t> is that “new” is forgotten and left out. That causes the </a:t>
            </a:r>
            <a:r>
              <a:rPr b="1" lang="en-US" sz="1000">
                <a:latin typeface="Calibri"/>
                <a:ea typeface="Calibri"/>
                <a:cs typeface="Calibri"/>
                <a:sym typeface="Calibri"/>
              </a:rPr>
              <a:t>this variable</a:t>
            </a:r>
            <a:r>
              <a:rPr lang="en-US" sz="1000">
                <a:latin typeface="Calibri"/>
                <a:ea typeface="Calibri"/>
                <a:cs typeface="Calibri"/>
                <a:sym typeface="Calibri"/>
              </a:rPr>
              <a:t> in the function scope to point at the </a:t>
            </a:r>
            <a:r>
              <a:rPr lang="en-US" sz="1000">
                <a:latin typeface="Calibri"/>
                <a:ea typeface="Calibri"/>
                <a:cs typeface="Calibri"/>
                <a:sym typeface="Calibri"/>
              </a:rPr>
              <a:t>global</a:t>
            </a:r>
            <a:r>
              <a:rPr lang="en-US" sz="1000">
                <a:latin typeface="Calibri"/>
                <a:ea typeface="Calibri"/>
                <a:cs typeface="Calibri"/>
                <a:sym typeface="Calibri"/>
              </a:rPr>
              <a:t> scope rather than at the object in the function context. Any global variable having the name of the properties set in this will then be </a:t>
            </a:r>
            <a:r>
              <a:rPr lang="en-US" sz="1000">
                <a:latin typeface="Calibri"/>
                <a:ea typeface="Calibri"/>
                <a:cs typeface="Calibri"/>
                <a:sym typeface="Calibri"/>
              </a:rPr>
              <a:t>overwritten</a:t>
            </a:r>
            <a:r>
              <a:rPr lang="en-US" sz="1000">
                <a:latin typeface="Calibri"/>
                <a:ea typeface="Calibri"/>
                <a:cs typeface="Calibri"/>
                <a:sym typeface="Calibri"/>
              </a:rPr>
              <a:t>. Probably </a:t>
            </a:r>
            <a:r>
              <a:rPr lang="en-US" sz="1000">
                <a:latin typeface="Calibri"/>
                <a:ea typeface="Calibri"/>
                <a:cs typeface="Calibri"/>
                <a:sym typeface="Calibri"/>
              </a:rPr>
              <a:t>causing</a:t>
            </a:r>
            <a:r>
              <a:rPr lang="en-US" sz="1000">
                <a:latin typeface="Calibri"/>
                <a:ea typeface="Calibri"/>
                <a:cs typeface="Calibri"/>
                <a:sym typeface="Calibri"/>
              </a:rPr>
              <a:t> hard to detect and serious bugs!  </a:t>
            </a:r>
            <a:endParaRPr sz="1000">
              <a:latin typeface="Calibri"/>
              <a:ea typeface="Calibri"/>
              <a:cs typeface="Calibri"/>
              <a:sym typeface="Calibri"/>
            </a:endParaRPr>
          </a:p>
        </p:txBody>
      </p:sp>
      <p:pic>
        <p:nvPicPr>
          <p:cNvPr id="1318" name="Google Shape;1318;p86"/>
          <p:cNvPicPr preferRelativeResize="0"/>
          <p:nvPr/>
        </p:nvPicPr>
        <p:blipFill>
          <a:blip r:embed="rId3">
            <a:alphaModFix/>
          </a:blip>
          <a:stretch>
            <a:fillRect/>
          </a:stretch>
        </p:blipFill>
        <p:spPr>
          <a:xfrm>
            <a:off x="6552050" y="5700675"/>
            <a:ext cx="348500" cy="348500"/>
          </a:xfrm>
          <a:prstGeom prst="rect">
            <a:avLst/>
          </a:prstGeom>
          <a:noFill/>
          <a:ln>
            <a:noFill/>
          </a:ln>
        </p:spPr>
      </p:pic>
      <p:pic>
        <p:nvPicPr>
          <p:cNvPr id="1319" name="Google Shape;1319;p8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4" name="Shape 1324"/>
        <p:cNvGrpSpPr/>
        <p:nvPr/>
      </p:nvGrpSpPr>
      <p:grpSpPr>
        <a:xfrm>
          <a:off x="0" y="0"/>
          <a:ext cx="0" cy="0"/>
          <a:chOff x="0" y="0"/>
          <a:chExt cx="0" cy="0"/>
        </a:xfrm>
      </p:grpSpPr>
      <p:sp>
        <p:nvSpPr>
          <p:cNvPr id="1325" name="Google Shape;1325;p87"/>
          <p:cNvSpPr txBox="1"/>
          <p:nvPr>
            <p:ph idx="2" type="body"/>
          </p:nvPr>
        </p:nvSpPr>
        <p:spPr>
          <a:xfrm>
            <a:off x="863475" y="1268400"/>
            <a:ext cx="5093400" cy="5247900"/>
          </a:xfrm>
          <a:prstGeom prst="rect">
            <a:avLst/>
          </a:prstGeom>
          <a:ln>
            <a:noFill/>
          </a:ln>
        </p:spPr>
        <p:txBody>
          <a:bodyPr anchorCtr="0" anchor="t" bIns="0" lIns="0" spcFirstLastPara="1" rIns="0" wrap="square" tIns="0">
            <a:noAutofit/>
          </a:bodyPr>
          <a:lstStyle/>
          <a:p>
            <a:pPr indent="0" lvl="0" marL="0" marR="91440" rtl="0" algn="l">
              <a:lnSpc>
                <a:spcPct val="100000"/>
              </a:lnSpc>
              <a:spcBef>
                <a:spcPts val="0"/>
              </a:spcBef>
              <a:spcAft>
                <a:spcPts val="0"/>
              </a:spcAft>
              <a:buNone/>
            </a:pPr>
            <a:r>
              <a:rPr lang="en-US" sz="1400">
                <a:solidFill>
                  <a:schemeClr val="dk1"/>
                </a:solidFill>
              </a:rPr>
              <a:t>The </a:t>
            </a:r>
            <a:r>
              <a:rPr b="1" lang="en-US" sz="1400">
                <a:solidFill>
                  <a:schemeClr val="dk1"/>
                </a:solidFill>
              </a:rPr>
              <a:t>destructuring assignment</a:t>
            </a:r>
            <a:r>
              <a:rPr lang="en-US" sz="1400">
                <a:solidFill>
                  <a:schemeClr val="dk1"/>
                </a:solidFill>
              </a:rPr>
              <a:t> syntax is a JavaScript expression that makes it possible to unpack values from arrays, or properties from objects, into distinct variables.</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It works with a simple form of pattern matching, which is the inverse of the array and object literal syntax. Instead of a structure with values in a array or object notation on the right-hand side of an assignment, </a:t>
            </a:r>
            <a:r>
              <a:rPr b="1" lang="en-US" sz="1400">
                <a:solidFill>
                  <a:schemeClr val="dk1"/>
                </a:solidFill>
              </a:rPr>
              <a:t>destructuring works with putting a structure with variables in an array or object notation on the </a:t>
            </a:r>
            <a:r>
              <a:rPr b="1" i="1" lang="en-US" sz="1400">
                <a:solidFill>
                  <a:schemeClr val="dk1"/>
                </a:solidFill>
              </a:rPr>
              <a:t>left-hand side</a:t>
            </a:r>
            <a:r>
              <a:rPr b="1" lang="en-US" sz="1400">
                <a:solidFill>
                  <a:schemeClr val="dk1"/>
                </a:solidFill>
              </a:rPr>
              <a:t> of an assignment</a:t>
            </a:r>
            <a:r>
              <a:rPr lang="en-US" sz="1400">
                <a:solidFill>
                  <a:schemeClr val="dk1"/>
                </a:solidFill>
              </a:rPr>
              <a:t>.</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For example: array destructuring</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r>
              <a:t/>
            </a:r>
            <a:endParaRPr b="1" sz="1200">
              <a:solidFill>
                <a:schemeClr val="dk1"/>
              </a:solidFill>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4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400">
                <a:solidFill>
                  <a:schemeClr val="dk1"/>
                </a:solidFill>
              </a:rPr>
              <a:t>The </a:t>
            </a:r>
            <a:r>
              <a:rPr b="1" lang="en-US" sz="1400">
                <a:solidFill>
                  <a:schemeClr val="dk1"/>
                </a:solidFill>
              </a:rPr>
              <a:t>rest or spread operator </a:t>
            </a:r>
            <a:r>
              <a:rPr lang="en-US" sz="1400">
                <a:solidFill>
                  <a:schemeClr val="dk1"/>
                </a:solidFill>
              </a:rPr>
              <a:t>can be used to capture the tail of an array.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40</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50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20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[30, 40, 50]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91440" rtl="0" algn="l">
              <a:spcBef>
                <a:spcPts val="0"/>
              </a:spcBef>
              <a:spcAft>
                <a:spcPts val="600"/>
              </a:spcAft>
              <a:buNone/>
            </a:pPr>
            <a:r>
              <a:t/>
            </a:r>
            <a:endParaRPr sz="1400">
              <a:solidFill>
                <a:schemeClr val="dk1"/>
              </a:solidFill>
            </a:endParaRPr>
          </a:p>
        </p:txBody>
      </p:sp>
      <p:sp>
        <p:nvSpPr>
          <p:cNvPr id="1326" name="Google Shape;1326;p8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Destructuring assignment</a:t>
            </a:r>
            <a:endParaRPr/>
          </a:p>
        </p:txBody>
      </p:sp>
      <p:sp>
        <p:nvSpPr>
          <p:cNvPr id="1327" name="Google Shape;1327;p87"/>
          <p:cNvSpPr txBox="1"/>
          <p:nvPr>
            <p:ph idx="2" type="body"/>
          </p:nvPr>
        </p:nvSpPr>
        <p:spPr>
          <a:xfrm>
            <a:off x="6555025" y="1268425"/>
            <a:ext cx="5093400" cy="5184900"/>
          </a:xfrm>
          <a:prstGeom prst="rect">
            <a:avLst/>
          </a:prstGeom>
          <a:ln>
            <a:noFill/>
          </a:ln>
        </p:spPr>
        <p:txBody>
          <a:bodyPr anchorCtr="0" anchor="t" bIns="0" lIns="0" spcFirstLastPara="1" rIns="0" wrap="square" tIns="0">
            <a:noAutofit/>
          </a:bodyPr>
          <a:lstStyle/>
          <a:p>
            <a:pPr indent="0" lvl="0" marL="0" marR="91440" rtl="0" algn="l">
              <a:lnSpc>
                <a:spcPct val="100000"/>
              </a:lnSpc>
              <a:spcBef>
                <a:spcPts val="0"/>
              </a:spcBef>
              <a:spcAft>
                <a:spcPts val="0"/>
              </a:spcAft>
              <a:buNone/>
            </a:pPr>
            <a:r>
              <a:rPr lang="en-US" sz="1400">
                <a:solidFill>
                  <a:schemeClr val="dk1"/>
                </a:solidFill>
              </a:rPr>
              <a:t>For example: object destructuring</a:t>
            </a:r>
            <a:endParaRPr sz="1400">
              <a:solidFill>
                <a:schemeClr val="dk1"/>
              </a:solidFill>
            </a:endParaRPr>
          </a:p>
          <a:p>
            <a:pPr indent="0" lvl="0" marL="0" rtl="0" algn="l">
              <a:lnSpc>
                <a:spcPct val="133333"/>
              </a:lnSpc>
              <a:spcBef>
                <a:spcPts val="600"/>
              </a:spcBef>
              <a:spcAft>
                <a:spcPts val="0"/>
              </a:spcAft>
              <a:buClr>
                <a:schemeClr val="dk1"/>
              </a:buClr>
              <a:buSzPts val="1100"/>
              <a:buFont typeface="Arial"/>
              <a:buNone/>
            </a:pPr>
            <a:br>
              <a:rPr lang="en-US" sz="1200">
                <a:solidFill>
                  <a:schemeClr val="dk1"/>
                </a:solidFill>
                <a:highlight>
                  <a:srgbClr val="FFFFFF"/>
                </a:highlight>
                <a:latin typeface="Consolas"/>
                <a:ea typeface="Consolas"/>
                <a:cs typeface="Consolas"/>
                <a:sym typeface="Consolas"/>
              </a:rPr>
            </a:b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 = {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20</a:t>
            </a:r>
            <a:br>
              <a:rPr lang="en-US" sz="1200">
                <a:solidFill>
                  <a:srgbClr val="008000"/>
                </a:solidFill>
                <a:highlight>
                  <a:srgbClr val="FFFFFF"/>
                </a:highlight>
                <a:latin typeface="Consolas"/>
                <a:ea typeface="Consolas"/>
                <a:cs typeface="Consolas"/>
                <a:sym typeface="Consolas"/>
              </a:rPr>
            </a:br>
            <a:endParaRPr sz="1200">
              <a:solidFill>
                <a:srgbClr val="008000"/>
              </a:solidFill>
              <a:highlight>
                <a:srgbClr val="FFFFFF"/>
              </a:highlight>
              <a:latin typeface="Consolas"/>
              <a:ea typeface="Consolas"/>
              <a:cs typeface="Consolas"/>
              <a:sym typeface="Consolas"/>
            </a:endParaRPr>
          </a:p>
          <a:p>
            <a:pPr indent="0" lvl="0" marL="0" marR="91440" rtl="0" algn="l">
              <a:lnSpc>
                <a:spcPct val="100000"/>
              </a:lnSpc>
              <a:spcBef>
                <a:spcPts val="0"/>
              </a:spcBef>
              <a:spcAft>
                <a:spcPts val="0"/>
              </a:spcAft>
              <a:buNone/>
            </a:pPr>
            <a:r>
              <a:rPr lang="en-US" sz="1400">
                <a:solidFill>
                  <a:schemeClr val="dk1"/>
                </a:solidFill>
              </a:rPr>
              <a:t>The parentheses ( ... ) around the assignment statement are required when using object literal destructuring assignment without a declaration.</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{a, b} = {a: 1, b: 2} is not valid stand-alone syntax, as the {a, b} on the left-hand side is considered </a:t>
            </a:r>
            <a:r>
              <a:rPr lang="en-US" sz="1400" u="sng">
                <a:solidFill>
                  <a:schemeClr val="hlink"/>
                </a:solidFill>
                <a:hlinkClick r:id="rId3"/>
              </a:rPr>
              <a:t>a block </a:t>
            </a:r>
            <a:r>
              <a:rPr lang="en-US" sz="1400">
                <a:solidFill>
                  <a:schemeClr val="dk1"/>
                </a:solidFill>
              </a:rPr>
              <a:t>and not an object literal.</a:t>
            </a:r>
            <a:endParaRPr sz="1400">
              <a:solidFill>
                <a:schemeClr val="dk1"/>
              </a:solidFill>
            </a:endParaRPr>
          </a:p>
          <a:p>
            <a:pPr indent="0" lvl="0" marL="0" marR="91440" rtl="0" algn="l">
              <a:lnSpc>
                <a:spcPct val="100000"/>
              </a:lnSpc>
              <a:spcBef>
                <a:spcPts val="600"/>
              </a:spcBef>
              <a:spcAft>
                <a:spcPts val="0"/>
              </a:spcAft>
              <a:buNone/>
            </a:pPr>
            <a:r>
              <a:rPr lang="en-US" sz="1400">
                <a:solidFill>
                  <a:schemeClr val="dk1"/>
                </a:solidFill>
              </a:rPr>
              <a:t>However, </a:t>
            </a:r>
            <a:r>
              <a:rPr lang="en-US" sz="1400">
                <a:solidFill>
                  <a:schemeClr val="dk1"/>
                </a:solidFill>
                <a:latin typeface="Consolas"/>
                <a:ea typeface="Consolas"/>
                <a:cs typeface="Consolas"/>
                <a:sym typeface="Consolas"/>
              </a:rPr>
              <a:t>({a, b} = {a: 1, b: 2}) </a:t>
            </a:r>
            <a:r>
              <a:rPr lang="en-US" sz="1400">
                <a:solidFill>
                  <a:schemeClr val="dk1"/>
                </a:solidFill>
              </a:rPr>
              <a:t>is valid, as is </a:t>
            </a:r>
            <a:r>
              <a:rPr lang="en-US" sz="1400">
                <a:solidFill>
                  <a:schemeClr val="dk1"/>
                </a:solidFill>
                <a:latin typeface="Consolas"/>
                <a:ea typeface="Consolas"/>
                <a:cs typeface="Consolas"/>
                <a:sym typeface="Consolas"/>
              </a:rPr>
              <a:t>const {a, b} = {a: 1, b: 2}</a:t>
            </a:r>
            <a:endParaRPr sz="1400">
              <a:solidFill>
                <a:schemeClr val="dk1"/>
              </a:solidFill>
              <a:latin typeface="Consolas"/>
              <a:ea typeface="Consolas"/>
              <a:cs typeface="Consolas"/>
              <a:sym typeface="Consolas"/>
            </a:endParaRPr>
          </a:p>
          <a:p>
            <a:pPr indent="0" lvl="0" marL="0" marR="91440" rtl="0" algn="l">
              <a:lnSpc>
                <a:spcPct val="100000"/>
              </a:lnSpc>
              <a:spcBef>
                <a:spcPts val="600"/>
              </a:spcBef>
              <a:spcAft>
                <a:spcPts val="0"/>
              </a:spcAft>
              <a:buNone/>
            </a:pPr>
            <a:r>
              <a:rPr b="1" lang="en-US" sz="1400">
                <a:solidFill>
                  <a:schemeClr val="dk1"/>
                </a:solidFill>
              </a:rPr>
              <a:t>Note:</a:t>
            </a:r>
            <a:r>
              <a:rPr lang="en-US" sz="1400">
                <a:solidFill>
                  <a:schemeClr val="dk1"/>
                </a:solidFill>
              </a:rPr>
              <a:t> The  ( ... ) expression needs to be preceded by a semicolon or it may be used to execute a function on the previous line(!)</a:t>
            </a:r>
            <a:endParaRPr sz="1100">
              <a:solidFill>
                <a:schemeClr val="dk1"/>
              </a:solidFill>
              <a:latin typeface="Arial"/>
              <a:ea typeface="Arial"/>
              <a:cs typeface="Arial"/>
              <a:sym typeface="Arial"/>
            </a:endParaRPr>
          </a:p>
          <a:p>
            <a:pPr indent="0" lvl="0" marL="0" rtl="0" algn="l">
              <a:lnSpc>
                <a:spcPct val="133333"/>
              </a:lnSpc>
              <a:spcBef>
                <a:spcPts val="600"/>
              </a:spcBef>
              <a:spcAft>
                <a:spcPts val="0"/>
              </a:spcAft>
              <a:buNone/>
            </a:pPr>
            <a:r>
              <a:t/>
            </a:r>
            <a:endParaRPr sz="1400">
              <a:solidFill>
                <a:schemeClr val="dk1"/>
              </a:solidFill>
            </a:endParaRPr>
          </a:p>
          <a:p>
            <a:pPr indent="0" lvl="0" marL="0" rtl="0" algn="l">
              <a:lnSpc>
                <a:spcPct val="133333"/>
              </a:lnSpc>
              <a:spcBef>
                <a:spcPts val="0"/>
              </a:spcBef>
              <a:spcAft>
                <a:spcPts val="0"/>
              </a:spcAft>
              <a:buNone/>
            </a:pPr>
            <a:r>
              <a:rPr lang="en-US" sz="1400">
                <a:solidFill>
                  <a:schemeClr val="dk1"/>
                </a:solidFill>
              </a:rPr>
              <a:t>The </a:t>
            </a:r>
            <a:r>
              <a:rPr b="1" lang="en-US" sz="1400">
                <a:solidFill>
                  <a:schemeClr val="dk1"/>
                </a:solidFill>
              </a:rPr>
              <a:t>rest or spread operator </a:t>
            </a:r>
            <a:r>
              <a:rPr lang="en-US" sz="1400">
                <a:solidFill>
                  <a:schemeClr val="dk1"/>
                </a:solidFill>
              </a:rPr>
              <a:t>can be used to capture the remaining properties in a object destructuring.</a:t>
            </a:r>
            <a:endParaRPr sz="1400">
              <a:solidFill>
                <a:schemeClr val="dk1"/>
              </a:solidFill>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a:</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20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c:</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30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40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rest</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-&gt; {c: 30, d: 40}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400">
              <a:solidFill>
                <a:schemeClr val="dk1"/>
              </a:solidFill>
            </a:endParaRPr>
          </a:p>
          <a:p>
            <a:pPr indent="0" lvl="0" marL="0" marR="91440" rtl="0" algn="l">
              <a:spcBef>
                <a:spcPts val="0"/>
              </a:spcBef>
              <a:spcAft>
                <a:spcPts val="600"/>
              </a:spcAft>
              <a:buNone/>
            </a:pPr>
            <a:r>
              <a:t/>
            </a:r>
            <a:endParaRPr/>
          </a:p>
        </p:txBody>
      </p:sp>
      <p:pic>
        <p:nvPicPr>
          <p:cNvPr id="1328" name="Google Shape;1328;p87">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2" name="Shape 1332"/>
        <p:cNvGrpSpPr/>
        <p:nvPr/>
      </p:nvGrpSpPr>
      <p:grpSpPr>
        <a:xfrm>
          <a:off x="0" y="0"/>
          <a:ext cx="0" cy="0"/>
          <a:chOff x="0" y="0"/>
          <a:chExt cx="0" cy="0"/>
        </a:xfrm>
      </p:grpSpPr>
      <p:sp>
        <p:nvSpPr>
          <p:cNvPr id="1333" name="Google Shape;1333;p88"/>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lang="en-US"/>
              <a:t>Modules</a:t>
            </a:r>
            <a:endParaRPr b="0" i="0" sz="3959" u="none" cap="none" strike="noStrike">
              <a:solidFill>
                <a:schemeClr val="dk1"/>
              </a:solidFill>
              <a:latin typeface="Calibri"/>
              <a:ea typeface="Calibri"/>
              <a:cs typeface="Calibri"/>
              <a:sym typeface="Calibri"/>
            </a:endParaRPr>
          </a:p>
        </p:txBody>
      </p:sp>
      <p:sp>
        <p:nvSpPr>
          <p:cNvPr id="1334" name="Google Shape;1334;p88"/>
          <p:cNvSpPr txBox="1"/>
          <p:nvPr/>
        </p:nvSpPr>
        <p:spPr>
          <a:xfrm>
            <a:off x="540683" y="1356967"/>
            <a:ext cx="4993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335" name="Google Shape;1335;p88"/>
          <p:cNvSpPr txBox="1"/>
          <p:nvPr/>
        </p:nvSpPr>
        <p:spPr>
          <a:xfrm>
            <a:off x="858590" y="1523232"/>
            <a:ext cx="51786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TypeScript and ECMAScript 201x have a concept of </a:t>
            </a:r>
            <a:r>
              <a:rPr b="1" lang="en-US" sz="1800" u="none">
                <a:solidFill>
                  <a:schemeClr val="dk1"/>
                </a:solidFill>
                <a:latin typeface="Calibri"/>
                <a:ea typeface="Calibri"/>
                <a:cs typeface="Calibri"/>
                <a:sym typeface="Calibri"/>
              </a:rPr>
              <a:t>modules</a:t>
            </a:r>
            <a:r>
              <a:rPr lang="en-US" sz="1800">
                <a:solidFill>
                  <a:schemeClr val="dk1"/>
                </a:solidFill>
                <a:latin typeface="Calibri"/>
                <a:ea typeface="Calibri"/>
                <a:cs typeface="Calibri"/>
                <a:sym typeface="Calibri"/>
              </a:rPr>
              <a:t>. Any file containing a top-level import or export is considered a module.</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Modules are executed within their own scope, not in the global scope; this means that variables, functions, classes, etc. declared in a module are not visible outside the module unless they are explicitly </a:t>
            </a:r>
            <a:r>
              <a:rPr b="1" lang="en-US" sz="1800" u="none">
                <a:solidFill>
                  <a:schemeClr val="dk1"/>
                </a:solidFill>
                <a:latin typeface="Calibri"/>
                <a:ea typeface="Calibri"/>
                <a:cs typeface="Calibri"/>
                <a:sym typeface="Calibri"/>
              </a:rPr>
              <a:t>exported</a:t>
            </a:r>
            <a:r>
              <a:rPr lang="en-US" sz="1800" u="none">
                <a:solidFill>
                  <a:schemeClr val="dk1"/>
                </a:solidFill>
                <a:latin typeface="Calibri"/>
                <a:ea typeface="Calibri"/>
                <a:cs typeface="Calibri"/>
                <a:sym typeface="Calibri"/>
              </a:rPr>
              <a:t> using one of the </a:t>
            </a:r>
            <a:r>
              <a:rPr b="1" lang="en-US" sz="1800" u="none">
                <a:solidFill>
                  <a:schemeClr val="dk1"/>
                </a:solidFill>
                <a:latin typeface="Calibri"/>
                <a:ea typeface="Calibri"/>
                <a:cs typeface="Calibri"/>
                <a:sym typeface="Calibri"/>
              </a:rPr>
              <a:t>export forms</a:t>
            </a:r>
            <a:r>
              <a:rPr lang="en-US" sz="1800" u="none">
                <a:solidFill>
                  <a:schemeClr val="dk1"/>
                </a:solidFill>
                <a:latin typeface="Calibri"/>
                <a:ea typeface="Calibri"/>
                <a:cs typeface="Calibri"/>
                <a:sym typeface="Calibri"/>
              </a:rPr>
              <a:t>. </a:t>
            </a:r>
            <a:endParaRPr sz="1800" u="non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Conversely, to consume an export (variables, etc.) from a different module, it has to be imported using one of the </a:t>
            </a:r>
            <a:r>
              <a:rPr b="1" lang="en-US" sz="1800" u="none">
                <a:solidFill>
                  <a:schemeClr val="dk1"/>
                </a:solidFill>
                <a:latin typeface="Calibri"/>
                <a:ea typeface="Calibri"/>
                <a:cs typeface="Calibri"/>
                <a:sym typeface="Calibri"/>
              </a:rPr>
              <a:t>import forms</a:t>
            </a:r>
            <a:r>
              <a:rPr lang="en-US" sz="1800">
                <a:solidFill>
                  <a:schemeClr val="dk1"/>
                </a:solidFill>
                <a:latin typeface="Calibri"/>
                <a:ea typeface="Calibri"/>
                <a:cs typeface="Calibri"/>
                <a:sym typeface="Calibri"/>
              </a:rPr>
              <a:t> (see: Import Statement)</a:t>
            </a:r>
            <a:endParaRPr sz="1800">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sz="1800" u="non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lang="en-US" sz="1800" u="none">
                <a:solidFill>
                  <a:schemeClr val="dk1"/>
                </a:solidFill>
                <a:latin typeface="Calibri"/>
                <a:ea typeface="Calibri"/>
                <a:cs typeface="Calibri"/>
                <a:sym typeface="Calibri"/>
              </a:rPr>
              <a:t>Examples can be found on the right: </a:t>
            </a:r>
            <a:endParaRPr sz="1800">
              <a:latin typeface="Calibri"/>
              <a:ea typeface="Calibri"/>
              <a:cs typeface="Calibri"/>
              <a:sym typeface="Calibri"/>
            </a:endParaRPr>
          </a:p>
        </p:txBody>
      </p:sp>
      <p:sp>
        <p:nvSpPr>
          <p:cNvPr id="1336" name="Google Shape;1336;p88"/>
          <p:cNvSpPr txBox="1"/>
          <p:nvPr/>
        </p:nvSpPr>
        <p:spPr>
          <a:xfrm>
            <a:off x="6520800" y="4252375"/>
            <a:ext cx="4747500" cy="2322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spanishhello</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greetings</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'./app/services'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'./app/defaultservices'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spanishhello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greetings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msg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sp>
        <p:nvSpPr>
          <p:cNvPr id="1337" name="Google Shape;1337;p88"/>
          <p:cNvSpPr txBox="1"/>
          <p:nvPr/>
        </p:nvSpPr>
        <p:spPr>
          <a:xfrm>
            <a:off x="6520800" y="2276975"/>
            <a:ext cx="4747500" cy="19185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default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public</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'Hello World!'</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public</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'Hola mundo!'</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latin typeface="Consolas"/>
              <a:ea typeface="Consolas"/>
              <a:cs typeface="Consolas"/>
              <a:sym typeface="Consolas"/>
            </a:endParaRPr>
          </a:p>
        </p:txBody>
      </p:sp>
      <p:sp>
        <p:nvSpPr>
          <p:cNvPr id="1338" name="Google Shape;1338;p88"/>
          <p:cNvSpPr txBox="1"/>
          <p:nvPr/>
        </p:nvSpPr>
        <p:spPr>
          <a:xfrm>
            <a:off x="6520800" y="870075"/>
            <a:ext cx="4747500" cy="1350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hello</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'Hello World!'</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hola</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'Hola mundo!'</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pic>
        <p:nvPicPr>
          <p:cNvPr id="1339" name="Google Shape;1339;p88">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sp>
        <p:nvSpPr>
          <p:cNvPr id="1345" name="Google Shape;1345;p89"/>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Import statement</a:t>
            </a:r>
            <a:endParaRPr/>
          </a:p>
        </p:txBody>
      </p:sp>
      <p:sp>
        <p:nvSpPr>
          <p:cNvPr id="1346" name="Google Shape;1346;p89"/>
          <p:cNvSpPr txBox="1"/>
          <p:nvPr>
            <p:ph idx="2" type="body"/>
          </p:nvPr>
        </p:nvSpPr>
        <p:spPr>
          <a:xfrm>
            <a:off x="858600" y="1186875"/>
            <a:ext cx="4974000" cy="557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100">
                <a:solidFill>
                  <a:schemeClr val="dk1"/>
                </a:solidFill>
              </a:rPr>
              <a:t>The static </a:t>
            </a:r>
            <a:r>
              <a:rPr b="1" lang="en-US" sz="1100">
                <a:solidFill>
                  <a:schemeClr val="dk1"/>
                </a:solidFill>
              </a:rPr>
              <a:t>import</a:t>
            </a:r>
            <a:r>
              <a:rPr lang="en-US" sz="1100">
                <a:solidFill>
                  <a:schemeClr val="dk1"/>
                </a:solidFill>
              </a:rPr>
              <a:t> statement is used to import bindings which are exported by a  module. This allows the developer to import and use modules which are provided by many thousands of packages in the Javascript &amp; TypeScript ecosystem, primarily with the npm package manager. </a:t>
            </a:r>
            <a:endParaRPr sz="1100">
              <a:solidFill>
                <a:schemeClr val="dk1"/>
              </a:solidFill>
            </a:endParaRPr>
          </a:p>
          <a:p>
            <a:pPr indent="0" lvl="0" marL="0" rtl="0" algn="l">
              <a:spcBef>
                <a:spcPts val="600"/>
              </a:spcBef>
              <a:spcAft>
                <a:spcPts val="0"/>
              </a:spcAft>
              <a:buNone/>
            </a:pPr>
            <a:r>
              <a:t/>
            </a:r>
            <a:endParaRPr sz="1100">
              <a:solidFill>
                <a:schemeClr val="dk1"/>
              </a:solidFill>
            </a:endParaRPr>
          </a:p>
          <a:p>
            <a:pPr indent="0" lvl="0" marL="0" rtl="0" algn="l">
              <a:spcBef>
                <a:spcPts val="600"/>
              </a:spcBef>
              <a:spcAft>
                <a:spcPts val="0"/>
              </a:spcAft>
              <a:buNone/>
            </a:pPr>
            <a:r>
              <a:rPr lang="en-US" sz="1100">
                <a:solidFill>
                  <a:schemeClr val="dk1"/>
                </a:solidFill>
              </a:rPr>
              <a:t>The definition of the import statement unfortunately is unwieldy and not that easy to fully grasp. It takes some trial and error to get it right. </a:t>
            </a:r>
            <a:r>
              <a:rPr lang="en-US" sz="1100" u="sng">
                <a:solidFill>
                  <a:schemeClr val="hlink"/>
                </a:solidFill>
                <a:hlinkClick r:id="rId3"/>
              </a:rPr>
              <a:t>The MDN page is required reading</a:t>
            </a:r>
            <a:r>
              <a:rPr lang="en-US" sz="1100">
                <a:solidFill>
                  <a:schemeClr val="dk1"/>
                </a:solidFill>
              </a:rPr>
              <a:t> The following basic forms are important to know: </a:t>
            </a:r>
            <a:endParaRPr sz="1100">
              <a:solidFill>
                <a:schemeClr val="dk1"/>
              </a:solidFill>
            </a:endParaRPr>
          </a:p>
          <a:p>
            <a:pPr indent="0" lvl="0" marL="0" rtl="0" algn="l">
              <a:spcBef>
                <a:spcPts val="600"/>
              </a:spcBef>
              <a:spcAft>
                <a:spcPts val="0"/>
              </a:spcAft>
              <a:buNone/>
            </a:pPr>
            <a:r>
              <a:rPr lang="en-US" sz="1100">
                <a:solidFill>
                  <a:schemeClr val="dk1"/>
                </a:solidFill>
              </a:rPr>
              <a:t>Import an entire module contents</a:t>
            </a:r>
            <a:endParaRPr sz="1100">
              <a:solidFill>
                <a:schemeClr val="dk1"/>
              </a:solidFill>
            </a:endParaRPr>
          </a:p>
          <a:p>
            <a:pPr indent="0" lvl="0" marL="0" rtl="0" algn="l">
              <a:spcBef>
                <a:spcPts val="600"/>
              </a:spcBef>
              <a:spcAft>
                <a:spcPts val="0"/>
              </a:spcAft>
              <a:buNone/>
            </a:pPr>
            <a:r>
              <a:t/>
            </a:r>
            <a:endParaRPr b="1" sz="1100">
              <a:solidFill>
                <a:schemeClr val="dk1"/>
              </a:solidFill>
            </a:endParaRPr>
          </a:p>
          <a:p>
            <a:pPr indent="0" lvl="0" marL="0" rtl="0" algn="l">
              <a:lnSpc>
                <a:spcPct val="133333"/>
              </a:lnSpc>
              <a:spcBef>
                <a:spcPts val="60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doAllTheAmazingThings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t/>
            </a:r>
            <a:endParaRPr sz="1100">
              <a:solidFill>
                <a:schemeClr val="dk1"/>
              </a:solidFill>
            </a:endParaRPr>
          </a:p>
          <a:p>
            <a:pPr indent="0" lvl="0" marL="0" marR="0" rtl="0" algn="l">
              <a:lnSpc>
                <a:spcPct val="133333"/>
              </a:lnSpc>
              <a:spcBef>
                <a:spcPts val="0"/>
              </a:spcBef>
              <a:spcAft>
                <a:spcPts val="0"/>
              </a:spcAft>
              <a:buNone/>
            </a:pPr>
            <a:r>
              <a:rPr lang="en-US" sz="1100">
                <a:solidFill>
                  <a:schemeClr val="dk1"/>
                </a:solidFill>
              </a:rPr>
              <a:t>Import a single export from a module</a:t>
            </a:r>
            <a:endParaRPr sz="1100">
              <a:solidFill>
                <a:schemeClr val="dk1"/>
              </a:solidFill>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myExport</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100">
                <a:solidFill>
                  <a:schemeClr val="dk1"/>
                </a:solidFill>
              </a:rPr>
              <a:t>Import multiple exports from module</a:t>
            </a:r>
            <a:endParaRPr sz="1350">
              <a:solidFill>
                <a:srgbClr val="267F99"/>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foo</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endParaRPr>
          </a:p>
          <a:p>
            <a:pPr indent="0" lvl="0" marL="0" rtl="0" algn="l">
              <a:lnSpc>
                <a:spcPct val="133333"/>
              </a:lnSpc>
              <a:spcBef>
                <a:spcPts val="0"/>
              </a:spcBef>
              <a:spcAft>
                <a:spcPts val="0"/>
              </a:spcAft>
              <a:buNone/>
            </a:pPr>
            <a:r>
              <a:rPr lang="en-US" sz="1000">
                <a:solidFill>
                  <a:srgbClr val="001080"/>
                </a:solidFill>
                <a:highlight>
                  <a:srgbClr val="FFFFFF"/>
                </a:highlight>
              </a:rPr>
              <a:t>Import</a:t>
            </a:r>
            <a:r>
              <a:rPr lang="en-US" sz="1000">
                <a:solidFill>
                  <a:schemeClr val="dk1"/>
                </a:solidFill>
                <a:highlight>
                  <a:srgbClr val="FFFFFF"/>
                </a:highlight>
              </a:rPr>
              <a:t> </a:t>
            </a:r>
            <a:r>
              <a:rPr lang="en-US" sz="1000">
                <a:solidFill>
                  <a:srgbClr val="001080"/>
                </a:solidFill>
                <a:highlight>
                  <a:srgbClr val="FFFFFF"/>
                </a:highlight>
              </a:rPr>
              <a:t>an</a:t>
            </a:r>
            <a:r>
              <a:rPr lang="en-US" sz="1000">
                <a:solidFill>
                  <a:schemeClr val="dk1"/>
                </a:solidFill>
                <a:highlight>
                  <a:srgbClr val="FFFFFF"/>
                </a:highlight>
              </a:rPr>
              <a:t> </a:t>
            </a:r>
            <a:r>
              <a:rPr lang="en-US" sz="1000">
                <a:solidFill>
                  <a:srgbClr val="AF00DB"/>
                </a:solidFill>
                <a:highlight>
                  <a:srgbClr val="FFFFFF"/>
                </a:highlight>
              </a:rPr>
              <a:t>export</a:t>
            </a:r>
            <a:r>
              <a:rPr lang="en-US" sz="1000">
                <a:solidFill>
                  <a:schemeClr val="dk1"/>
                </a:solidFill>
                <a:highlight>
                  <a:srgbClr val="FFFFFF"/>
                </a:highlight>
              </a:rPr>
              <a:t> </a:t>
            </a:r>
            <a:r>
              <a:rPr lang="en-US" sz="1000">
                <a:solidFill>
                  <a:srgbClr val="001080"/>
                </a:solidFill>
                <a:highlight>
                  <a:srgbClr val="FFFFFF"/>
                </a:highlight>
              </a:rPr>
              <a:t>with</a:t>
            </a:r>
            <a:r>
              <a:rPr lang="en-US" sz="1000">
                <a:solidFill>
                  <a:schemeClr val="dk1"/>
                </a:solidFill>
                <a:highlight>
                  <a:srgbClr val="FFFFFF"/>
                </a:highlight>
              </a:rPr>
              <a:t> </a:t>
            </a:r>
            <a:r>
              <a:rPr lang="en-US" sz="1000">
                <a:solidFill>
                  <a:srgbClr val="001080"/>
                </a:solidFill>
                <a:highlight>
                  <a:srgbClr val="FFFFFF"/>
                </a:highlight>
              </a:rPr>
              <a:t>a</a:t>
            </a:r>
            <a:r>
              <a:rPr lang="en-US" sz="1000">
                <a:solidFill>
                  <a:schemeClr val="dk1"/>
                </a:solidFill>
                <a:highlight>
                  <a:srgbClr val="FFFFFF"/>
                </a:highlight>
              </a:rPr>
              <a:t> </a:t>
            </a:r>
            <a:r>
              <a:rPr lang="en-US" sz="1000">
                <a:solidFill>
                  <a:srgbClr val="001080"/>
                </a:solidFill>
                <a:highlight>
                  <a:srgbClr val="FFFFFF"/>
                </a:highlight>
              </a:rPr>
              <a:t>more</a:t>
            </a:r>
            <a:r>
              <a:rPr lang="en-US" sz="1000">
                <a:solidFill>
                  <a:schemeClr val="dk1"/>
                </a:solidFill>
                <a:highlight>
                  <a:srgbClr val="FFFFFF"/>
                </a:highlight>
              </a:rPr>
              <a:t> </a:t>
            </a:r>
            <a:r>
              <a:rPr lang="en-US" sz="1000">
                <a:solidFill>
                  <a:srgbClr val="001080"/>
                </a:solidFill>
                <a:highlight>
                  <a:srgbClr val="FFFFFF"/>
                </a:highlight>
              </a:rPr>
              <a:t>convenient</a:t>
            </a:r>
            <a:r>
              <a:rPr lang="en-US" sz="1000">
                <a:solidFill>
                  <a:schemeClr val="dk1"/>
                </a:solidFill>
                <a:highlight>
                  <a:srgbClr val="FFFFFF"/>
                </a:highlight>
              </a:rPr>
              <a:t> </a:t>
            </a:r>
            <a:r>
              <a:rPr lang="en-US" sz="1000">
                <a:solidFill>
                  <a:srgbClr val="001080"/>
                </a:solidFill>
                <a:highlight>
                  <a:srgbClr val="FFFFFF"/>
                </a:highlight>
              </a:rPr>
              <a:t>alias</a:t>
            </a:r>
            <a:endParaRPr sz="1000">
              <a:solidFill>
                <a:srgbClr val="001080"/>
              </a:solidFill>
              <a:highlight>
                <a:srgbClr val="FFFFFF"/>
              </a:highlight>
            </a:endParaRPr>
          </a:p>
          <a:p>
            <a:pPr indent="0" lvl="0" marL="0" rtl="0" algn="l">
              <a:lnSpc>
                <a:spcPct val="133333"/>
              </a:lnSpc>
              <a:spcBef>
                <a:spcPts val="0"/>
              </a:spcBef>
              <a:spcAft>
                <a:spcPts val="0"/>
              </a:spcAft>
              <a:buNone/>
            </a:pPr>
            <a:r>
              <a:t/>
            </a:r>
            <a:endParaRPr sz="1000">
              <a:solidFill>
                <a:srgbClr val="001080"/>
              </a:solidFill>
              <a:highlight>
                <a:srgbClr val="FFFFFF"/>
              </a:highlight>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reallyReallyLongModuleExportName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600"/>
              </a:spcAft>
              <a:buNone/>
            </a:pPr>
            <a:r>
              <a:t/>
            </a:r>
            <a:endParaRPr sz="1100">
              <a:solidFill>
                <a:schemeClr val="dk1"/>
              </a:solidFill>
              <a:latin typeface="Arial"/>
              <a:ea typeface="Arial"/>
              <a:cs typeface="Arial"/>
              <a:sym typeface="Arial"/>
            </a:endParaRPr>
          </a:p>
        </p:txBody>
      </p:sp>
      <p:sp>
        <p:nvSpPr>
          <p:cNvPr id="1347" name="Google Shape;1347;p89"/>
          <p:cNvSpPr txBox="1"/>
          <p:nvPr>
            <p:ph idx="2" type="body"/>
          </p:nvPr>
        </p:nvSpPr>
        <p:spPr>
          <a:xfrm>
            <a:off x="6437625" y="1186875"/>
            <a:ext cx="5093400" cy="51600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b="1" lang="en-US" sz="1100">
                <a:solidFill>
                  <a:schemeClr val="dk1"/>
                </a:solidFill>
              </a:rPr>
              <a:t>Rename multiple exports</a:t>
            </a:r>
            <a:r>
              <a:rPr lang="en-US" sz="1100">
                <a:solidFill>
                  <a:schemeClr val="dk1"/>
                </a:solidFill>
              </a:rPr>
              <a:t> during import</a:t>
            </a:r>
            <a:endParaRPr sz="1100">
              <a:solidFill>
                <a:schemeClr val="dk1"/>
              </a:solidFill>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reallyReallyLongModuleExportName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shortName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anotherLongModuleName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short</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rPr>
              <a:t>Import a module for its </a:t>
            </a:r>
            <a:r>
              <a:rPr b="1" lang="en-US" sz="1100">
                <a:solidFill>
                  <a:schemeClr val="dk1"/>
                </a:solidFill>
              </a:rPr>
              <a:t>side effects only.</a:t>
            </a:r>
            <a:r>
              <a:rPr lang="en-US" sz="1100">
                <a:solidFill>
                  <a:schemeClr val="dk1"/>
                </a:solidFill>
              </a:rPr>
              <a:t> This runs the module's global code, but doesn't actually import any values.</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0" rtl="0" algn="l">
              <a:lnSpc>
                <a:spcPct val="133333"/>
              </a:lnSpc>
              <a:spcBef>
                <a:spcPts val="0"/>
              </a:spcBef>
              <a:spcAft>
                <a:spcPts val="0"/>
              </a:spcAft>
              <a:buNone/>
            </a:pPr>
            <a:r>
              <a:rPr lang="en-US" sz="1100">
                <a:solidFill>
                  <a:schemeClr val="dk1"/>
                </a:solidFill>
              </a:rPr>
              <a:t>It is possible to have a </a:t>
            </a:r>
            <a:r>
              <a:rPr b="1" lang="en-US" sz="1100">
                <a:solidFill>
                  <a:schemeClr val="dk1"/>
                </a:solidFill>
              </a:rPr>
              <a:t>default export</a:t>
            </a:r>
            <a:r>
              <a:rPr lang="en-US" sz="1100">
                <a:solidFill>
                  <a:schemeClr val="dk1"/>
                </a:solidFill>
              </a:rPr>
              <a:t> (whether it is an object, a function, a class, etc.). The import statement may then be used to import such defaults.</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marR="0" rtl="0" algn="l">
              <a:lnSpc>
                <a:spcPct val="133333"/>
              </a:lnSpc>
              <a:spcBef>
                <a:spcPts val="0"/>
              </a:spcBef>
              <a:spcAft>
                <a:spcPts val="0"/>
              </a:spcAft>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modules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my</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module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myModule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1080"/>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myDefault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foo</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'/modules/my-module.js'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specific, named imports</a:t>
            </a:r>
            <a:endParaRPr sz="10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600"/>
              </a:spcBef>
              <a:spcAft>
                <a:spcPts val="600"/>
              </a:spcAft>
              <a:buNone/>
            </a:pPr>
            <a:r>
              <a:t/>
            </a:r>
            <a:endParaRPr sz="1100">
              <a:solidFill>
                <a:schemeClr val="dk1"/>
              </a:solidFill>
              <a:latin typeface="Arial"/>
              <a:ea typeface="Arial"/>
              <a:cs typeface="Arial"/>
              <a:sym typeface="Arial"/>
            </a:endParaRPr>
          </a:p>
        </p:txBody>
      </p:sp>
      <p:sp>
        <p:nvSpPr>
          <p:cNvPr id="1348" name="Google Shape;1348;p89"/>
          <p:cNvSpPr/>
          <p:nvPr/>
        </p:nvSpPr>
        <p:spPr>
          <a:xfrm>
            <a:off x="6437625" y="5369600"/>
            <a:ext cx="5093400" cy="108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9"/>
          <p:cNvSpPr txBox="1"/>
          <p:nvPr/>
        </p:nvSpPr>
        <p:spPr>
          <a:xfrm>
            <a:off x="6866350" y="5369600"/>
            <a:ext cx="4558200" cy="9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node.js the support for ES6 import is only available through optional command line options and the standard is not fully implemented. Node.js uses its own “</a:t>
            </a:r>
            <a:r>
              <a:rPr b="1" lang="en-US" sz="1200">
                <a:latin typeface="Calibri"/>
                <a:ea typeface="Calibri"/>
                <a:cs typeface="Calibri"/>
                <a:sym typeface="Calibri"/>
              </a:rPr>
              <a:t>require</a:t>
            </a:r>
            <a:r>
              <a:rPr lang="en-US" sz="1200">
                <a:latin typeface="Calibri"/>
                <a:ea typeface="Calibri"/>
                <a:cs typeface="Calibri"/>
                <a:sym typeface="Calibri"/>
              </a:rPr>
              <a:t>” function  (Common js). Using TypeScript allows skipping that problem as ES6 imports are compiled to “require” statements </a:t>
            </a:r>
            <a:endParaRPr sz="1200">
              <a:latin typeface="Calibri"/>
              <a:ea typeface="Calibri"/>
              <a:cs typeface="Calibri"/>
              <a:sym typeface="Calibri"/>
            </a:endParaRPr>
          </a:p>
        </p:txBody>
      </p:sp>
      <p:pic>
        <p:nvPicPr>
          <p:cNvPr id="1350" name="Google Shape;1350;p89"/>
          <p:cNvPicPr preferRelativeResize="0"/>
          <p:nvPr/>
        </p:nvPicPr>
        <p:blipFill>
          <a:blip r:embed="rId4">
            <a:alphaModFix/>
          </a:blip>
          <a:stretch>
            <a:fillRect/>
          </a:stretch>
        </p:blipFill>
        <p:spPr>
          <a:xfrm>
            <a:off x="6542531" y="5698475"/>
            <a:ext cx="425856" cy="425856"/>
          </a:xfrm>
          <a:prstGeom prst="rect">
            <a:avLst/>
          </a:prstGeom>
          <a:noFill/>
          <a:ln>
            <a:noFill/>
          </a:ln>
        </p:spPr>
      </p:pic>
      <p:pic>
        <p:nvPicPr>
          <p:cNvPr id="1351" name="Google Shape;1351;p89">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5" name="Shape 1355"/>
        <p:cNvGrpSpPr/>
        <p:nvPr/>
      </p:nvGrpSpPr>
      <p:grpSpPr>
        <a:xfrm>
          <a:off x="0" y="0"/>
          <a:ext cx="0" cy="0"/>
          <a:chOff x="0" y="0"/>
          <a:chExt cx="0" cy="0"/>
        </a:xfrm>
      </p:grpSpPr>
      <p:sp>
        <p:nvSpPr>
          <p:cNvPr id="1356" name="Google Shape;1356;p90"/>
          <p:cNvSpPr txBox="1"/>
          <p:nvPr>
            <p:ph type="title"/>
          </p:nvPr>
        </p:nvSpPr>
        <p:spPr>
          <a:xfrm>
            <a:off x="858597" y="370575"/>
            <a:ext cx="7232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Structural </a:t>
            </a:r>
            <a:r>
              <a:rPr lang="en-US"/>
              <a:t>subtyping</a:t>
            </a:r>
            <a:endParaRPr/>
          </a:p>
        </p:txBody>
      </p:sp>
      <p:sp>
        <p:nvSpPr>
          <p:cNvPr id="1357" name="Google Shape;1357;p90"/>
          <p:cNvSpPr txBox="1"/>
          <p:nvPr>
            <p:ph idx="1" type="body"/>
          </p:nvPr>
        </p:nvSpPr>
        <p:spPr>
          <a:xfrm>
            <a:off x="858600" y="1773375"/>
            <a:ext cx="6013200" cy="43413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a:t>One of TypeScript’s core principles is that type-checking focuses on the shape that values have. This is sometimes called “</a:t>
            </a:r>
            <a:r>
              <a:rPr b="1" i="1" lang="en-US"/>
              <a:t>duck typing</a:t>
            </a:r>
            <a:r>
              <a:rPr lang="en-US"/>
              <a:t>” or “structural subtyping”.</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The concept name refers to the </a:t>
            </a:r>
            <a:r>
              <a:rPr b="1" lang="en-US"/>
              <a:t>duck test</a:t>
            </a:r>
            <a:r>
              <a:rPr lang="en-US"/>
              <a:t>, a joke of inductive reasoning attributed to the writer James Whitcomb Riley, that could be as it follows:</a:t>
            </a:r>
            <a:endParaRPr/>
          </a:p>
          <a:p>
            <a:pPr indent="0" lvl="0" marL="0" rtl="0" algn="l">
              <a:lnSpc>
                <a:spcPct val="115000"/>
              </a:lnSpc>
              <a:spcBef>
                <a:spcPts val="0"/>
              </a:spcBef>
              <a:spcAft>
                <a:spcPts val="0"/>
              </a:spcAft>
              <a:buNone/>
            </a:pPr>
            <a:r>
              <a:t/>
            </a:r>
            <a:endParaRPr/>
          </a:p>
          <a:p>
            <a:pPr indent="0" lvl="0" marL="0" rtl="0" algn="ctr">
              <a:lnSpc>
                <a:spcPct val="115000"/>
              </a:lnSpc>
              <a:spcBef>
                <a:spcPts val="0"/>
              </a:spcBef>
              <a:spcAft>
                <a:spcPts val="0"/>
              </a:spcAft>
              <a:buNone/>
            </a:pPr>
            <a:r>
              <a:rPr lang="en-US" sz="2400"/>
              <a:t>"When I see a bird that walks like a duck, swims like a duck and quacks like a duck, I call that bird a duck.”</a:t>
            </a:r>
            <a:endParaRPr i="1" sz="2400"/>
          </a:p>
        </p:txBody>
      </p:sp>
      <p:pic>
        <p:nvPicPr>
          <p:cNvPr id="1358" name="Google Shape;1358;p90"/>
          <p:cNvPicPr preferRelativeResize="0"/>
          <p:nvPr/>
        </p:nvPicPr>
        <p:blipFill>
          <a:blip r:embed="rId3">
            <a:alphaModFix/>
          </a:blip>
          <a:stretch>
            <a:fillRect/>
          </a:stretch>
        </p:blipFill>
        <p:spPr>
          <a:xfrm>
            <a:off x="7298000" y="1314948"/>
            <a:ext cx="4894000" cy="4894000"/>
          </a:xfrm>
          <a:prstGeom prst="rect">
            <a:avLst/>
          </a:prstGeom>
          <a:noFill/>
          <a:ln>
            <a:noFill/>
          </a:ln>
        </p:spPr>
      </p:pic>
      <p:pic>
        <p:nvPicPr>
          <p:cNvPr id="1359" name="Google Shape;1359;p90">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3" name="Shape 1363"/>
        <p:cNvGrpSpPr/>
        <p:nvPr/>
      </p:nvGrpSpPr>
      <p:grpSpPr>
        <a:xfrm>
          <a:off x="0" y="0"/>
          <a:ext cx="0" cy="0"/>
          <a:chOff x="0" y="0"/>
          <a:chExt cx="0" cy="0"/>
        </a:xfrm>
      </p:grpSpPr>
      <p:sp>
        <p:nvSpPr>
          <p:cNvPr id="1364" name="Google Shape;1364;p9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Interfaces</a:t>
            </a:r>
            <a:endParaRPr/>
          </a:p>
        </p:txBody>
      </p:sp>
      <p:sp>
        <p:nvSpPr>
          <p:cNvPr id="1365" name="Google Shape;1365;p91"/>
          <p:cNvSpPr txBox="1"/>
          <p:nvPr>
            <p:ph idx="1" type="body"/>
          </p:nvPr>
        </p:nvSpPr>
        <p:spPr>
          <a:xfrm>
            <a:off x="858600" y="1268425"/>
            <a:ext cx="5172600" cy="5072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182880" rtl="0" algn="l">
              <a:lnSpc>
                <a:spcPct val="135714"/>
              </a:lnSpc>
              <a:spcBef>
                <a:spcPts val="0"/>
              </a:spcBef>
              <a:spcAft>
                <a:spcPts val="0"/>
              </a:spcAft>
              <a:buNone/>
            </a:pPr>
            <a:r>
              <a:rPr b="1" lang="en-US" sz="1400"/>
              <a:t>Structural subtyping </a:t>
            </a:r>
            <a:r>
              <a:rPr lang="en-US" sz="1400"/>
              <a:t>can be demonstrated by giving an object type </a:t>
            </a:r>
            <a:r>
              <a:rPr lang="en-US" sz="1400"/>
              <a:t>definition</a:t>
            </a:r>
            <a:r>
              <a:rPr lang="en-US" sz="1400"/>
              <a:t> to a function parameter. An object passed to the </a:t>
            </a:r>
            <a:r>
              <a:rPr lang="en-US" sz="1400"/>
              <a:t>parameter</a:t>
            </a:r>
            <a:r>
              <a:rPr lang="en-US" sz="1400"/>
              <a:t> can have more properties than the ones mentioned in the type declaration, but it must implement </a:t>
            </a:r>
            <a:r>
              <a:rPr lang="en-US" sz="1400"/>
              <a:t> </a:t>
            </a:r>
            <a:endParaRPr sz="1400"/>
          </a:p>
          <a:p>
            <a:pPr indent="0" lvl="0" marL="182880" rtl="0" algn="l">
              <a:lnSpc>
                <a:spcPct val="135714"/>
              </a:lnSpc>
              <a:spcBef>
                <a:spcPts val="0"/>
              </a:spcBef>
              <a:spcAft>
                <a:spcPts val="0"/>
              </a:spcAft>
              <a:buNone/>
            </a:pPr>
            <a:r>
              <a:t/>
            </a:r>
            <a:endParaRPr sz="1200">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Any object passed to printLaberl needs to have the “label”</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property</a:t>
            </a:r>
            <a:endParaRPr sz="1000">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-&gt; Size 10 Object</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 Does not compile with error TS2345: Argument of type '{ size: number; text: string; }' is not assignable to parameter of type '{ label: string;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Property 'label' is missing in type '{ size: number; text: string; }' but required in type '{ label: string;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t/>
            </a:r>
            <a:endParaRPr sz="10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182880" rtl="0" algn="l">
              <a:lnSpc>
                <a:spcPct val="150000"/>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a:p>
            <a:pPr indent="0" lvl="0" marL="182880" rtl="0" algn="l">
              <a:lnSpc>
                <a:spcPct val="135714"/>
              </a:lnSpc>
              <a:spcBef>
                <a:spcPts val="0"/>
              </a:spcBef>
              <a:spcAft>
                <a:spcPts val="0"/>
              </a:spcAft>
              <a:buNone/>
            </a:pPr>
            <a:r>
              <a:t/>
            </a:r>
            <a:endParaRPr sz="1000">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sp>
        <p:nvSpPr>
          <p:cNvPr id="1366" name="Google Shape;1366;p91"/>
          <p:cNvSpPr txBox="1"/>
          <p:nvPr>
            <p:ph idx="1" type="body"/>
          </p:nvPr>
        </p:nvSpPr>
        <p:spPr>
          <a:xfrm>
            <a:off x="6550775" y="1268425"/>
            <a:ext cx="4997400" cy="5072400"/>
          </a:xfrm>
          <a:prstGeom prst="rect">
            <a:avLst/>
          </a:prstGeom>
          <a:ln cap="flat" cmpd="sng" w="9525">
            <a:solidFill>
              <a:schemeClr val="dk2"/>
            </a:solidFill>
            <a:prstDash val="solid"/>
            <a:round/>
            <a:headEnd len="sm" w="sm" type="none"/>
            <a:tailEnd len="sm" w="sm" type="none"/>
          </a:ln>
        </p:spPr>
        <p:txBody>
          <a:bodyPr anchorCtr="0" anchor="t" bIns="91425" lIns="274300" spcFirstLastPara="1" rIns="91425" wrap="square" tIns="182875">
            <a:noAutofit/>
          </a:bodyPr>
          <a:lstStyle/>
          <a:p>
            <a:pPr indent="0" lvl="0" marL="0" rtl="0" algn="l">
              <a:lnSpc>
                <a:spcPct val="135714"/>
              </a:lnSpc>
              <a:spcBef>
                <a:spcPts val="0"/>
              </a:spcBef>
              <a:spcAft>
                <a:spcPts val="0"/>
              </a:spcAft>
              <a:buNone/>
            </a:pPr>
            <a:r>
              <a:rPr lang="en-US" sz="1400"/>
              <a:t>In TypeScript, </a:t>
            </a:r>
            <a:r>
              <a:rPr b="1" lang="en-US" sz="1400"/>
              <a:t>interfaces </a:t>
            </a:r>
            <a:r>
              <a:rPr lang="en-US" sz="1400"/>
              <a:t>fill the role of naming these structural types and are a powerful way of defining contracts within your code as well as contracts with code outside of your project.</a:t>
            </a:r>
            <a:endParaRPr sz="1400"/>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interface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LabeledValue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LabeledValue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labeledObj</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label:</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goodObj</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size:</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text: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"Size 10 Object"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Does not compile with error TS2345: Argument of type '{ size: number; text: string; }' is not assignable to parameter of type 'LabeledValue'.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Property 'label' is missing in type '{ size: number; text: string; }' but required in type 'LabeledValue'.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795E26"/>
                </a:solidFill>
                <a:highlight>
                  <a:srgbClr val="FFFFFF"/>
                </a:highlight>
                <a:latin typeface="Consolas"/>
                <a:ea typeface="Consolas"/>
                <a:cs typeface="Consolas"/>
                <a:sym typeface="Consolas"/>
              </a:rPr>
              <a:t>printLabel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badObj</a:t>
            </a:r>
            <a:r>
              <a:rPr lang="en-US" sz="1000">
                <a:solidFill>
                  <a:schemeClr val="dk1"/>
                </a:solidFill>
                <a:highlight>
                  <a:srgbClr val="FFFFFF"/>
                </a:highlight>
                <a:latin typeface="Consolas"/>
                <a:ea typeface="Consolas"/>
                <a:cs typeface="Consolas"/>
                <a:sym typeface="Consolas"/>
              </a:rPr>
              <a:t>)</a:t>
            </a:r>
            <a:endParaRPr sz="1000">
              <a:solidFill>
                <a:srgbClr val="0000FF"/>
              </a:solidFill>
              <a:highlight>
                <a:schemeClr val="lt1"/>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rgbClr val="0000FF"/>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600"/>
              </a:spcAft>
              <a:buNone/>
            </a:pPr>
            <a:r>
              <a:t/>
            </a:r>
            <a:endParaRPr sz="1200">
              <a:latin typeface="Consolas"/>
              <a:ea typeface="Consolas"/>
              <a:cs typeface="Consolas"/>
              <a:sym typeface="Consolas"/>
            </a:endParaRPr>
          </a:p>
        </p:txBody>
      </p:sp>
      <p:pic>
        <p:nvPicPr>
          <p:cNvPr id="1367" name="Google Shape;1367;p91"/>
          <p:cNvPicPr preferRelativeResize="0"/>
          <p:nvPr/>
        </p:nvPicPr>
        <p:blipFill>
          <a:blip r:embed="rId3">
            <a:alphaModFix/>
          </a:blip>
          <a:stretch>
            <a:fillRect/>
          </a:stretch>
        </p:blipFill>
        <p:spPr>
          <a:xfrm>
            <a:off x="6180925" y="1268425"/>
            <a:ext cx="369848" cy="348699"/>
          </a:xfrm>
          <a:prstGeom prst="rect">
            <a:avLst/>
          </a:prstGeom>
          <a:noFill/>
          <a:ln>
            <a:noFill/>
          </a:ln>
        </p:spPr>
      </p:pic>
      <p:sp>
        <p:nvSpPr>
          <p:cNvPr id="1368" name="Google Shape;1368;p91"/>
          <p:cNvSpPr/>
          <p:nvPr/>
        </p:nvSpPr>
        <p:spPr>
          <a:xfrm>
            <a:off x="6791496" y="2512996"/>
            <a:ext cx="1789200" cy="678300"/>
          </a:xfrm>
          <a:prstGeom prst="rect">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369" name="Google Shape;1369;p91"/>
          <p:cNvPicPr preferRelativeResize="0"/>
          <p:nvPr/>
        </p:nvPicPr>
        <p:blipFill>
          <a:blip r:embed="rId3">
            <a:alphaModFix/>
          </a:blip>
          <a:stretch>
            <a:fillRect/>
          </a:stretch>
        </p:blipFill>
        <p:spPr>
          <a:xfrm>
            <a:off x="488750" y="1268425"/>
            <a:ext cx="369848" cy="348699"/>
          </a:xfrm>
          <a:prstGeom prst="rect">
            <a:avLst/>
          </a:prstGeom>
          <a:noFill/>
          <a:ln>
            <a:noFill/>
          </a:ln>
        </p:spPr>
      </p:pic>
      <p:sp>
        <p:nvSpPr>
          <p:cNvPr id="1370" name="Google Shape;1370;p91"/>
          <p:cNvSpPr txBox="1"/>
          <p:nvPr/>
        </p:nvSpPr>
        <p:spPr>
          <a:xfrm>
            <a:off x="8672950" y="2373800"/>
            <a:ext cx="2752500" cy="956700"/>
          </a:xfrm>
          <a:prstGeom prst="rect">
            <a:avLst/>
          </a:prstGeom>
          <a:noFill/>
          <a:ln cap="flat" cmpd="sng" w="9525">
            <a:solidFill>
              <a:srgbClr val="660000"/>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US" sz="1000">
                <a:solidFill>
                  <a:schemeClr val="accent3"/>
                </a:solidFill>
                <a:latin typeface="Consolas"/>
                <a:ea typeface="Consolas"/>
                <a:cs typeface="Consolas"/>
                <a:sym typeface="Consolas"/>
              </a:rPr>
              <a:t>With the </a:t>
            </a:r>
            <a:r>
              <a:rPr lang="en-US" sz="1000">
                <a:solidFill>
                  <a:srgbClr val="267F99"/>
                </a:solidFill>
                <a:highlight>
                  <a:srgbClr val="FFFFFF"/>
                </a:highlight>
                <a:latin typeface="Consolas"/>
                <a:ea typeface="Consolas"/>
                <a:cs typeface="Consolas"/>
                <a:sym typeface="Consolas"/>
              </a:rPr>
              <a:t>LabelledValue</a:t>
            </a:r>
            <a:r>
              <a:rPr lang="en-US" sz="1000">
                <a:solidFill>
                  <a:schemeClr val="accent3"/>
                </a:solidFill>
                <a:latin typeface="Consolas"/>
                <a:ea typeface="Consolas"/>
                <a:cs typeface="Consolas"/>
                <a:sym typeface="Consolas"/>
              </a:rPr>
              <a:t> interface we define the requirement of the function. It still represents having a single property called </a:t>
            </a:r>
            <a:r>
              <a:rPr lang="en-US" sz="1000">
                <a:solidFill>
                  <a:srgbClr val="001080"/>
                </a:solidFill>
                <a:highlight>
                  <a:srgbClr val="FFFFFF"/>
                </a:highlight>
                <a:latin typeface="Consolas"/>
                <a:ea typeface="Consolas"/>
                <a:cs typeface="Consolas"/>
                <a:sym typeface="Consolas"/>
              </a:rPr>
              <a:t>label</a:t>
            </a:r>
            <a:r>
              <a:rPr lang="en-US" sz="1000">
                <a:solidFill>
                  <a:schemeClr val="accent3"/>
                </a:solidFill>
                <a:latin typeface="Consolas"/>
                <a:ea typeface="Consolas"/>
                <a:cs typeface="Consolas"/>
                <a:sym typeface="Consolas"/>
              </a:rPr>
              <a:t> that is of type string.  </a:t>
            </a:r>
            <a:endParaRPr sz="1000">
              <a:solidFill>
                <a:schemeClr val="accent3"/>
              </a:solidFill>
              <a:latin typeface="Consolas"/>
              <a:ea typeface="Consolas"/>
              <a:cs typeface="Consolas"/>
              <a:sym typeface="Consolas"/>
            </a:endParaRPr>
          </a:p>
        </p:txBody>
      </p:sp>
      <p:pic>
        <p:nvPicPr>
          <p:cNvPr id="1371" name="Google Shape;1371;p9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sp>
        <p:nvSpPr>
          <p:cNvPr id="1376" name="Google Shape;1376;p9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Interfaces extra</a:t>
            </a:r>
            <a:endParaRPr/>
          </a:p>
        </p:txBody>
      </p:sp>
      <p:sp>
        <p:nvSpPr>
          <p:cNvPr id="1377" name="Google Shape;1377;p92"/>
          <p:cNvSpPr txBox="1"/>
          <p:nvPr>
            <p:ph idx="1" type="body"/>
          </p:nvPr>
        </p:nvSpPr>
        <p:spPr>
          <a:xfrm>
            <a:off x="858600" y="1268425"/>
            <a:ext cx="5172600" cy="5072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182875">
            <a:noAutofit/>
          </a:bodyPr>
          <a:lstStyle/>
          <a:p>
            <a:pPr indent="0" lvl="0" marL="0" marR="0" rtl="0" algn="l">
              <a:lnSpc>
                <a:spcPct val="135714"/>
              </a:lnSpc>
              <a:spcBef>
                <a:spcPts val="0"/>
              </a:spcBef>
              <a:spcAft>
                <a:spcPts val="0"/>
              </a:spcAft>
              <a:buNone/>
            </a:pPr>
            <a:r>
              <a:rPr b="1" lang="en-US" sz="1400"/>
              <a:t>Optional properties</a:t>
            </a:r>
            <a:endParaRPr b="1" sz="1400"/>
          </a:p>
          <a:p>
            <a:pPr indent="0" lvl="0" marL="0" marR="0" rtl="0" algn="l">
              <a:lnSpc>
                <a:spcPct val="135714"/>
              </a:lnSpc>
              <a:spcBef>
                <a:spcPts val="0"/>
              </a:spcBef>
              <a:spcAft>
                <a:spcPts val="0"/>
              </a:spcAft>
              <a:buNone/>
            </a:pPr>
            <a:r>
              <a:rPr lang="en-US" sz="1400"/>
              <a:t>Not always we will need all the properties of an interface. With the symbol ? we represent what is optional.</a:t>
            </a:r>
            <a:endParaRPr sz="1900">
              <a:solidFill>
                <a:schemeClr val="dk1"/>
              </a:solidFill>
              <a:latin typeface="Arial"/>
              <a:ea typeface="Arial"/>
              <a:cs typeface="Arial"/>
              <a:sym typeface="Arial"/>
            </a:endParaRPr>
          </a:p>
          <a:p>
            <a:pPr indent="0" lvl="0" marL="0" rtl="0" algn="l">
              <a:lnSpc>
                <a:spcPct val="150000"/>
              </a:lnSpc>
              <a:spcBef>
                <a:spcPts val="0"/>
              </a:spcBef>
              <a:spcAft>
                <a:spcPts val="0"/>
              </a:spcAft>
              <a:buNone/>
            </a:pPr>
            <a:br>
              <a:rPr lang="en-US" sz="1000">
                <a:solidFill>
                  <a:schemeClr val="dk1"/>
                </a:solidFill>
                <a:highlight>
                  <a:schemeClr val="lt1"/>
                </a:highlight>
                <a:latin typeface="Consolas"/>
                <a:ea typeface="Consolas"/>
                <a:cs typeface="Consolas"/>
                <a:sym typeface="Consolas"/>
              </a:rPr>
            </a:br>
            <a:r>
              <a:rPr lang="en-US" sz="1000">
                <a:solidFill>
                  <a:srgbClr val="0000FF"/>
                </a:solidFill>
                <a:highlight>
                  <a:schemeClr val="lt1"/>
                </a:highlight>
                <a:latin typeface="Consolas"/>
                <a:ea typeface="Consolas"/>
                <a:cs typeface="Consolas"/>
                <a:sym typeface="Consolas"/>
              </a:rPr>
              <a:t>interface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SquareConfig</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color</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width</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b="1" sz="1000"/>
          </a:p>
          <a:p>
            <a:pPr indent="0" lvl="0" marL="0" rtl="0" algn="l">
              <a:lnSpc>
                <a:spcPct val="150000"/>
              </a:lnSpc>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None/>
            </a:pPr>
            <a:r>
              <a:rPr b="1" lang="en-US" sz="1400"/>
              <a:t>Read-only properties</a:t>
            </a:r>
            <a:endParaRPr b="1" sz="1400"/>
          </a:p>
          <a:p>
            <a:pPr indent="0" lvl="0" marL="0" marR="0" rtl="0" algn="l">
              <a:lnSpc>
                <a:spcPct val="135714"/>
              </a:lnSpc>
              <a:spcBef>
                <a:spcPts val="0"/>
              </a:spcBef>
              <a:spcAft>
                <a:spcPts val="0"/>
              </a:spcAft>
              <a:buNone/>
            </a:pPr>
            <a:r>
              <a:rPr lang="en-US" sz="1400"/>
              <a:t>We can define a read-only interface with </a:t>
            </a:r>
            <a:endParaRPr sz="1400"/>
          </a:p>
          <a:p>
            <a:pPr indent="0" lvl="0" marL="0" marR="0" rtl="0" algn="l">
              <a:lnSpc>
                <a:spcPct val="135714"/>
              </a:lnSpc>
              <a:spcBef>
                <a:spcPts val="0"/>
              </a:spcBef>
              <a:spcAft>
                <a:spcPts val="0"/>
              </a:spcAft>
              <a:buNone/>
            </a:pPr>
            <a:r>
              <a:rPr lang="en-US" sz="1400"/>
              <a:t>readonly:</a:t>
            </a:r>
            <a:endParaRPr sz="19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rgbClr val="0000FF"/>
                </a:solidFill>
                <a:highlight>
                  <a:schemeClr val="lt1"/>
                </a:highlight>
                <a:latin typeface="Consolas"/>
                <a:ea typeface="Consolas"/>
                <a:cs typeface="Consolas"/>
                <a:sym typeface="Consolas"/>
              </a:rPr>
              <a:t>interface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Point</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readonly</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readonly</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y</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number</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US" sz="1000">
                <a:solidFill>
                  <a:srgbClr val="0000FF"/>
                </a:solidFill>
                <a:highlight>
                  <a:schemeClr val="lt1"/>
                </a:highlight>
                <a:latin typeface="Consolas"/>
                <a:ea typeface="Consolas"/>
                <a:cs typeface="Consolas"/>
                <a:sym typeface="Consolas"/>
              </a:rPr>
              <a:t>let</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p1</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Point</a:t>
            </a:r>
            <a:r>
              <a:rPr lang="en-US" sz="1000">
                <a:solidFill>
                  <a:schemeClr val="dk1"/>
                </a:solidFill>
                <a:highlight>
                  <a:schemeClr val="lt1"/>
                </a:highlight>
                <a:latin typeface="Consolas"/>
                <a:ea typeface="Consolas"/>
                <a:cs typeface="Consolas"/>
                <a:sym typeface="Consolas"/>
              </a:rPr>
              <a:t> = { </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a:t>
            </a:r>
            <a:r>
              <a:rPr lang="en-US" sz="1000">
                <a:solidFill>
                  <a:srgbClr val="09885A"/>
                </a:solidFill>
                <a:highlight>
                  <a:schemeClr val="lt1"/>
                </a:highlight>
                <a:latin typeface="Consolas"/>
                <a:ea typeface="Consolas"/>
                <a:cs typeface="Consolas"/>
                <a:sym typeface="Consolas"/>
              </a:rPr>
              <a:t>10</a:t>
            </a:r>
            <a:r>
              <a:rPr lang="en-US" sz="1000">
                <a:solidFill>
                  <a:schemeClr val="dk1"/>
                </a:solidFill>
                <a:highlight>
                  <a:schemeClr val="lt1"/>
                </a:highlight>
                <a:latin typeface="Consolas"/>
                <a:ea typeface="Consolas"/>
                <a:cs typeface="Consolas"/>
                <a:sym typeface="Consolas"/>
              </a:rPr>
              <a:t>, </a:t>
            </a:r>
            <a:r>
              <a:rPr lang="en-US" sz="1000">
                <a:solidFill>
                  <a:srgbClr val="001080"/>
                </a:solidFill>
                <a:highlight>
                  <a:schemeClr val="lt1"/>
                </a:highlight>
                <a:latin typeface="Consolas"/>
                <a:ea typeface="Consolas"/>
                <a:cs typeface="Consolas"/>
                <a:sym typeface="Consolas"/>
              </a:rPr>
              <a:t>y:</a:t>
            </a:r>
            <a:r>
              <a:rPr lang="en-US" sz="1000">
                <a:solidFill>
                  <a:schemeClr val="dk1"/>
                </a:solidFill>
                <a:highlight>
                  <a:schemeClr val="lt1"/>
                </a:highlight>
                <a:latin typeface="Consolas"/>
                <a:ea typeface="Consolas"/>
                <a:cs typeface="Consolas"/>
                <a:sym typeface="Consolas"/>
              </a:rPr>
              <a:t> </a:t>
            </a:r>
            <a:r>
              <a:rPr lang="en-US" sz="1000">
                <a:solidFill>
                  <a:srgbClr val="09885A"/>
                </a:solidFill>
                <a:highlight>
                  <a:schemeClr val="lt1"/>
                </a:highlight>
                <a:latin typeface="Consolas"/>
                <a:ea typeface="Consolas"/>
                <a:cs typeface="Consolas"/>
                <a:sym typeface="Consolas"/>
              </a:rPr>
              <a:t>20</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000">
                <a:solidFill>
                  <a:srgbClr val="001080"/>
                </a:solidFill>
                <a:highlight>
                  <a:schemeClr val="lt1"/>
                </a:highlight>
                <a:latin typeface="Consolas"/>
                <a:ea typeface="Consolas"/>
                <a:cs typeface="Consolas"/>
                <a:sym typeface="Consolas"/>
              </a:rPr>
              <a:t>p1</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x</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5</a:t>
            </a:r>
            <a:r>
              <a:rPr lang="en-US" sz="1000">
                <a:solidFill>
                  <a:schemeClr val="dk1"/>
                </a:solidFill>
                <a:highlight>
                  <a:schemeClr val="lt1"/>
                </a:highlight>
                <a:latin typeface="Consolas"/>
                <a:ea typeface="Consolas"/>
                <a:cs typeface="Consolas"/>
                <a:sym typeface="Consolas"/>
              </a:rPr>
              <a:t> </a:t>
            </a:r>
            <a:r>
              <a:rPr lang="en-US" sz="1000">
                <a:solidFill>
                  <a:srgbClr val="008000"/>
                </a:solidFill>
                <a:highlight>
                  <a:schemeClr val="lt1"/>
                </a:highlight>
                <a:latin typeface="Consolas"/>
                <a:ea typeface="Consolas"/>
                <a:cs typeface="Consolas"/>
                <a:sym typeface="Consolas"/>
              </a:rPr>
              <a:t>// error TS2540: Cannot assign to 'x' because it is a read-only property.</a:t>
            </a:r>
            <a:endParaRPr sz="1350">
              <a:solidFill>
                <a:schemeClr val="dk1"/>
              </a:solidFill>
              <a:highlight>
                <a:srgbClr val="FFFFFF"/>
              </a:highlight>
              <a:latin typeface="Inconsolata"/>
              <a:ea typeface="Inconsolata"/>
              <a:cs typeface="Inconsolata"/>
              <a:sym typeface="Inconsolata"/>
            </a:endParaRPr>
          </a:p>
          <a:p>
            <a:pPr indent="0" lvl="0" marL="0" rtl="0" algn="l">
              <a:lnSpc>
                <a:spcPct val="150000"/>
              </a:lnSpc>
              <a:spcBef>
                <a:spcPts val="0"/>
              </a:spcBef>
              <a:spcAft>
                <a:spcPts val="0"/>
              </a:spcAft>
              <a:buClr>
                <a:schemeClr val="dk1"/>
              </a:buClr>
              <a:buSzPts val="1100"/>
              <a:buFont typeface="Arial"/>
              <a:buNone/>
            </a:pPr>
            <a:r>
              <a:t/>
            </a:r>
            <a:endParaRPr sz="1000">
              <a:solidFill>
                <a:srgbClr val="008000"/>
              </a:solidFill>
              <a:highlight>
                <a:schemeClr val="lt1"/>
              </a:highlight>
              <a:latin typeface="Consolas"/>
              <a:ea typeface="Consolas"/>
              <a:cs typeface="Consolas"/>
              <a:sym typeface="Consolas"/>
            </a:endParaRPr>
          </a:p>
          <a:p>
            <a:pPr indent="0" lvl="0" marL="182880" rtl="0" algn="l">
              <a:spcBef>
                <a:spcPts val="0"/>
              </a:spcBef>
              <a:spcAft>
                <a:spcPts val="600"/>
              </a:spcAft>
              <a:buNone/>
            </a:pPr>
            <a:r>
              <a:t/>
            </a:r>
            <a:endParaRPr sz="1000">
              <a:latin typeface="Consolas"/>
              <a:ea typeface="Consolas"/>
              <a:cs typeface="Consolas"/>
              <a:sym typeface="Consolas"/>
            </a:endParaRPr>
          </a:p>
        </p:txBody>
      </p:sp>
      <p:sp>
        <p:nvSpPr>
          <p:cNvPr id="1378" name="Google Shape;1378;p92"/>
          <p:cNvSpPr txBox="1"/>
          <p:nvPr>
            <p:ph idx="1" type="body"/>
          </p:nvPr>
        </p:nvSpPr>
        <p:spPr>
          <a:xfrm>
            <a:off x="6550775" y="1268425"/>
            <a:ext cx="4997400" cy="5072400"/>
          </a:xfrm>
          <a:prstGeom prst="rect">
            <a:avLst/>
          </a:prstGeom>
          <a:ln cap="flat" cmpd="sng" w="9525">
            <a:solidFill>
              <a:schemeClr val="dk2"/>
            </a:solidFill>
            <a:prstDash val="solid"/>
            <a:round/>
            <a:headEnd len="sm" w="sm" type="none"/>
            <a:tailEnd len="sm" w="sm" type="none"/>
          </a:ln>
        </p:spPr>
        <p:txBody>
          <a:bodyPr anchorCtr="0" anchor="t" bIns="91425" lIns="274300" spcFirstLastPara="1" rIns="91425" wrap="square" tIns="182875">
            <a:noAutofit/>
          </a:bodyPr>
          <a:lstStyle/>
          <a:p>
            <a:pPr indent="0" lvl="0" marL="0" rtl="0" algn="l">
              <a:lnSpc>
                <a:spcPct val="133333"/>
              </a:lnSpc>
              <a:spcBef>
                <a:spcPts val="0"/>
              </a:spcBef>
              <a:spcAft>
                <a:spcPts val="0"/>
              </a:spcAft>
              <a:buNone/>
            </a:pPr>
            <a:r>
              <a:rPr b="1" lang="en-US" sz="1400"/>
              <a:t>Interfaces</a:t>
            </a:r>
            <a:r>
              <a:rPr b="1" lang="en-US" sz="1400"/>
              <a:t> can also define a function</a:t>
            </a:r>
            <a:r>
              <a:rPr lang="en-US" sz="1400"/>
              <a:t>. This ensures the function signature. </a:t>
            </a:r>
            <a:endParaRPr sz="1400"/>
          </a:p>
          <a:p>
            <a:pPr indent="0" lvl="0" marL="0" rtl="0" algn="l">
              <a:lnSpc>
                <a:spcPct val="133333"/>
              </a:lnSpc>
              <a:spcBef>
                <a:spcPts val="0"/>
              </a:spcBef>
              <a:spcAft>
                <a:spcPts val="0"/>
              </a:spcAft>
              <a:buNone/>
            </a:pPr>
            <a:r>
              <a:t/>
            </a:r>
            <a:endParaRPr sz="1000"/>
          </a:p>
          <a:p>
            <a:pPr indent="0" lvl="0" marL="0" rtl="0" algn="l">
              <a:lnSpc>
                <a:spcPct val="133333"/>
              </a:lnSpc>
              <a:spcBef>
                <a:spcPts val="0"/>
              </a:spcBef>
              <a:spcAft>
                <a:spcPts val="0"/>
              </a:spcAft>
              <a:buNone/>
            </a:pPr>
            <a:r>
              <a:rPr lang="en-US" sz="1000">
                <a:solidFill>
                  <a:srgbClr val="008000"/>
                </a:solidFill>
                <a:highlight>
                  <a:schemeClr val="lt1"/>
                </a:highlight>
                <a:latin typeface="Consolas"/>
                <a:ea typeface="Consolas"/>
                <a:cs typeface="Consolas"/>
                <a:sym typeface="Consolas"/>
              </a:rPr>
              <a:t>// Using Point Interface from the left column</a:t>
            </a:r>
            <a:endParaRPr sz="1400"/>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interface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Point</a:t>
            </a:r>
            <a:endParaRPr sz="1000">
              <a:solidFill>
                <a:srgbClr val="267F99"/>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x</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y</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p1</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setPoint</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p1</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chemeClr val="lt1"/>
                </a:highlight>
                <a:latin typeface="Consolas"/>
                <a:ea typeface="Consolas"/>
                <a:cs typeface="Consolas"/>
                <a:sym typeface="Consolas"/>
              </a:rPr>
              <a:t>// =&gt; { x: 10, y: 20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000">
              <a:solidFill>
                <a:srgbClr val="008000"/>
              </a:solidFill>
              <a:highlight>
                <a:schemeClr val="lt1"/>
              </a:highlight>
              <a:latin typeface="Consolas"/>
              <a:ea typeface="Consolas"/>
              <a:cs typeface="Consolas"/>
              <a:sym typeface="Consolas"/>
            </a:endParaRPr>
          </a:p>
          <a:p>
            <a:pPr indent="0" lvl="0" marL="0" rtl="0" algn="l">
              <a:lnSpc>
                <a:spcPct val="133333"/>
              </a:lnSpc>
              <a:spcBef>
                <a:spcPts val="0"/>
              </a:spcBef>
              <a:spcAft>
                <a:spcPts val="0"/>
              </a:spcAft>
              <a:buNone/>
            </a:pPr>
            <a:r>
              <a:rPr lang="en-US" sz="1400"/>
              <a:t>Note: in current versions of TypeScript the </a:t>
            </a:r>
            <a:r>
              <a:rPr lang="en-US" sz="1400"/>
              <a:t>difference</a:t>
            </a:r>
            <a:r>
              <a:rPr lang="en-US" sz="1400"/>
              <a:t> between a type alias with the </a:t>
            </a:r>
            <a:r>
              <a:rPr b="1" lang="en-US" sz="1400"/>
              <a:t>type keyword </a:t>
            </a:r>
            <a:r>
              <a:rPr lang="en-US" sz="1400"/>
              <a:t>and an Interface declaration is small </a:t>
            </a:r>
            <a:r>
              <a:rPr lang="en-US" sz="1400"/>
              <a:t>and</a:t>
            </a:r>
            <a:r>
              <a:rPr lang="en-US" sz="1400"/>
              <a:t> subtle. </a:t>
            </a:r>
            <a:endParaRPr sz="1400"/>
          </a:p>
          <a:p>
            <a:pPr indent="0" lvl="0" marL="0" rtl="0" algn="l">
              <a:lnSpc>
                <a:spcPct val="133333"/>
              </a:lnSpc>
              <a:spcBef>
                <a:spcPts val="0"/>
              </a:spcBef>
              <a:spcAft>
                <a:spcPts val="0"/>
              </a:spcAft>
              <a:buNone/>
            </a:pPr>
            <a:r>
              <a:t/>
            </a:r>
            <a:endParaRPr sz="1000">
              <a:solidFill>
                <a:srgbClr val="0000FF"/>
              </a:solidFill>
              <a:highlight>
                <a:schemeClr val="lt1"/>
              </a:highlight>
              <a:latin typeface="Consolas"/>
              <a:ea typeface="Consolas"/>
              <a:cs typeface="Consolas"/>
              <a:sym typeface="Consolas"/>
            </a:endParaRPr>
          </a:p>
          <a:p>
            <a:pPr indent="0" lvl="0" marL="0" rtl="0" algn="l">
              <a:lnSpc>
                <a:spcPct val="150000"/>
              </a:lnSpc>
              <a:spcBef>
                <a:spcPts val="0"/>
              </a:spcBef>
              <a:spcAft>
                <a:spcPts val="0"/>
              </a:spcAft>
              <a:buNone/>
            </a:pPr>
            <a:r>
              <a:rPr lang="en-US" sz="1400"/>
              <a:t>The problem is that at the moment of writing this, the official documentation not correctly reflect the latest development in the language. See:</a:t>
            </a:r>
            <a:r>
              <a:rPr lang="en-US" sz="1200">
                <a:solidFill>
                  <a:srgbClr val="0000FF"/>
                </a:solidFill>
                <a:highlight>
                  <a:srgbClr val="FFFFFF"/>
                </a:highlight>
                <a:latin typeface="Consolas"/>
                <a:ea typeface="Consolas"/>
                <a:cs typeface="Consolas"/>
                <a:sym typeface="Consolas"/>
              </a:rPr>
              <a:t> </a:t>
            </a:r>
            <a:r>
              <a:rPr lang="en-US" sz="1200" u="sng">
                <a:solidFill>
                  <a:schemeClr val="hlink"/>
                </a:solidFill>
                <a:highlight>
                  <a:srgbClr val="FFFFFF"/>
                </a:highlight>
                <a:latin typeface="Consolas"/>
                <a:ea typeface="Consolas"/>
                <a:cs typeface="Consolas"/>
                <a:sym typeface="Consolas"/>
                <a:hlinkClick r:id="rId3"/>
              </a:rPr>
              <a:t>Typescript: Interfaces vs Types</a:t>
            </a:r>
            <a:r>
              <a:rPr lang="en-US" sz="1200">
                <a:solidFill>
                  <a:srgbClr val="0000FF"/>
                </a:solidFill>
                <a:highlight>
                  <a:srgbClr val="FFFFFF"/>
                </a:highlight>
                <a:latin typeface="Consolas"/>
                <a:ea typeface="Consolas"/>
                <a:cs typeface="Consolas"/>
                <a:sym typeface="Consolas"/>
              </a:rPr>
              <a:t> </a:t>
            </a:r>
            <a:r>
              <a:rPr lang="en-US" sz="1400"/>
              <a:t>for more information</a:t>
            </a:r>
            <a:endParaRPr sz="1200">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600"/>
              </a:spcAft>
              <a:buNone/>
            </a:pPr>
            <a:r>
              <a:t/>
            </a:r>
            <a:endParaRPr sz="1200">
              <a:latin typeface="Consolas"/>
              <a:ea typeface="Consolas"/>
              <a:cs typeface="Consolas"/>
              <a:sym typeface="Consolas"/>
            </a:endParaRPr>
          </a:p>
        </p:txBody>
      </p:sp>
      <p:pic>
        <p:nvPicPr>
          <p:cNvPr id="1379" name="Google Shape;1379;p92"/>
          <p:cNvPicPr preferRelativeResize="0"/>
          <p:nvPr/>
        </p:nvPicPr>
        <p:blipFill>
          <a:blip r:embed="rId4">
            <a:alphaModFix/>
          </a:blip>
          <a:stretch>
            <a:fillRect/>
          </a:stretch>
        </p:blipFill>
        <p:spPr>
          <a:xfrm>
            <a:off x="6180925" y="1268425"/>
            <a:ext cx="369848" cy="348699"/>
          </a:xfrm>
          <a:prstGeom prst="rect">
            <a:avLst/>
          </a:prstGeom>
          <a:noFill/>
          <a:ln>
            <a:noFill/>
          </a:ln>
        </p:spPr>
      </p:pic>
      <p:pic>
        <p:nvPicPr>
          <p:cNvPr id="1380" name="Google Shape;1380;p92"/>
          <p:cNvPicPr preferRelativeResize="0"/>
          <p:nvPr/>
        </p:nvPicPr>
        <p:blipFill>
          <a:blip r:embed="rId4">
            <a:alphaModFix/>
          </a:blip>
          <a:stretch>
            <a:fillRect/>
          </a:stretch>
        </p:blipFill>
        <p:spPr>
          <a:xfrm>
            <a:off x="488750" y="1268425"/>
            <a:ext cx="369848" cy="348699"/>
          </a:xfrm>
          <a:prstGeom prst="rect">
            <a:avLst/>
          </a:prstGeom>
          <a:noFill/>
          <a:ln>
            <a:noFill/>
          </a:ln>
        </p:spPr>
      </p:pic>
      <p:pic>
        <p:nvPicPr>
          <p:cNvPr id="1381" name="Google Shape;1381;p92">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39"/>
          <p:cNvSpPr txBox="1"/>
          <p:nvPr>
            <p:ph idx="1" type="body"/>
          </p:nvPr>
        </p:nvSpPr>
        <p:spPr>
          <a:xfrm>
            <a:off x="1890525" y="622100"/>
            <a:ext cx="51159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Digging</a:t>
            </a:r>
            <a:r>
              <a:rPr b="1" lang="en-US" sz="2400">
                <a:solidFill>
                  <a:schemeClr val="dk2"/>
                </a:solidFill>
              </a:rPr>
              <a:t> </a:t>
            </a:r>
            <a:r>
              <a:rPr lang="en-US" sz="2400">
                <a:solidFill>
                  <a:schemeClr val="dk2"/>
                </a:solidFill>
              </a:rPr>
              <a:t>In</a:t>
            </a:r>
            <a:r>
              <a:rPr b="1" lang="en-US" sz="2400">
                <a:solidFill>
                  <a:schemeClr val="dk2"/>
                </a:solidFill>
              </a:rPr>
              <a:t> </a:t>
            </a:r>
            <a:r>
              <a:rPr lang="en-US" sz="1400">
                <a:solidFill>
                  <a:schemeClr val="dk2"/>
                </a:solidFill>
              </a:rPr>
              <a:t>(History, background)</a:t>
            </a:r>
            <a:endParaRPr sz="1400">
              <a:solidFill>
                <a:schemeClr val="dk2"/>
              </a:solidFill>
            </a:endParaRPr>
          </a:p>
        </p:txBody>
      </p:sp>
      <p:sp>
        <p:nvSpPr>
          <p:cNvPr id="855" name="Google Shape;855;p39"/>
          <p:cNvSpPr txBox="1"/>
          <p:nvPr>
            <p:ph idx="2" type="body"/>
          </p:nvPr>
        </p:nvSpPr>
        <p:spPr>
          <a:xfrm>
            <a:off x="1890525" y="1872720"/>
            <a:ext cx="33123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Prerequisites</a:t>
            </a:r>
            <a:endParaRPr b="1" sz="2400">
              <a:solidFill>
                <a:schemeClr val="dk2"/>
              </a:solidFill>
            </a:endParaRPr>
          </a:p>
        </p:txBody>
      </p:sp>
      <p:sp>
        <p:nvSpPr>
          <p:cNvPr id="856" name="Google Shape;856;p39"/>
          <p:cNvSpPr txBox="1"/>
          <p:nvPr>
            <p:ph idx="3" type="body"/>
          </p:nvPr>
        </p:nvSpPr>
        <p:spPr>
          <a:xfrm>
            <a:off x="1890525" y="3123340"/>
            <a:ext cx="33123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Basics</a:t>
            </a:r>
            <a:endParaRPr sz="2400"/>
          </a:p>
        </p:txBody>
      </p:sp>
      <p:sp>
        <p:nvSpPr>
          <p:cNvPr id="857" name="Google Shape;857;p39"/>
          <p:cNvSpPr txBox="1"/>
          <p:nvPr>
            <p:ph idx="4" type="body"/>
          </p:nvPr>
        </p:nvSpPr>
        <p:spPr>
          <a:xfrm>
            <a:off x="1890525" y="4373950"/>
            <a:ext cx="4771800" cy="72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2400">
                <a:solidFill>
                  <a:schemeClr val="dk2"/>
                </a:solidFill>
              </a:rPr>
              <a:t>Functions and more ...</a:t>
            </a:r>
            <a:endParaRPr sz="2400">
              <a:solidFill>
                <a:schemeClr val="dk2"/>
              </a:solidFill>
            </a:endParaRPr>
          </a:p>
        </p:txBody>
      </p:sp>
      <p:sp>
        <p:nvSpPr>
          <p:cNvPr id="858" name="Google Shape;858;p39"/>
          <p:cNvSpPr txBox="1"/>
          <p:nvPr>
            <p:ph idx="5" type="body"/>
          </p:nvPr>
        </p:nvSpPr>
        <p:spPr>
          <a:xfrm>
            <a:off x="1914725" y="5483534"/>
            <a:ext cx="3312300" cy="720000"/>
          </a:xfrm>
          <a:prstGeom prst="rect">
            <a:avLst/>
          </a:prstGeom>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US" sz="2400">
                <a:solidFill>
                  <a:schemeClr val="dk2"/>
                </a:solidFill>
              </a:rPr>
              <a:t>Digging</a:t>
            </a:r>
            <a:r>
              <a:rPr b="1" lang="en-US" sz="2400">
                <a:solidFill>
                  <a:schemeClr val="dk2"/>
                </a:solidFill>
              </a:rPr>
              <a:t> </a:t>
            </a:r>
            <a:r>
              <a:rPr lang="en-US" sz="2400">
                <a:solidFill>
                  <a:schemeClr val="dk2"/>
                </a:solidFill>
              </a:rPr>
              <a:t>Deeper</a:t>
            </a:r>
            <a:endParaRPr b="1" sz="2400">
              <a:solidFill>
                <a:schemeClr val="dk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6" name="Shape 1386"/>
        <p:cNvGrpSpPr/>
        <p:nvPr/>
      </p:nvGrpSpPr>
      <p:grpSpPr>
        <a:xfrm>
          <a:off x="0" y="0"/>
          <a:ext cx="0" cy="0"/>
          <a:chOff x="0" y="0"/>
          <a:chExt cx="0" cy="0"/>
        </a:xfrm>
      </p:grpSpPr>
      <p:sp>
        <p:nvSpPr>
          <p:cNvPr id="1387" name="Google Shape;1387;p93"/>
          <p:cNvSpPr txBox="1"/>
          <p:nvPr>
            <p:ph type="title"/>
          </p:nvPr>
        </p:nvSpPr>
        <p:spPr>
          <a:xfrm>
            <a:off x="831245" y="486925"/>
            <a:ext cx="96525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Advanced Use Case: </a:t>
            </a:r>
            <a:endParaRPr/>
          </a:p>
          <a:p>
            <a:pPr indent="0" lvl="0" marL="0" rtl="0" algn="l">
              <a:spcBef>
                <a:spcPts val="0"/>
              </a:spcBef>
              <a:spcAft>
                <a:spcPts val="0"/>
              </a:spcAft>
              <a:buNone/>
            </a:pPr>
            <a:r>
              <a:rPr lang="en-US"/>
              <a:t>Union types recursive definition</a:t>
            </a:r>
            <a:endParaRPr/>
          </a:p>
        </p:txBody>
      </p:sp>
      <p:sp>
        <p:nvSpPr>
          <p:cNvPr id="1388" name="Google Shape;1388;p93"/>
          <p:cNvSpPr txBox="1"/>
          <p:nvPr>
            <p:ph idx="2" type="body"/>
          </p:nvPr>
        </p:nvSpPr>
        <p:spPr>
          <a:xfrm>
            <a:off x="1103625" y="1192225"/>
            <a:ext cx="46599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91440" rtl="0" algn="l">
              <a:spcBef>
                <a:spcPts val="0"/>
              </a:spcBef>
              <a:spcAft>
                <a:spcPts val="0"/>
              </a:spcAft>
              <a:buNone/>
            </a:pPr>
            <a:r>
              <a:rPr lang="en-US" sz="1400"/>
              <a:t>Using union types and Type Guards allow for some advanced use cases. In this example a r</a:t>
            </a:r>
            <a:r>
              <a:rPr b="1" lang="en-US" sz="1400"/>
              <a:t>ecursive type definition</a:t>
            </a:r>
            <a:r>
              <a:rPr lang="en-US" sz="1400"/>
              <a:t> is used. That means that a data structure is </a:t>
            </a:r>
            <a:r>
              <a:rPr b="1" lang="en-US" sz="1400"/>
              <a:t>defined in terms of itself.</a:t>
            </a:r>
            <a:r>
              <a:rPr lang="en-US" sz="1400"/>
              <a:t> In this way it is possible to define a matrix of “n” dimension. Note that this works really well in TypeScript - it is impossible to pass a type incompatible with</a:t>
            </a:r>
            <a:r>
              <a:rPr lang="en-US" sz="1000">
                <a:solidFill>
                  <a:srgbClr val="795E26"/>
                </a:solidFill>
                <a:highlight>
                  <a:schemeClr val="lt1"/>
                </a:highlight>
                <a:latin typeface="Consolas"/>
                <a:ea typeface="Consolas"/>
                <a:cs typeface="Consolas"/>
                <a:sym typeface="Consolas"/>
              </a:rPr>
              <a:t> Matrix&lt;T&gt;</a:t>
            </a:r>
            <a:r>
              <a:rPr lang="en-US" sz="1400"/>
              <a:t> to the function </a:t>
            </a:r>
            <a:r>
              <a:rPr lang="en-US" sz="1000">
                <a:solidFill>
                  <a:srgbClr val="795E26"/>
                </a:solidFill>
                <a:highlight>
                  <a:schemeClr val="lt1"/>
                </a:highlight>
                <a:latin typeface="Consolas"/>
                <a:ea typeface="Consolas"/>
                <a:cs typeface="Consolas"/>
                <a:sym typeface="Consolas"/>
              </a:rPr>
              <a:t>matrix_map,</a:t>
            </a:r>
            <a:r>
              <a:rPr lang="en-US" sz="1400"/>
              <a:t> but that when using the function from JavaScript, this protection no longer exist.</a:t>
            </a:r>
            <a:r>
              <a:rPr lang="en-US" sz="1000">
                <a:solidFill>
                  <a:srgbClr val="795E26"/>
                </a:solidFill>
                <a:highlight>
                  <a:schemeClr val="lt1"/>
                </a:highlight>
                <a:latin typeface="Consolas"/>
                <a:ea typeface="Consolas"/>
                <a:cs typeface="Consolas"/>
                <a:sym typeface="Consolas"/>
              </a:rPr>
              <a:t> </a:t>
            </a:r>
            <a:endParaRPr sz="1400"/>
          </a:p>
          <a:p>
            <a:pPr indent="0" lvl="0" marL="91440" rtl="0" algn="l">
              <a:lnSpc>
                <a:spcPct val="133333"/>
              </a:lnSpc>
              <a:spcBef>
                <a:spcPts val="600"/>
              </a:spcBef>
              <a:spcAft>
                <a:spcPts val="0"/>
              </a:spcAft>
              <a:buClr>
                <a:schemeClr val="dk1"/>
              </a:buClr>
              <a:buSzPts val="1100"/>
              <a:buFont typeface="Arial"/>
              <a:buNone/>
            </a:pPr>
            <a:r>
              <a:t/>
            </a:r>
            <a:endParaRPr sz="1000">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 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matrix_map</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"./matrix"</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matrix3d</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Matrix</a:t>
            </a:r>
            <a:r>
              <a:rPr lang="en-US" sz="1100">
                <a:solidFill>
                  <a:schemeClr val="dk1"/>
                </a:solidFill>
                <a:highlight>
                  <a:srgbClr val="FFFFFF"/>
                </a:highlight>
                <a:latin typeface="Consolas"/>
                <a:ea typeface="Consolas"/>
                <a:cs typeface="Consolas"/>
                <a:sym typeface="Consolas"/>
              </a:rPr>
              <a:t>&lt;</a:t>
            </a:r>
            <a:r>
              <a:rPr lang="en-US" sz="1100">
                <a:solidFill>
                  <a:srgbClr val="267F99"/>
                </a:solidFill>
                <a:highlight>
                  <a:srgbClr val="FFFFFF"/>
                </a:highlight>
                <a:latin typeface="Consolas"/>
                <a:ea typeface="Consolas"/>
                <a:cs typeface="Consolas"/>
                <a:sym typeface="Consolas"/>
              </a:rPr>
              <a:t>number</a:t>
            </a:r>
            <a:r>
              <a:rPr lang="en-US" sz="1100">
                <a:solidFill>
                  <a:schemeClr val="dk1"/>
                </a:solidFill>
                <a:highlight>
                  <a:srgbClr val="FFFFFF"/>
                </a:highlight>
                <a:latin typeface="Consolas"/>
                <a:ea typeface="Consolas"/>
                <a:cs typeface="Consolas"/>
                <a:sym typeface="Consolas"/>
              </a:rPr>
              <a:t>&gt; = [[[</a:t>
            </a:r>
            <a:r>
              <a:rPr lang="en-US" sz="1100">
                <a:solidFill>
                  <a:srgbClr val="098658"/>
                </a:solidFill>
                <a:highlight>
                  <a:srgbClr val="FFFFFF"/>
                </a:highlight>
                <a:latin typeface="Consolas"/>
                <a:ea typeface="Consolas"/>
                <a:cs typeface="Consolas"/>
                <a:sym typeface="Consolas"/>
              </a:rPr>
              <a:t>5</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9</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100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2</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8</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56</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50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90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100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90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200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150</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8</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569</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function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flooratzero</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number</a:t>
            </a:r>
            <a:r>
              <a:rPr lang="en-US" sz="1100">
                <a:solidFill>
                  <a:schemeClr val="dk1"/>
                </a:solidFill>
                <a:highlight>
                  <a:srgbClr val="FFFFFF"/>
                </a:highlight>
                <a:latin typeface="Consolas"/>
                <a:ea typeface="Consolas"/>
                <a:cs typeface="Consolas"/>
                <a:sym typeface="Consolas"/>
              </a:rPr>
              <a:t>) :  </a:t>
            </a:r>
            <a:r>
              <a:rPr lang="en-US" sz="1100">
                <a:solidFill>
                  <a:srgbClr val="267F99"/>
                </a:solidFill>
                <a:highlight>
                  <a:srgbClr val="FFFFFF"/>
                </a:highlight>
                <a:latin typeface="Consolas"/>
                <a:ea typeface="Consolas"/>
                <a:cs typeface="Consolas"/>
                <a:sym typeface="Consolas"/>
              </a:rPr>
              <a:t>number</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if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e</a:t>
            </a:r>
            <a:r>
              <a:rPr lang="en-US" sz="1100">
                <a:solidFill>
                  <a:schemeClr val="dk1"/>
                </a:solidFill>
                <a:highlight>
                  <a:srgbClr val="FFFFFF"/>
                </a:highlight>
                <a:latin typeface="Consolas"/>
                <a:ea typeface="Consolas"/>
                <a:cs typeface="Consolas"/>
                <a:sym typeface="Consolas"/>
              </a:rPr>
              <a:t> &lt; </a:t>
            </a:r>
            <a:r>
              <a:rPr lang="en-US" sz="1100">
                <a:solidFill>
                  <a:srgbClr val="098658"/>
                </a:solidFill>
                <a:highlight>
                  <a:srgbClr val="FFFFFF"/>
                </a:highlight>
                <a:latin typeface="Consolas"/>
                <a:ea typeface="Consolas"/>
                <a:cs typeface="Consolas"/>
                <a:sym typeface="Consolas"/>
              </a:rPr>
              <a:t>0</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0</a:t>
            </a:r>
            <a:endParaRPr sz="1100">
              <a:solidFill>
                <a:srgbClr val="098658"/>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else</a:t>
            </a:r>
            <a:endParaRPr sz="1100">
              <a:solidFill>
                <a:srgbClr val="AF00DB"/>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e</a:t>
            </a:r>
            <a:endParaRPr sz="1100">
              <a:solidFill>
                <a:srgbClr val="00108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rgbClr val="0000FF"/>
              </a:solidFill>
              <a:highlight>
                <a:srgbClr val="FFFFFF"/>
              </a:highlight>
              <a:latin typeface="Consolas"/>
              <a:ea typeface="Consolas"/>
              <a:cs typeface="Consolas"/>
              <a:sym typeface="Consolas"/>
            </a:endParaRPr>
          </a:p>
        </p:txBody>
      </p:sp>
      <p:sp>
        <p:nvSpPr>
          <p:cNvPr id="1389" name="Google Shape;1389;p93"/>
          <p:cNvSpPr txBox="1"/>
          <p:nvPr>
            <p:ph idx="2" type="body"/>
          </p:nvPr>
        </p:nvSpPr>
        <p:spPr>
          <a:xfrm>
            <a:off x="6347575" y="1192225"/>
            <a:ext cx="5598600" cy="52755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//module matrix.ts</a:t>
            </a:r>
            <a:endParaRPr sz="10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type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&gt;&gt;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interface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Celloperation</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T</a:t>
            </a:r>
            <a:endParaRPr sz="1000">
              <a:solidFill>
                <a:srgbClr val="267F99"/>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matrix_map</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Celloperation</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 </a:t>
            </a:r>
            <a:r>
              <a:rPr lang="en-US" sz="1000">
                <a:solidFill>
                  <a:srgbClr val="267F99"/>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length</a:t>
            </a:r>
            <a:r>
              <a:rPr lang="en-US" sz="1000">
                <a:solidFill>
                  <a:schemeClr val="dk1"/>
                </a:solidFill>
                <a:highlight>
                  <a:srgbClr val="FFFFFF"/>
                </a:highlight>
                <a:latin typeface="Consolas"/>
                <a:ea typeface="Consolas"/>
                <a:cs typeface="Consolas"/>
                <a:sym typeface="Consolas"/>
              </a:rPr>
              <a:t> &gt;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isArray</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new_matrix</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const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new_matrix</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push</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matrix_map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new_matrix</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Array</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operation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else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matrix</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p:txBody>
      </p:sp>
      <p:pic>
        <p:nvPicPr>
          <p:cNvPr id="1390" name="Google Shape;1390;p93"/>
          <p:cNvPicPr preferRelativeResize="0"/>
          <p:nvPr/>
        </p:nvPicPr>
        <p:blipFill>
          <a:blip r:embed="rId3">
            <a:alphaModFix/>
          </a:blip>
          <a:stretch>
            <a:fillRect/>
          </a:stretch>
        </p:blipFill>
        <p:spPr>
          <a:xfrm>
            <a:off x="5977725" y="1192225"/>
            <a:ext cx="369848" cy="348699"/>
          </a:xfrm>
          <a:prstGeom prst="rect">
            <a:avLst/>
          </a:prstGeom>
          <a:noFill/>
          <a:ln>
            <a:noFill/>
          </a:ln>
        </p:spPr>
      </p:pic>
      <p:pic>
        <p:nvPicPr>
          <p:cNvPr id="1391" name="Google Shape;1391;p93"/>
          <p:cNvPicPr preferRelativeResize="0"/>
          <p:nvPr/>
        </p:nvPicPr>
        <p:blipFill>
          <a:blip r:embed="rId3">
            <a:alphaModFix/>
          </a:blip>
          <a:stretch>
            <a:fillRect/>
          </a:stretch>
        </p:blipFill>
        <p:spPr>
          <a:xfrm>
            <a:off x="733775" y="1192225"/>
            <a:ext cx="369848" cy="348699"/>
          </a:xfrm>
          <a:prstGeom prst="rect">
            <a:avLst/>
          </a:prstGeom>
          <a:noFill/>
          <a:ln>
            <a:noFill/>
          </a:ln>
        </p:spPr>
      </p:pic>
      <p:pic>
        <p:nvPicPr>
          <p:cNvPr id="1392" name="Google Shape;1392;p93">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7" name="Shape 1397"/>
        <p:cNvGrpSpPr/>
        <p:nvPr/>
      </p:nvGrpSpPr>
      <p:grpSpPr>
        <a:xfrm>
          <a:off x="0" y="0"/>
          <a:ext cx="0" cy="0"/>
          <a:chOff x="0" y="0"/>
          <a:chExt cx="0" cy="0"/>
        </a:xfrm>
      </p:grpSpPr>
      <p:sp>
        <p:nvSpPr>
          <p:cNvPr id="1398" name="Google Shape;1398;p94"/>
          <p:cNvSpPr txBox="1"/>
          <p:nvPr>
            <p:ph type="title"/>
          </p:nvPr>
        </p:nvSpPr>
        <p:spPr>
          <a:xfrm>
            <a:off x="858597" y="370575"/>
            <a:ext cx="7647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Make Illegal States Unrepresentable</a:t>
            </a:r>
            <a:endParaRPr/>
          </a:p>
        </p:txBody>
      </p:sp>
      <p:pic>
        <p:nvPicPr>
          <p:cNvPr id="1399" name="Google Shape;1399;p94">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
        <p:nvSpPr>
          <p:cNvPr id="1400" name="Google Shape;1400;p94"/>
          <p:cNvSpPr txBox="1"/>
          <p:nvPr/>
        </p:nvSpPr>
        <p:spPr>
          <a:xfrm>
            <a:off x="1065025" y="1490725"/>
            <a:ext cx="10350900" cy="4815600"/>
          </a:xfrm>
          <a:prstGeom prst="rect">
            <a:avLst/>
          </a:prstGeom>
          <a:noFill/>
          <a:ln>
            <a:noFill/>
          </a:ln>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None/>
            </a:pPr>
            <a:r>
              <a:rPr b="1" lang="en-US" sz="1800">
                <a:solidFill>
                  <a:schemeClr val="dk1"/>
                </a:solidFill>
                <a:latin typeface="Calibri"/>
                <a:ea typeface="Calibri"/>
                <a:cs typeface="Calibri"/>
                <a:sym typeface="Calibri"/>
              </a:rPr>
              <a:t>Making illegal states unrepresentable is</a:t>
            </a:r>
            <a:r>
              <a:rPr lang="en-US" sz="1800">
                <a:solidFill>
                  <a:schemeClr val="dk1"/>
                </a:solidFill>
                <a:latin typeface="Calibri"/>
                <a:ea typeface="Calibri"/>
                <a:cs typeface="Calibri"/>
                <a:sym typeface="Calibri"/>
              </a:rPr>
              <a:t> all about statically proving that all runtime values (without exception) correspond to valid objects in the business domain. The effect of this technique on eliminating meaningless runtime states is astounding and cannot be overstated.</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US" sz="1800">
                <a:solidFill>
                  <a:schemeClr val="dk1"/>
                </a:solidFill>
                <a:latin typeface="Calibri"/>
                <a:ea typeface="Calibri"/>
                <a:cs typeface="Calibri"/>
                <a:sym typeface="Calibri"/>
              </a:rPr>
              <a:t>— John A De Goes (@jdegoes)</a:t>
            </a:r>
            <a:r>
              <a:rPr lang="en-US" sz="1800">
                <a:solidFill>
                  <a:schemeClr val="dk1"/>
                </a:solidFill>
                <a:uFill>
                  <a:noFill/>
                </a:uFill>
                <a:latin typeface="Calibri"/>
                <a:ea typeface="Calibri"/>
                <a:cs typeface="Calibri"/>
                <a:sym typeface="Calibri"/>
                <a:hlinkClick r:id="rId5"/>
              </a:rPr>
              <a:t> </a:t>
            </a:r>
            <a:r>
              <a:rPr lang="en-US" sz="1800" u="sng">
                <a:solidFill>
                  <a:schemeClr val="hlink"/>
                </a:solidFill>
                <a:latin typeface="Calibri"/>
                <a:ea typeface="Calibri"/>
                <a:cs typeface="Calibri"/>
                <a:sym typeface="Calibri"/>
                <a:hlinkClick r:id="rId6"/>
              </a:rPr>
              <a:t>January 28, 2019</a:t>
            </a:r>
            <a:endParaRPr sz="1800" u="sng">
              <a:solidFill>
                <a:schemeClr val="hlink"/>
              </a:solidFill>
              <a:latin typeface="Calibri"/>
              <a:ea typeface="Calibri"/>
              <a:cs typeface="Calibri"/>
              <a:sym typeface="Calibri"/>
            </a:endParaRPr>
          </a:p>
          <a:p>
            <a:pPr indent="0" lvl="0" marL="0" rtl="0" algn="l">
              <a:lnSpc>
                <a:spcPct val="115000"/>
              </a:lnSpc>
              <a:spcBef>
                <a:spcPts val="1200"/>
              </a:spcBef>
              <a:spcAft>
                <a:spcPts val="0"/>
              </a:spcAft>
              <a:buNone/>
            </a:pPr>
            <a:r>
              <a:rPr lang="en-US" sz="1800">
                <a:solidFill>
                  <a:schemeClr val="dk1"/>
                </a:solidFill>
                <a:latin typeface="Calibri"/>
                <a:ea typeface="Calibri"/>
                <a:cs typeface="Calibri"/>
                <a:sym typeface="Calibri"/>
              </a:rPr>
              <a:t>In programming and science, it's often impossible to prove that something is </a:t>
            </a:r>
            <a:r>
              <a:rPr i="1" lang="en-US" sz="1800">
                <a:solidFill>
                  <a:schemeClr val="dk1"/>
                </a:solidFill>
                <a:latin typeface="Calibri"/>
                <a:ea typeface="Calibri"/>
                <a:cs typeface="Calibri"/>
                <a:sym typeface="Calibri"/>
              </a:rPr>
              <a:t>correct</a:t>
            </a:r>
            <a:r>
              <a:rPr lang="en-US" sz="1800">
                <a:solidFill>
                  <a:schemeClr val="dk1"/>
                </a:solidFill>
                <a:latin typeface="Calibri"/>
                <a:ea typeface="Calibri"/>
                <a:cs typeface="Calibri"/>
                <a:sym typeface="Calibri"/>
              </a:rPr>
              <a:t>, but it's reasonable to prove that something is </a:t>
            </a:r>
            <a:r>
              <a:rPr i="1" lang="en-US" sz="1800">
                <a:solidFill>
                  <a:schemeClr val="dk1"/>
                </a:solidFill>
                <a:latin typeface="Calibri"/>
                <a:ea typeface="Calibri"/>
                <a:cs typeface="Calibri"/>
                <a:sym typeface="Calibri"/>
              </a:rPr>
              <a:t>correct enough</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US" sz="1800">
                <a:solidFill>
                  <a:schemeClr val="dk1"/>
                </a:solidFill>
                <a:latin typeface="Calibri"/>
                <a:ea typeface="Calibri"/>
                <a:cs typeface="Calibri"/>
                <a:sym typeface="Calibri"/>
              </a:rPr>
              <a:t>With types, we can achieve that </a:t>
            </a:r>
            <a:r>
              <a:rPr i="1" lang="en-US" sz="1800">
                <a:solidFill>
                  <a:schemeClr val="dk1"/>
                </a:solidFill>
                <a:latin typeface="Calibri"/>
                <a:ea typeface="Calibri"/>
                <a:cs typeface="Calibri"/>
                <a:sym typeface="Calibri"/>
              </a:rPr>
              <a:t>correct enough</a:t>
            </a:r>
            <a:r>
              <a:rPr lang="en-US" sz="1800">
                <a:solidFill>
                  <a:schemeClr val="dk1"/>
                </a:solidFill>
                <a:latin typeface="Calibri"/>
                <a:ea typeface="Calibri"/>
                <a:cs typeface="Calibri"/>
                <a:sym typeface="Calibri"/>
              </a:rPr>
              <a:t>, and that makes our code much easier to reason about. And that gives us confidence to know that our business rules are being respected.</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US" sz="1800">
                <a:solidFill>
                  <a:schemeClr val="dk1"/>
                </a:solidFill>
                <a:latin typeface="Calibri"/>
                <a:ea typeface="Calibri"/>
                <a:cs typeface="Calibri"/>
                <a:sym typeface="Calibri"/>
              </a:rPr>
              <a:t>In the previous example the compiler enforces the usage of a type </a:t>
            </a:r>
            <a:r>
              <a:rPr lang="en-US" sz="1800">
                <a:solidFill>
                  <a:srgbClr val="267F99"/>
                </a:solidFill>
                <a:highlight>
                  <a:schemeClr val="lt1"/>
                </a:highlight>
                <a:latin typeface="Consolas"/>
                <a:ea typeface="Consolas"/>
                <a:cs typeface="Consolas"/>
                <a:sym typeface="Consolas"/>
              </a:rPr>
              <a:t>Matrix</a:t>
            </a:r>
            <a:r>
              <a:rPr lang="en-US" sz="1800">
                <a:solidFill>
                  <a:schemeClr val="dk1"/>
                </a:solidFill>
                <a:highlight>
                  <a:schemeClr val="lt1"/>
                </a:highlight>
                <a:latin typeface="Consolas"/>
                <a:ea typeface="Consolas"/>
                <a:cs typeface="Consolas"/>
                <a:sym typeface="Consolas"/>
              </a:rPr>
              <a:t>&lt;</a:t>
            </a:r>
            <a:r>
              <a:rPr lang="en-US" sz="1800">
                <a:solidFill>
                  <a:srgbClr val="267F99"/>
                </a:solidFill>
                <a:highlight>
                  <a:schemeClr val="lt1"/>
                </a:highlight>
                <a:latin typeface="Consolas"/>
                <a:ea typeface="Consolas"/>
                <a:cs typeface="Consolas"/>
                <a:sym typeface="Consolas"/>
              </a:rPr>
              <a:t>T</a:t>
            </a:r>
            <a:r>
              <a:rPr lang="en-US" sz="1800">
                <a:solidFill>
                  <a:schemeClr val="dk1"/>
                </a:solidFill>
                <a:highlight>
                  <a:schemeClr val="lt1"/>
                </a:highlight>
                <a:latin typeface="Consolas"/>
                <a:ea typeface="Consolas"/>
                <a:cs typeface="Consolas"/>
                <a:sym typeface="Consolas"/>
              </a:rPr>
              <a:t>&gt; </a:t>
            </a:r>
            <a:r>
              <a:rPr lang="en-US" sz="1800">
                <a:solidFill>
                  <a:schemeClr val="dk1"/>
                </a:solidFill>
                <a:latin typeface="Calibri"/>
                <a:ea typeface="Calibri"/>
                <a:cs typeface="Calibri"/>
                <a:sym typeface="Calibri"/>
              </a:rPr>
              <a:t>parametrized for the type</a:t>
            </a:r>
            <a:r>
              <a:rPr lang="en-US" sz="1000">
                <a:solidFill>
                  <a:schemeClr val="dk1"/>
                </a:solidFill>
                <a:highlight>
                  <a:schemeClr val="lt1"/>
                </a:highlight>
                <a:latin typeface="Consolas"/>
                <a:ea typeface="Consolas"/>
                <a:cs typeface="Consolas"/>
                <a:sym typeface="Consolas"/>
              </a:rPr>
              <a:t> </a:t>
            </a:r>
            <a:r>
              <a:rPr lang="en-US" sz="1800">
                <a:solidFill>
                  <a:srgbClr val="267F99"/>
                </a:solidFill>
                <a:highlight>
                  <a:schemeClr val="lt1"/>
                </a:highlight>
                <a:latin typeface="Consolas"/>
                <a:ea typeface="Consolas"/>
                <a:cs typeface="Consolas"/>
                <a:sym typeface="Consolas"/>
              </a:rPr>
              <a:t>number</a:t>
            </a:r>
            <a:r>
              <a:rPr lang="en-US" sz="1000">
                <a:solidFill>
                  <a:schemeClr val="dk1"/>
                </a:solidFill>
                <a:highlight>
                  <a:schemeClr val="lt1"/>
                </a:highlight>
                <a:latin typeface="Consolas"/>
                <a:ea typeface="Consolas"/>
                <a:cs typeface="Consolas"/>
                <a:sym typeface="Consolas"/>
              </a:rPr>
              <a:t>. </a:t>
            </a:r>
            <a:r>
              <a:rPr lang="en-US" sz="1800">
                <a:solidFill>
                  <a:schemeClr val="dk1"/>
                </a:solidFill>
                <a:latin typeface="Calibri"/>
                <a:ea typeface="Calibri"/>
                <a:cs typeface="Calibri"/>
                <a:sym typeface="Calibri"/>
              </a:rPr>
              <a:t>The type system is powerful enough to support n levels of sub matrices. It is therefore and flexible and robust enough to support most use cases in a safe way. </a:t>
            </a:r>
            <a:endParaRPr sz="1800">
              <a:solidFill>
                <a:schemeClr val="dk1"/>
              </a:solidFill>
              <a:latin typeface="Calibri"/>
              <a:ea typeface="Calibri"/>
              <a:cs typeface="Calibri"/>
              <a:sym typeface="Calibri"/>
            </a:endParaRPr>
          </a:p>
          <a:p>
            <a:pPr indent="0" lvl="0" marL="0" rtl="0" algn="l">
              <a:spcBef>
                <a:spcPts val="1200"/>
              </a:spcBef>
              <a:spcAft>
                <a:spcPts val="0"/>
              </a:spcAft>
              <a:buNone/>
            </a:pPr>
            <a:r>
              <a:t/>
            </a:r>
            <a:endParaRPr sz="1800">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05" name="Shape 1405"/>
        <p:cNvGrpSpPr/>
        <p:nvPr/>
      </p:nvGrpSpPr>
      <p:grpSpPr>
        <a:xfrm>
          <a:off x="0" y="0"/>
          <a:ext cx="0" cy="0"/>
          <a:chOff x="0" y="0"/>
          <a:chExt cx="0" cy="0"/>
        </a:xfrm>
      </p:grpSpPr>
      <p:sp>
        <p:nvSpPr>
          <p:cNvPr id="1406" name="Google Shape;1406;p95"/>
          <p:cNvSpPr txBox="1"/>
          <p:nvPr>
            <p:ph idx="2" type="body"/>
          </p:nvPr>
        </p:nvSpPr>
        <p:spPr>
          <a:xfrm>
            <a:off x="3134725" y="1951200"/>
            <a:ext cx="6211500" cy="2955600"/>
          </a:xfrm>
          <a:prstGeom prst="rect">
            <a:avLst/>
          </a:prstGeom>
          <a:solidFill>
            <a:srgbClr val="D9D9D9">
              <a:alpha val="35750"/>
            </a:srgbClr>
          </a:solidFill>
          <a:effectLst>
            <a:outerShdw blurRad="57150" rotWithShape="0" algn="bl" dir="5400000" dist="19050">
              <a:srgbClr val="000000">
                <a:alpha val="50000"/>
              </a:srgbClr>
            </a:outerShdw>
          </a:effectLst>
        </p:spPr>
        <p:txBody>
          <a:bodyPr anchorCtr="0" anchor="ctr" bIns="91425" lIns="91425" spcFirstLastPara="1" rIns="91425" wrap="square" tIns="182875">
            <a:noAutofit/>
          </a:bodyPr>
          <a:lstStyle/>
          <a:p>
            <a:pPr indent="0" lvl="0" marL="0" rtl="0" algn="l">
              <a:spcBef>
                <a:spcPts val="0"/>
              </a:spcBef>
              <a:spcAft>
                <a:spcPts val="0"/>
              </a:spcAft>
              <a:buNone/>
            </a:pPr>
            <a:r>
              <a:rPr b="1" lang="en-US">
                <a:solidFill>
                  <a:srgbClr val="E6E7E7"/>
                </a:solidFill>
              </a:rPr>
              <a:t>The TypeScript type system offers many advanced type system features such as generic types, mapped types, and lookup types. That is far beyond the scope of this tutorial. However, any usage of TypeScript with the intent to fully utilize its power requires understanding of the essence of the type system. </a:t>
            </a:r>
            <a:endParaRPr b="1">
              <a:solidFill>
                <a:srgbClr val="E6E7E7"/>
              </a:solidFill>
            </a:endParaRPr>
          </a:p>
          <a:p>
            <a:pPr indent="0" lvl="0" marL="0" rtl="0" algn="l">
              <a:spcBef>
                <a:spcPts val="600"/>
              </a:spcBef>
              <a:spcAft>
                <a:spcPts val="0"/>
              </a:spcAft>
              <a:buNone/>
            </a:pPr>
            <a:r>
              <a:rPr b="1" lang="en-US">
                <a:solidFill>
                  <a:srgbClr val="E6E7E7"/>
                </a:solidFill>
              </a:rPr>
              <a:t>For more info see:</a:t>
            </a:r>
            <a:r>
              <a:rPr lang="en-US">
                <a:solidFill>
                  <a:srgbClr val="E6E7E7"/>
                </a:solidFill>
              </a:rPr>
              <a:t> </a:t>
            </a:r>
            <a:endParaRPr>
              <a:solidFill>
                <a:srgbClr val="E6E7E7"/>
              </a:solidFill>
            </a:endParaRPr>
          </a:p>
          <a:p>
            <a:pPr indent="0" lvl="0" marL="0" rtl="0" algn="l">
              <a:spcBef>
                <a:spcPts val="600"/>
              </a:spcBef>
              <a:spcAft>
                <a:spcPts val="0"/>
              </a:spcAft>
              <a:buNone/>
            </a:pPr>
            <a:r>
              <a:rPr lang="en-US" u="sng">
                <a:solidFill>
                  <a:srgbClr val="E6E7E7"/>
                </a:solidFill>
                <a:hlinkClick r:id="rId4"/>
              </a:rPr>
              <a:t>TypeScript magic types - Let's dive into TS type system</a:t>
            </a:r>
            <a:endParaRPr>
              <a:solidFill>
                <a:srgbClr val="E6E7E7"/>
              </a:solidFill>
            </a:endParaRPr>
          </a:p>
          <a:p>
            <a:pPr indent="0" lvl="0" marL="0" rtl="0" algn="l">
              <a:spcBef>
                <a:spcPts val="600"/>
              </a:spcBef>
              <a:spcAft>
                <a:spcPts val="0"/>
              </a:spcAft>
              <a:buNone/>
            </a:pPr>
            <a:r>
              <a:t/>
            </a:r>
            <a:endParaRPr>
              <a:solidFill>
                <a:srgbClr val="E6E7E7"/>
              </a:solidFill>
            </a:endParaRPr>
          </a:p>
          <a:p>
            <a:pPr indent="0" lvl="0" marL="0" rtl="0" algn="l">
              <a:spcBef>
                <a:spcPts val="600"/>
              </a:spcBef>
              <a:spcAft>
                <a:spcPts val="0"/>
              </a:spcAft>
              <a:buNone/>
            </a:pPr>
            <a:r>
              <a:rPr lang="en-US" u="sng">
                <a:solidFill>
                  <a:srgbClr val="E6E7E7"/>
                </a:solidFill>
                <a:hlinkClick r:id="rId5"/>
              </a:rPr>
              <a:t>TypeScript Handbook - Advanced Types</a:t>
            </a:r>
            <a:endParaRPr>
              <a:solidFill>
                <a:srgbClr val="E6E7E7"/>
              </a:solidFill>
            </a:endParaRPr>
          </a:p>
          <a:p>
            <a:pPr indent="0" lvl="0" marL="182880" rtl="0" algn="l">
              <a:spcBef>
                <a:spcPts val="600"/>
              </a:spcBef>
              <a:spcAft>
                <a:spcPts val="600"/>
              </a:spcAft>
              <a:buNone/>
            </a:pPr>
            <a:r>
              <a:t/>
            </a:r>
            <a:endParaRPr/>
          </a:p>
        </p:txBody>
      </p:sp>
      <p:sp>
        <p:nvSpPr>
          <p:cNvPr id="1407" name="Google Shape;1407;p9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solidFill>
                  <a:srgbClr val="1C4587"/>
                </a:solidFill>
              </a:rPr>
              <a:t>TypeScript Advanced Types</a:t>
            </a:r>
            <a:endParaRPr>
              <a:solidFill>
                <a:srgbClr val="1C4587"/>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12" name="Shape 1412"/>
        <p:cNvGrpSpPr/>
        <p:nvPr/>
      </p:nvGrpSpPr>
      <p:grpSpPr>
        <a:xfrm>
          <a:off x="0" y="0"/>
          <a:ext cx="0" cy="0"/>
          <a:chOff x="0" y="0"/>
          <a:chExt cx="0" cy="0"/>
        </a:xfrm>
      </p:grpSpPr>
      <p:sp>
        <p:nvSpPr>
          <p:cNvPr id="1413" name="Google Shape;1413;p96"/>
          <p:cNvSpPr txBox="1"/>
          <p:nvPr>
            <p:ph idx="2" type="body"/>
          </p:nvPr>
        </p:nvSpPr>
        <p:spPr>
          <a:xfrm>
            <a:off x="863467" y="3337447"/>
            <a:ext cx="10662600" cy="288000"/>
          </a:xfrm>
          <a:prstGeom prst="rect">
            <a:avLst/>
          </a:prstGeom>
        </p:spPr>
        <p:txBody>
          <a:bodyPr anchorCtr="0" anchor="ctr" bIns="0" lIns="0" spcFirstLastPara="1" rIns="0" wrap="square" tIns="0">
            <a:noAutofit/>
          </a:bodyPr>
          <a:lstStyle/>
          <a:p>
            <a:pPr indent="0" lvl="0" marL="0" rtl="0" algn="l">
              <a:spcBef>
                <a:spcPts val="0"/>
              </a:spcBef>
              <a:spcAft>
                <a:spcPts val="600"/>
              </a:spcAft>
              <a:buNone/>
            </a:pPr>
            <a:r>
              <a:t/>
            </a:r>
            <a:endParaRPr/>
          </a:p>
        </p:txBody>
      </p:sp>
      <p:sp>
        <p:nvSpPr>
          <p:cNvPr id="1414" name="Google Shape;1414;p96"/>
          <p:cNvSpPr txBox="1"/>
          <p:nvPr>
            <p:ph type="title"/>
          </p:nvPr>
        </p:nvSpPr>
        <p:spPr>
          <a:xfrm>
            <a:off x="858594" y="370575"/>
            <a:ext cx="10281300" cy="499500"/>
          </a:xfrm>
          <a:prstGeom prst="rect">
            <a:avLst/>
          </a:prstGeom>
          <a:effectLst>
            <a:outerShdw blurRad="57150" rotWithShape="0" algn="bl" dir="5400000" dist="19050">
              <a:srgbClr val="FFFFFF">
                <a:alpha val="50000"/>
              </a:srgbClr>
            </a:outerShdw>
          </a:effectLst>
        </p:spPr>
        <p:txBody>
          <a:bodyPr anchorCtr="0" anchor="b" bIns="0" lIns="0" spcFirstLastPara="1" rIns="0" wrap="square" tIns="0">
            <a:noAutofit/>
          </a:bodyPr>
          <a:lstStyle/>
          <a:p>
            <a:pPr indent="0" lvl="0" marL="0" rtl="0" algn="l">
              <a:spcBef>
                <a:spcPts val="0"/>
              </a:spcBef>
              <a:spcAft>
                <a:spcPts val="0"/>
              </a:spcAft>
              <a:buNone/>
            </a:pPr>
            <a:r>
              <a:rPr lang="en-US">
                <a:solidFill>
                  <a:schemeClr val="dk2"/>
                </a:solidFill>
              </a:rPr>
              <a:t>Intermezzo - “classical” Object </a:t>
            </a:r>
            <a:r>
              <a:rPr lang="en-US">
                <a:solidFill>
                  <a:schemeClr val="dk2"/>
                </a:solidFill>
              </a:rPr>
              <a:t>oriented</a:t>
            </a:r>
            <a:r>
              <a:rPr lang="en-US">
                <a:solidFill>
                  <a:schemeClr val="dk2"/>
                </a:solidFill>
              </a:rPr>
              <a:t> programming </a:t>
            </a:r>
            <a:endParaRPr>
              <a:solidFill>
                <a:schemeClr val="dk2"/>
              </a:solidFill>
            </a:endParaRPr>
          </a:p>
        </p:txBody>
      </p:sp>
      <p:pic>
        <p:nvPicPr>
          <p:cNvPr id="1415" name="Google Shape;1415;p96">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
        <p:nvSpPr>
          <p:cNvPr id="1416" name="Google Shape;1416;p96"/>
          <p:cNvSpPr txBox="1"/>
          <p:nvPr/>
        </p:nvSpPr>
        <p:spPr>
          <a:xfrm>
            <a:off x="592050" y="1771700"/>
            <a:ext cx="10814400" cy="4681500"/>
          </a:xfrm>
          <a:prstGeom prst="rect">
            <a:avLst/>
          </a:prstGeom>
          <a:solidFill>
            <a:srgbClr val="A4C2F4">
              <a:alpha val="60340"/>
            </a:srgbClr>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FFFF"/>
                </a:solidFill>
                <a:latin typeface="Calibri"/>
                <a:ea typeface="Calibri"/>
                <a:cs typeface="Calibri"/>
                <a:sym typeface="Calibri"/>
              </a:rPr>
              <a:t>The more classic approach to Object Oriented Programming introduced in ES6 (“class” keyword etc) is a double edged sword. On the one hand	“class based OOP”  is something everyone learns and making the syntax better is a good thing. Besides it’s an optional feature and there are other ways to create objects like factory functions. Using it for limited purposes is fine.</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rPr lang="en-US" sz="1800">
                <a:solidFill>
                  <a:srgbClr val="FFFFFF"/>
                </a:solidFill>
                <a:latin typeface="Calibri"/>
                <a:ea typeface="Calibri"/>
                <a:cs typeface="Calibri"/>
                <a:sym typeface="Calibri"/>
              </a:rPr>
              <a:t>However….</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rPr lang="en-US" sz="1800">
                <a:solidFill>
                  <a:srgbClr val="FFFFFF"/>
                </a:solidFill>
                <a:latin typeface="Calibri"/>
                <a:ea typeface="Calibri"/>
                <a:cs typeface="Calibri"/>
                <a:sym typeface="Calibri"/>
              </a:rPr>
              <a:t>The concept of “Class” doesn’t exist in JavaScript. It's underlying mechanism (called “Prototype-based programming”) is still how everythings works under the hood. So to truly understand the run-time model of JavaScript it is needed to get to know how prototypes work. And it is well recognozed that the concept of classes with “deep” inheritance hierachies make things brittle. Prototypes are better and very flexible. And finally using “class” guides people away from the simplicity and power of functional programming</a:t>
            </a:r>
            <a:endParaRPr sz="1800">
              <a:solidFill>
                <a:srgbClr val="FFFFFF"/>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0" name="Shape 1420"/>
        <p:cNvGrpSpPr/>
        <p:nvPr/>
      </p:nvGrpSpPr>
      <p:grpSpPr>
        <a:xfrm>
          <a:off x="0" y="0"/>
          <a:ext cx="0" cy="0"/>
          <a:chOff x="0" y="0"/>
          <a:chExt cx="0" cy="0"/>
        </a:xfrm>
      </p:grpSpPr>
      <p:sp>
        <p:nvSpPr>
          <p:cNvPr id="1421" name="Google Shape;1421;p9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Classes</a:t>
            </a:r>
            <a:endParaRPr/>
          </a:p>
        </p:txBody>
      </p:sp>
      <p:sp>
        <p:nvSpPr>
          <p:cNvPr id="1422" name="Google Shape;1422;p97"/>
          <p:cNvSpPr txBox="1"/>
          <p:nvPr>
            <p:ph idx="1" type="body"/>
          </p:nvPr>
        </p:nvSpPr>
        <p:spPr>
          <a:xfrm>
            <a:off x="858600" y="1362375"/>
            <a:ext cx="5237400" cy="50907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sz="1800"/>
              <a:t>From ES6 onwards JavaScript developers are able to use a more classic </a:t>
            </a:r>
            <a:r>
              <a:rPr lang="en-US" sz="1800"/>
              <a:t>approach</a:t>
            </a:r>
            <a:r>
              <a:rPr lang="en-US" sz="1800"/>
              <a:t> to Object Oriented Programming which resembles other programming languages. </a:t>
            </a:r>
            <a:endParaRPr b="1" sz="1800"/>
          </a:p>
          <a:p>
            <a:pPr indent="0" lvl="0" marL="0" rtl="0" algn="l">
              <a:lnSpc>
                <a:spcPct val="115000"/>
              </a:lnSpc>
              <a:spcBef>
                <a:spcPts val="1300"/>
              </a:spcBef>
              <a:spcAft>
                <a:spcPts val="0"/>
              </a:spcAft>
              <a:buNone/>
            </a:pPr>
            <a:r>
              <a:rPr lang="en-US" sz="1800"/>
              <a:t>In the sample there is a  </a:t>
            </a:r>
            <a:r>
              <a:rPr lang="en-US" sz="1800">
                <a:solidFill>
                  <a:srgbClr val="267F99"/>
                </a:solidFill>
                <a:highlight>
                  <a:srgbClr val="FFFFFF"/>
                </a:highlight>
                <a:latin typeface="Consolas"/>
                <a:ea typeface="Consolas"/>
                <a:cs typeface="Consolas"/>
                <a:sym typeface="Consolas"/>
              </a:rPr>
              <a:t>Greeter</a:t>
            </a:r>
            <a:r>
              <a:rPr lang="en-US" sz="1800"/>
              <a:t> class with a </a:t>
            </a:r>
            <a:r>
              <a:rPr lang="en-US" sz="1800">
                <a:solidFill>
                  <a:srgbClr val="001080"/>
                </a:solidFill>
                <a:highlight>
                  <a:srgbClr val="FFFFFF"/>
                </a:highlight>
                <a:latin typeface="Consolas"/>
                <a:ea typeface="Consolas"/>
                <a:cs typeface="Consolas"/>
                <a:sym typeface="Consolas"/>
              </a:rPr>
              <a:t>greeting</a:t>
            </a:r>
            <a:r>
              <a:rPr lang="en-US" sz="1800"/>
              <a:t> property, a </a:t>
            </a:r>
            <a:r>
              <a:rPr b="1" lang="en-US" sz="1800"/>
              <a:t>constructor</a:t>
            </a:r>
            <a:r>
              <a:rPr lang="en-US" sz="1800"/>
              <a:t> and a </a:t>
            </a:r>
            <a:r>
              <a:rPr lang="en-US" sz="1800">
                <a:solidFill>
                  <a:srgbClr val="795E26"/>
                </a:solidFill>
                <a:highlight>
                  <a:srgbClr val="FFFFFF"/>
                </a:highlight>
                <a:latin typeface="Consolas"/>
                <a:ea typeface="Consolas"/>
                <a:cs typeface="Consolas"/>
                <a:sym typeface="Consolas"/>
              </a:rPr>
              <a:t>greet</a:t>
            </a:r>
            <a:r>
              <a:rPr lang="en-US" sz="1800"/>
              <a:t> method.</a:t>
            </a:r>
            <a:endParaRPr sz="1800"/>
          </a:p>
          <a:p>
            <a:pPr indent="0" lvl="0" marL="0" rtl="0" algn="l">
              <a:lnSpc>
                <a:spcPct val="115000"/>
              </a:lnSpc>
              <a:spcBef>
                <a:spcPts val="1300"/>
              </a:spcBef>
              <a:spcAft>
                <a:spcPts val="0"/>
              </a:spcAft>
              <a:buNone/>
            </a:pPr>
            <a:r>
              <a:rPr lang="en-US" sz="1800"/>
              <a:t>With </a:t>
            </a:r>
            <a:r>
              <a:rPr lang="en-US" sz="1800">
                <a:solidFill>
                  <a:srgbClr val="0000FF"/>
                </a:solidFill>
                <a:highlight>
                  <a:srgbClr val="FFFFFF"/>
                </a:highlight>
                <a:latin typeface="Consolas"/>
                <a:ea typeface="Consolas"/>
                <a:cs typeface="Consolas"/>
                <a:sym typeface="Consolas"/>
              </a:rPr>
              <a:t>this</a:t>
            </a:r>
            <a:r>
              <a:rPr lang="en-US" sz="1800">
                <a:solidFill>
                  <a:srgbClr val="000000"/>
                </a:solidFill>
                <a:highlight>
                  <a:srgbClr val="FFFFFF"/>
                </a:highlight>
                <a:latin typeface="Consolas"/>
                <a:ea typeface="Consolas"/>
                <a:cs typeface="Consolas"/>
                <a:sym typeface="Consolas"/>
              </a:rPr>
              <a:t>.</a:t>
            </a:r>
            <a:r>
              <a:rPr lang="en-US" sz="1800"/>
              <a:t>  access to the class members is provided </a:t>
            </a:r>
            <a:endParaRPr sz="1800"/>
          </a:p>
          <a:p>
            <a:pPr indent="0" lvl="0" marL="0" rtl="0" algn="l">
              <a:lnSpc>
                <a:spcPct val="115000"/>
              </a:lnSpc>
              <a:spcBef>
                <a:spcPts val="1300"/>
              </a:spcBef>
              <a:spcAft>
                <a:spcPts val="0"/>
              </a:spcAft>
              <a:buNone/>
            </a:pPr>
            <a:r>
              <a:rPr lang="en-US" sz="1800"/>
              <a:t>In order to construct an instance of the cla</a:t>
            </a:r>
            <a:r>
              <a:rPr lang="en-US" sz="1800"/>
              <a:t>ss the reserved word </a:t>
            </a:r>
            <a:r>
              <a:rPr lang="en-US" sz="1800">
                <a:solidFill>
                  <a:srgbClr val="0000FF"/>
                </a:solidFill>
                <a:highlight>
                  <a:srgbClr val="FFFFFF"/>
                </a:highlight>
                <a:latin typeface="Consolas"/>
                <a:ea typeface="Consolas"/>
                <a:cs typeface="Consolas"/>
                <a:sym typeface="Consolas"/>
              </a:rPr>
              <a:t>new</a:t>
            </a:r>
            <a:r>
              <a:rPr lang="en-US" sz="1800"/>
              <a:t> is used. </a:t>
            </a:r>
            <a:endParaRPr sz="1800"/>
          </a:p>
        </p:txBody>
      </p:sp>
      <p:sp>
        <p:nvSpPr>
          <p:cNvPr id="1423" name="Google Shape;1423;p97"/>
          <p:cNvSpPr txBox="1"/>
          <p:nvPr>
            <p:ph idx="2" type="body"/>
          </p:nvPr>
        </p:nvSpPr>
        <p:spPr>
          <a:xfrm>
            <a:off x="6816425" y="1667150"/>
            <a:ext cx="5152200" cy="4119600"/>
          </a:xfrm>
          <a:prstGeom prst="rect">
            <a:avLst/>
          </a:prstGeom>
        </p:spPr>
        <p:txBody>
          <a:bodyPr anchorCtr="0" anchor="ctr" bIns="0" lIns="0" spcFirstLastPara="1" rIns="0" wrap="square" tIns="0">
            <a:noAutofit/>
          </a:bodyPr>
          <a:lstStyle/>
          <a:p>
            <a:pPr indent="0" lvl="0" marL="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class</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greeting</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constructor</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message</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this</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greeting</a:t>
            </a:r>
            <a:r>
              <a:rPr lang="en-US">
                <a:solidFill>
                  <a:srgbClr val="000000"/>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message</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795E26"/>
                </a:solidFill>
                <a:highlight>
                  <a:srgbClr val="FFFFFF"/>
                </a:highlight>
                <a:latin typeface="Consolas"/>
                <a:ea typeface="Consolas"/>
                <a:cs typeface="Consolas"/>
                <a:sym typeface="Consolas"/>
              </a:rPr>
              <a:t>greet</a:t>
            </a: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r>
              <a:rPr lang="en-US">
                <a:solidFill>
                  <a:srgbClr val="AF00DB"/>
                </a:solidFill>
                <a:highlight>
                  <a:srgbClr val="FFFFFF"/>
                </a:highlight>
                <a:latin typeface="Consolas"/>
                <a:ea typeface="Consolas"/>
                <a:cs typeface="Consolas"/>
                <a:sym typeface="Consolas"/>
              </a:rPr>
              <a:t>return</a:t>
            </a:r>
            <a:r>
              <a:rPr lang="en-US">
                <a:solidFill>
                  <a:srgbClr val="000000"/>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"Hello, "</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this</a:t>
            </a:r>
            <a:r>
              <a:rPr lang="en-US">
                <a:solidFill>
                  <a:srgbClr val="000000"/>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greeting</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a:solidFill>
                  <a:srgbClr val="0000FF"/>
                </a:solidFill>
                <a:highlight>
                  <a:srgbClr val="FFFFFF"/>
                </a:highlight>
                <a:latin typeface="Consolas"/>
                <a:ea typeface="Consolas"/>
                <a:cs typeface="Consolas"/>
                <a:sym typeface="Consolas"/>
              </a:rPr>
              <a:t>let</a:t>
            </a:r>
            <a:r>
              <a:rPr lang="en-US">
                <a:solidFill>
                  <a:srgbClr val="000000"/>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 = </a:t>
            </a:r>
            <a:r>
              <a:rPr lang="en-US">
                <a:solidFill>
                  <a:srgbClr val="0000FF"/>
                </a:solidFill>
                <a:highlight>
                  <a:srgbClr val="FFFFFF"/>
                </a:highlight>
                <a:latin typeface="Consolas"/>
                <a:ea typeface="Consolas"/>
                <a:cs typeface="Consolas"/>
                <a:sym typeface="Consolas"/>
              </a:rPr>
              <a:t>new</a:t>
            </a:r>
            <a:r>
              <a:rPr lang="en-US">
                <a:solidFill>
                  <a:srgbClr val="000000"/>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Greeter</a:t>
            </a:r>
            <a:r>
              <a:rPr lang="en-US">
                <a:solidFill>
                  <a:srgbClr val="000000"/>
                </a:solidFill>
                <a:highlight>
                  <a:srgbClr val="FFFFFF"/>
                </a:highlight>
                <a:latin typeface="Consolas"/>
                <a:ea typeface="Consolas"/>
                <a:cs typeface="Consolas"/>
                <a:sym typeface="Consolas"/>
              </a:rPr>
              <a:t>(</a:t>
            </a:r>
            <a:r>
              <a:rPr lang="en-US">
                <a:solidFill>
                  <a:srgbClr val="A31515"/>
                </a:solidFill>
                <a:highlight>
                  <a:srgbClr val="FFFFFF"/>
                </a:highlight>
                <a:latin typeface="Consolas"/>
                <a:ea typeface="Consolas"/>
                <a:cs typeface="Consolas"/>
                <a:sym typeface="Consolas"/>
              </a:rPr>
              <a:t>"world"</a:t>
            </a:r>
            <a:r>
              <a:rPr lang="en-US">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spcBef>
                <a:spcPts val="0"/>
              </a:spcBef>
              <a:spcAft>
                <a:spcPts val="600"/>
              </a:spcAft>
              <a:buNone/>
            </a:pPr>
            <a:r>
              <a:t/>
            </a:r>
            <a:endParaRPr/>
          </a:p>
        </p:txBody>
      </p:sp>
      <p:pic>
        <p:nvPicPr>
          <p:cNvPr id="1424" name="Google Shape;1424;p97">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8" name="Shape 1428"/>
        <p:cNvGrpSpPr/>
        <p:nvPr/>
      </p:nvGrpSpPr>
      <p:grpSpPr>
        <a:xfrm>
          <a:off x="0" y="0"/>
          <a:ext cx="0" cy="0"/>
          <a:chOff x="0" y="0"/>
          <a:chExt cx="0" cy="0"/>
        </a:xfrm>
      </p:grpSpPr>
      <p:sp>
        <p:nvSpPr>
          <p:cNvPr id="1429" name="Google Shape;1429;p9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Inheritance</a:t>
            </a:r>
            <a:endParaRPr/>
          </a:p>
        </p:txBody>
      </p:sp>
      <p:sp>
        <p:nvSpPr>
          <p:cNvPr id="1430" name="Google Shape;1430;p98"/>
          <p:cNvSpPr txBox="1"/>
          <p:nvPr>
            <p:ph idx="1" type="body"/>
          </p:nvPr>
        </p:nvSpPr>
        <p:spPr>
          <a:xfrm>
            <a:off x="858600" y="1625600"/>
            <a:ext cx="5093400" cy="49092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None/>
            </a:pPr>
            <a:r>
              <a:rPr lang="en-US" sz="1600">
                <a:solidFill>
                  <a:schemeClr val="dk1"/>
                </a:solidFill>
              </a:rPr>
              <a:t>The</a:t>
            </a:r>
            <a:r>
              <a:rPr lang="en-US" sz="1600">
                <a:solidFill>
                  <a:schemeClr val="dk1"/>
                </a:solidFill>
                <a:uFill>
                  <a:noFill/>
                </a:uFill>
                <a:hlinkClick r:id="rId3"/>
              </a:rPr>
              <a:t> </a:t>
            </a:r>
            <a:r>
              <a:rPr b="1" lang="en-US" sz="1600" u="sng">
                <a:solidFill>
                  <a:schemeClr val="hlink"/>
                </a:solidFill>
                <a:hlinkClick r:id="rId4"/>
              </a:rPr>
              <a:t>extends</a:t>
            </a:r>
            <a:r>
              <a:rPr b="1" lang="en-US" sz="1600">
                <a:solidFill>
                  <a:schemeClr val="dk1"/>
                </a:solidFill>
              </a:rPr>
              <a:t> keyword </a:t>
            </a:r>
            <a:r>
              <a:rPr lang="en-US" sz="1600">
                <a:solidFill>
                  <a:schemeClr val="dk1"/>
                </a:solidFill>
              </a:rPr>
              <a:t>is used in </a:t>
            </a:r>
            <a:r>
              <a:rPr i="1" lang="en-US" sz="1600">
                <a:solidFill>
                  <a:schemeClr val="dk1"/>
                </a:solidFill>
              </a:rPr>
              <a:t>class declarations</a:t>
            </a:r>
            <a:r>
              <a:rPr lang="en-US" sz="1600">
                <a:solidFill>
                  <a:schemeClr val="dk1"/>
                </a:solidFill>
              </a:rPr>
              <a:t> or </a:t>
            </a:r>
            <a:r>
              <a:rPr i="1" lang="en-US" sz="1600">
                <a:solidFill>
                  <a:schemeClr val="dk1"/>
                </a:solidFill>
              </a:rPr>
              <a:t>class expressions</a:t>
            </a:r>
            <a:r>
              <a:rPr lang="en-US" sz="1600">
                <a:solidFill>
                  <a:schemeClr val="dk1"/>
                </a:solidFill>
              </a:rPr>
              <a:t> to create a class as a child of another class.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The </a:t>
            </a:r>
            <a:r>
              <a:rPr b="1" lang="en-US" sz="1600" u="sng">
                <a:solidFill>
                  <a:schemeClr val="hlink"/>
                </a:solidFill>
                <a:hlinkClick r:id="rId5"/>
              </a:rPr>
              <a:t>super</a:t>
            </a:r>
            <a:r>
              <a:rPr b="1" lang="en-US" sz="1600">
                <a:solidFill>
                  <a:schemeClr val="dk1"/>
                </a:solidFill>
              </a:rPr>
              <a:t> keyword</a:t>
            </a:r>
            <a:r>
              <a:rPr lang="en-US" sz="1600">
                <a:solidFill>
                  <a:schemeClr val="dk1"/>
                </a:solidFill>
              </a:rPr>
              <a:t> allows calling the parent object that is being inherited. It is good advice to avoid this as this can cause an even tighter coupling between objects, but there are occasions where it is appropriate to use.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In the example on the right case, it is be used in the constructor to assign to the super constructor. </a:t>
            </a:r>
            <a:endParaRPr sz="1600">
              <a:solidFill>
                <a:schemeClr val="dk1"/>
              </a:solidFill>
            </a:endParaRPr>
          </a:p>
          <a:p>
            <a:pPr indent="0" lvl="0" marL="0" rtl="0" algn="l">
              <a:lnSpc>
                <a:spcPct val="135714"/>
              </a:lnSpc>
              <a:spcBef>
                <a:spcPts val="0"/>
              </a:spcBef>
              <a:spcAft>
                <a:spcPts val="0"/>
              </a:spcAft>
              <a:buNone/>
            </a:pPr>
            <a:r>
              <a:t/>
            </a:r>
            <a:endParaRPr sz="1600">
              <a:solidFill>
                <a:schemeClr val="dk1"/>
              </a:solidFill>
            </a:endParaRPr>
          </a:p>
          <a:p>
            <a:pPr indent="0" lvl="0" marL="0" rtl="0" algn="l">
              <a:lnSpc>
                <a:spcPct val="135714"/>
              </a:lnSpc>
              <a:spcBef>
                <a:spcPts val="0"/>
              </a:spcBef>
              <a:spcAft>
                <a:spcPts val="0"/>
              </a:spcAft>
              <a:buNone/>
            </a:pPr>
            <a:r>
              <a:rPr lang="en-US" sz="1600">
                <a:solidFill>
                  <a:schemeClr val="dk1"/>
                </a:solidFill>
              </a:rPr>
              <a:t>If a constructor is not defined on a child class the super class constructor will be invoked by default.</a:t>
            </a:r>
            <a:endParaRPr sz="1600">
              <a:solidFill>
                <a:schemeClr val="dk1"/>
              </a:solidFill>
            </a:endParaRPr>
          </a:p>
        </p:txBody>
      </p:sp>
      <p:sp>
        <p:nvSpPr>
          <p:cNvPr id="1431" name="Google Shape;1431;p98"/>
          <p:cNvSpPr txBox="1"/>
          <p:nvPr>
            <p:ph idx="1" type="body"/>
          </p:nvPr>
        </p:nvSpPr>
        <p:spPr>
          <a:xfrm>
            <a:off x="6728325" y="1625600"/>
            <a:ext cx="5093400" cy="49092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class</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Animal</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name</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constructor</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theName</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rgbClr val="000000"/>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00"/>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theName</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move</a:t>
            </a:r>
            <a:r>
              <a:rPr lang="en-US" sz="1000">
                <a:solidFill>
                  <a:srgbClr val="000000"/>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distanceInMeters</a:t>
            </a: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rgbClr val="000000"/>
                </a:solidFill>
                <a:highlight>
                  <a:srgbClr val="FFFFFF"/>
                </a:highlight>
                <a:latin typeface="Consolas"/>
                <a:ea typeface="Consolas"/>
                <a:cs typeface="Consolas"/>
                <a:sym typeface="Consolas"/>
              </a:rPr>
              <a:t> = </a:t>
            </a:r>
            <a:r>
              <a:rPr lang="en-US" sz="1000">
                <a:solidFill>
                  <a:srgbClr val="09885A"/>
                </a:solidFill>
                <a:highlight>
                  <a:srgbClr val="FFFFFF"/>
                </a:highlight>
                <a:latin typeface="Consolas"/>
                <a:ea typeface="Consolas"/>
                <a:cs typeface="Consolas"/>
                <a:sym typeface="Consolas"/>
              </a:rPr>
              <a:t>0</a:t>
            </a: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rgbClr val="000000"/>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rgbClr val="000000"/>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${this</a:t>
            </a:r>
            <a:r>
              <a:rPr lang="en-US" sz="1000">
                <a:solidFill>
                  <a:srgbClr val="A31515"/>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name</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 moved </a:t>
            </a:r>
            <a:r>
              <a:rPr lang="en-US" sz="1000">
                <a:solidFill>
                  <a:srgbClr val="0000FF"/>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distanceInMeters</a:t>
            </a:r>
            <a:r>
              <a:rPr lang="en-US" sz="1000">
                <a:solidFill>
                  <a:srgbClr val="0000FF"/>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m.`</a:t>
            </a: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00"/>
                </a:solidFill>
                <a:highlight>
                  <a:srgbClr val="FFFFFF"/>
                </a:highlight>
                <a:latin typeface="Consolas"/>
                <a:ea typeface="Consolas"/>
                <a:cs typeface="Consolas"/>
                <a:sym typeface="Consolas"/>
              </a:rPr>
              <a:t>}</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0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FF"/>
                </a:solidFill>
                <a:highlight>
                  <a:schemeClr val="lt1"/>
                </a:highlight>
                <a:latin typeface="Consolas"/>
                <a:ea typeface="Consolas"/>
                <a:cs typeface="Consolas"/>
                <a:sym typeface="Consolas"/>
              </a:rPr>
              <a:t>class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Snake</a:t>
            </a: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extends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Animal</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constructor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r>
              <a:rPr lang="en-US" sz="1000">
                <a:solidFill>
                  <a:schemeClr val="dk1"/>
                </a:solidFill>
                <a:highlight>
                  <a:schemeClr val="lt1"/>
                </a:highlight>
                <a:latin typeface="Consolas"/>
                <a:ea typeface="Consolas"/>
                <a:cs typeface="Consolas"/>
                <a:sym typeface="Consolas"/>
              </a:rPr>
              <a:t>) {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5</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"Slithering..."</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marR="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rgbClr val="0000FF"/>
                </a:solidFill>
                <a:highlight>
                  <a:schemeClr val="lt1"/>
                </a:highlight>
                <a:latin typeface="Consolas"/>
                <a:ea typeface="Consolas"/>
                <a:cs typeface="Consolas"/>
                <a:sym typeface="Consolas"/>
              </a:rPr>
              <a:t>class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Horse</a:t>
            </a: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extends</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Animal</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constructor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string</a:t>
            </a:r>
            <a:r>
              <a:rPr lang="en-US" sz="1000">
                <a:solidFill>
                  <a:schemeClr val="dk1"/>
                </a:solidFill>
                <a:highlight>
                  <a:schemeClr val="lt1"/>
                </a:highlight>
                <a:latin typeface="Consolas"/>
                <a:ea typeface="Consolas"/>
                <a:cs typeface="Consolas"/>
                <a:sym typeface="Consolas"/>
              </a:rPr>
              <a:t>) {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name</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 = </a:t>
            </a:r>
            <a:r>
              <a:rPr lang="en-US" sz="1000">
                <a:solidFill>
                  <a:srgbClr val="09885A"/>
                </a:solidFill>
                <a:highlight>
                  <a:schemeClr val="lt1"/>
                </a:highlight>
                <a:latin typeface="Consolas"/>
                <a:ea typeface="Consolas"/>
                <a:cs typeface="Consolas"/>
                <a:sym typeface="Consolas"/>
              </a:rPr>
              <a:t>45</a:t>
            </a: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267F99"/>
                </a:solidFill>
                <a:highlight>
                  <a:schemeClr val="lt1"/>
                </a:highlight>
                <a:latin typeface="Consolas"/>
                <a:ea typeface="Consolas"/>
                <a:cs typeface="Consolas"/>
                <a:sym typeface="Consolas"/>
              </a:rPr>
              <a:t>console</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log</a:t>
            </a:r>
            <a:r>
              <a:rPr lang="en-US" sz="1000">
                <a:solidFill>
                  <a:schemeClr val="dk1"/>
                </a:solidFill>
                <a:highlight>
                  <a:schemeClr val="lt1"/>
                </a:highlight>
                <a:latin typeface="Consolas"/>
                <a:ea typeface="Consolas"/>
                <a:cs typeface="Consolas"/>
                <a:sym typeface="Consolas"/>
              </a:rPr>
              <a:t>(</a:t>
            </a:r>
            <a:r>
              <a:rPr lang="en-US" sz="1000">
                <a:solidFill>
                  <a:srgbClr val="A31515"/>
                </a:solidFill>
                <a:highlight>
                  <a:schemeClr val="lt1"/>
                </a:highlight>
                <a:latin typeface="Consolas"/>
                <a:ea typeface="Consolas"/>
                <a:cs typeface="Consolas"/>
                <a:sym typeface="Consolas"/>
              </a:rPr>
              <a:t>"Galloping..."</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r>
              <a:rPr lang="en-US" sz="1000">
                <a:solidFill>
                  <a:srgbClr val="0000FF"/>
                </a:solidFill>
                <a:highlight>
                  <a:schemeClr val="lt1"/>
                </a:highlight>
                <a:latin typeface="Consolas"/>
                <a:ea typeface="Consolas"/>
                <a:cs typeface="Consolas"/>
                <a:sym typeface="Consolas"/>
              </a:rPr>
              <a:t>super</a:t>
            </a:r>
            <a:r>
              <a:rPr lang="en-US" sz="1000">
                <a:solidFill>
                  <a:schemeClr val="dk1"/>
                </a:solidFill>
                <a:highlight>
                  <a:schemeClr val="lt1"/>
                </a:highlight>
                <a:latin typeface="Consolas"/>
                <a:ea typeface="Consolas"/>
                <a:cs typeface="Consolas"/>
                <a:sym typeface="Consolas"/>
              </a:rPr>
              <a:t>.</a:t>
            </a:r>
            <a:r>
              <a:rPr lang="en-US" sz="1000">
                <a:solidFill>
                  <a:srgbClr val="795E26"/>
                </a:solidFill>
                <a:highlight>
                  <a:schemeClr val="lt1"/>
                </a:highlight>
                <a:latin typeface="Consolas"/>
                <a:ea typeface="Consolas"/>
                <a:cs typeface="Consolas"/>
                <a:sym typeface="Consolas"/>
              </a:rPr>
              <a:t>move</a:t>
            </a:r>
            <a:r>
              <a:rPr lang="en-US" sz="1000">
                <a:solidFill>
                  <a:schemeClr val="dk1"/>
                </a:solidFill>
                <a:highlight>
                  <a:schemeClr val="lt1"/>
                </a:highlight>
                <a:latin typeface="Consolas"/>
                <a:ea typeface="Consolas"/>
                <a:cs typeface="Consolas"/>
                <a:sym typeface="Consolas"/>
              </a:rPr>
              <a:t>(</a:t>
            </a:r>
            <a:r>
              <a:rPr lang="en-US" sz="1000">
                <a:solidFill>
                  <a:srgbClr val="001080"/>
                </a:solidFill>
                <a:highlight>
                  <a:schemeClr val="lt1"/>
                </a:highlight>
                <a:latin typeface="Consolas"/>
                <a:ea typeface="Consolas"/>
                <a:cs typeface="Consolas"/>
                <a:sym typeface="Consolas"/>
              </a:rPr>
              <a:t>distanceInMeters</a:t>
            </a:r>
            <a:r>
              <a:rPr lang="en-US" sz="1000">
                <a:solidFill>
                  <a:schemeClr val="dk1"/>
                </a:solidFill>
                <a:highlight>
                  <a:schemeClr val="lt1"/>
                </a:highlight>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    }</a:t>
            </a:r>
            <a:endParaRPr sz="10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en-US" sz="1000">
                <a:solidFill>
                  <a:schemeClr val="dk1"/>
                </a:solidFill>
                <a:highlight>
                  <a:schemeClr val="lt1"/>
                </a:highlight>
                <a:latin typeface="Consolas"/>
                <a:ea typeface="Consolas"/>
                <a:cs typeface="Consolas"/>
                <a:sym typeface="Consolas"/>
              </a:rPr>
              <a:t>}</a:t>
            </a:r>
            <a:endParaRPr sz="1000">
              <a:solidFill>
                <a:schemeClr val="dk1"/>
              </a:solidFill>
              <a:latin typeface="Arial"/>
              <a:ea typeface="Arial"/>
              <a:cs typeface="Arial"/>
              <a:sym typeface="Arial"/>
            </a:endParaRPr>
          </a:p>
          <a:p>
            <a:pPr indent="0" lvl="0" marL="0" rtl="0" algn="l">
              <a:lnSpc>
                <a:spcPct val="135714"/>
              </a:lnSpc>
              <a:spcBef>
                <a:spcPts val="0"/>
              </a:spcBef>
              <a:spcAft>
                <a:spcPts val="0"/>
              </a:spcAft>
              <a:buNone/>
            </a:pPr>
            <a:r>
              <a:t/>
            </a:r>
            <a:endParaRPr sz="1000">
              <a:solidFill>
                <a:schemeClr val="dk1"/>
              </a:solidFill>
              <a:highlight>
                <a:schemeClr val="lt1"/>
              </a:highlight>
              <a:latin typeface="Consolas"/>
              <a:ea typeface="Consolas"/>
              <a:cs typeface="Consolas"/>
              <a:sym typeface="Consolas"/>
            </a:endParaRPr>
          </a:p>
        </p:txBody>
      </p:sp>
      <p:pic>
        <p:nvPicPr>
          <p:cNvPr id="1432" name="Google Shape;1432;p98">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7" name="Shape 1437"/>
        <p:cNvGrpSpPr/>
        <p:nvPr/>
      </p:nvGrpSpPr>
      <p:grpSpPr>
        <a:xfrm>
          <a:off x="0" y="0"/>
          <a:ext cx="0" cy="0"/>
          <a:chOff x="0" y="0"/>
          <a:chExt cx="0" cy="0"/>
        </a:xfrm>
      </p:grpSpPr>
      <p:sp>
        <p:nvSpPr>
          <p:cNvPr id="1438" name="Google Shape;1438;p99"/>
          <p:cNvSpPr txBox="1"/>
          <p:nvPr>
            <p:ph idx="1" type="body"/>
          </p:nvPr>
        </p:nvSpPr>
        <p:spPr>
          <a:xfrm>
            <a:off x="6240475" y="1223825"/>
            <a:ext cx="5280900" cy="51447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class</a:t>
            </a: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Person</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a:t>
            </a:r>
            <a:endParaRPr sz="135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constructor</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name</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get</a:t>
            </a: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AF00DB"/>
                </a:solidFill>
                <a:highlight>
                  <a:srgbClr val="FFFFFF"/>
                </a:highlight>
                <a:latin typeface="Consolas"/>
                <a:ea typeface="Consolas"/>
                <a:cs typeface="Consolas"/>
                <a:sym typeface="Consolas"/>
              </a:rPr>
              <a:t>return</a:t>
            </a: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toUpperCase</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set</a:t>
            </a: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newName</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newName</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validation could be checked here such as only allowing non numerical values</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795E26"/>
                </a:solidFill>
                <a:highlight>
                  <a:srgbClr val="FFFFFF"/>
                </a:highlight>
                <a:latin typeface="Consolas"/>
                <a:ea typeface="Consolas"/>
                <a:cs typeface="Consolas"/>
                <a:sym typeface="Consolas"/>
              </a:rPr>
              <a:t>walk</a:t>
            </a: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00FF"/>
                </a:solidFill>
                <a:highlight>
                  <a:srgbClr val="FFFFFF"/>
                </a:highlight>
                <a:latin typeface="Consolas"/>
                <a:ea typeface="Consolas"/>
                <a:cs typeface="Consolas"/>
                <a:sym typeface="Consolas"/>
              </a:rPr>
              <a:t>this</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_name</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 is walking.'</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0000FF"/>
                </a:solidFill>
                <a:highlight>
                  <a:srgbClr val="FFFFFF"/>
                </a:highlight>
                <a:latin typeface="Consolas"/>
                <a:ea typeface="Consolas"/>
                <a:cs typeface="Consolas"/>
                <a:sym typeface="Consolas"/>
              </a:rPr>
              <a:t>let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 = </a:t>
            </a:r>
            <a:r>
              <a:rPr lang="en-US" sz="1350">
                <a:solidFill>
                  <a:srgbClr val="0000FF"/>
                </a:solidFill>
                <a:highlight>
                  <a:srgbClr val="FFFFFF"/>
                </a:highlight>
                <a:latin typeface="Consolas"/>
                <a:ea typeface="Consolas"/>
                <a:cs typeface="Consolas"/>
                <a:sym typeface="Consolas"/>
              </a:rPr>
              <a:t>new</a:t>
            </a: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Person</a:t>
            </a:r>
            <a:r>
              <a:rPr lang="en-US" sz="1350">
                <a:solidFill>
                  <a:schemeClr val="dk1"/>
                </a:solidFill>
                <a:highlight>
                  <a:srgbClr val="FFFFFF"/>
                </a:highlight>
                <a:latin typeface="Consolas"/>
                <a:ea typeface="Consolas"/>
                <a:cs typeface="Consolas"/>
                <a:sym typeface="Consolas"/>
              </a:rPr>
              <a:t>(</a:t>
            </a:r>
            <a:r>
              <a:rPr lang="en-US" sz="1350">
                <a:solidFill>
                  <a:srgbClr val="A31515"/>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chemeClr val="dk1"/>
                </a:solidFill>
                <a:highlight>
                  <a:srgbClr val="FFFFFF"/>
                </a:highlight>
                <a:latin typeface="Consolas"/>
                <a:ea typeface="Consolas"/>
                <a:cs typeface="Consolas"/>
                <a:sym typeface="Consolas"/>
              </a:rPr>
              <a:t> </a:t>
            </a: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bob</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name</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Outputs 'BOB'</a:t>
            </a:r>
            <a:endParaRPr sz="1350">
              <a:solidFill>
                <a:srgbClr val="008000"/>
              </a:solidFill>
              <a:highlight>
                <a:srgbClr val="FFFFFF"/>
              </a:highlight>
              <a:latin typeface="Consolas"/>
              <a:ea typeface="Consolas"/>
              <a:cs typeface="Consolas"/>
              <a:sym typeface="Consolas"/>
            </a:endParaRPr>
          </a:p>
          <a:p>
            <a:pPr indent="0" lvl="0" marL="0" rtl="0" algn="l">
              <a:spcBef>
                <a:spcPts val="0"/>
              </a:spcBef>
              <a:spcAft>
                <a:spcPts val="600"/>
              </a:spcAft>
              <a:buNone/>
            </a:pPr>
            <a:r>
              <a:rPr lang="en-US" sz="1350">
                <a:solidFill>
                  <a:schemeClr val="dk1"/>
                </a:solidFill>
                <a:highlight>
                  <a:srgbClr val="FFFFFF"/>
                </a:highlight>
                <a:latin typeface="Inconsolata"/>
                <a:ea typeface="Inconsolata"/>
                <a:cs typeface="Inconsolata"/>
                <a:sym typeface="Inconsolata"/>
              </a:rPr>
              <a:t> </a:t>
            </a:r>
            <a:endParaRPr/>
          </a:p>
        </p:txBody>
      </p:sp>
      <p:sp>
        <p:nvSpPr>
          <p:cNvPr id="1439" name="Google Shape;1439;p99"/>
          <p:cNvSpPr txBox="1"/>
          <p:nvPr>
            <p:ph type="title"/>
          </p:nvPr>
        </p:nvSpPr>
        <p:spPr>
          <a:xfrm>
            <a:off x="858597" y="370575"/>
            <a:ext cx="7731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Properties</a:t>
            </a:r>
            <a:r>
              <a:rPr lang="en-US"/>
              <a:t> and getters and setters</a:t>
            </a:r>
            <a:endParaRPr/>
          </a:p>
        </p:txBody>
      </p:sp>
      <p:sp>
        <p:nvSpPr>
          <p:cNvPr id="1440" name="Google Shape;1440;p99"/>
          <p:cNvSpPr txBox="1"/>
          <p:nvPr>
            <p:ph idx="1" type="body"/>
          </p:nvPr>
        </p:nvSpPr>
        <p:spPr>
          <a:xfrm>
            <a:off x="1075325" y="1366975"/>
            <a:ext cx="4808100" cy="51447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600">
                <a:solidFill>
                  <a:srgbClr val="000000"/>
                </a:solidFill>
              </a:rPr>
              <a:t>With the JavaScript field declaration syntax</a:t>
            </a:r>
            <a:r>
              <a:rPr lang="en-US" sz="1600">
                <a:solidFill>
                  <a:srgbClr val="0000FF"/>
                </a:solidFill>
                <a:highlight>
                  <a:srgbClr val="FFFFFF"/>
                </a:highlight>
              </a:rPr>
              <a:t>, class definitions </a:t>
            </a:r>
            <a:r>
              <a:rPr lang="en-US" sz="1600">
                <a:solidFill>
                  <a:srgbClr val="000000"/>
                </a:solidFill>
              </a:rPr>
              <a:t>become more self-documenting, and the fields are always present.</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As seen above, the fields can be declared with or without a default value. In TypeScript with strict options enabled, declaring field variables is mandatory. </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A </a:t>
            </a:r>
            <a:r>
              <a:rPr b="1" lang="en-US" sz="1600">
                <a:solidFill>
                  <a:srgbClr val="000000"/>
                </a:solidFill>
              </a:rPr>
              <a:t>getter</a:t>
            </a:r>
            <a:r>
              <a:rPr lang="en-US" sz="1600">
                <a:solidFill>
                  <a:srgbClr val="000000"/>
                </a:solidFill>
              </a:rPr>
              <a:t> is a method that gets the value of a specific property. A </a:t>
            </a:r>
            <a:r>
              <a:rPr b="1" lang="en-US" sz="1600">
                <a:solidFill>
                  <a:srgbClr val="000000"/>
                </a:solidFill>
              </a:rPr>
              <a:t>setter</a:t>
            </a:r>
            <a:r>
              <a:rPr lang="en-US" sz="1600">
                <a:solidFill>
                  <a:srgbClr val="000000"/>
                </a:solidFill>
              </a:rPr>
              <a:t> is a method that sets the value of a specific property. Getters and setters can be defined on any predefined core object or user-defined object that supports the addition of new properties. </a:t>
            </a:r>
            <a:endParaRPr sz="1600">
              <a:solidFill>
                <a:srgbClr val="000000"/>
              </a:solidFill>
            </a:endParaRPr>
          </a:p>
          <a:p>
            <a:pPr indent="0" lvl="0" marL="0" marR="0" rtl="0" algn="l">
              <a:lnSpc>
                <a:spcPct val="100000"/>
              </a:lnSpc>
              <a:spcBef>
                <a:spcPts val="600"/>
              </a:spcBef>
              <a:spcAft>
                <a:spcPts val="0"/>
              </a:spcAft>
              <a:buNone/>
            </a:pPr>
            <a:r>
              <a:rPr lang="en-US" sz="1600">
                <a:solidFill>
                  <a:srgbClr val="000000"/>
                </a:solidFill>
              </a:rPr>
              <a:t>The syntax for defining getters and setters uses the object literal syntax.</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0"/>
              </a:spcAft>
              <a:buNone/>
            </a:pPr>
            <a:r>
              <a:t/>
            </a:r>
            <a:endParaRPr sz="1600">
              <a:solidFill>
                <a:srgbClr val="000000"/>
              </a:solidFill>
            </a:endParaRPr>
          </a:p>
          <a:p>
            <a:pPr indent="0" lvl="0" marL="0" marR="0" rtl="0" algn="l">
              <a:lnSpc>
                <a:spcPct val="100000"/>
              </a:lnSpc>
              <a:spcBef>
                <a:spcPts val="600"/>
              </a:spcBef>
              <a:spcAft>
                <a:spcPts val="600"/>
              </a:spcAft>
              <a:buNone/>
            </a:pPr>
            <a:r>
              <a:t/>
            </a:r>
            <a:endParaRPr sz="1600">
              <a:solidFill>
                <a:srgbClr val="000000"/>
              </a:solidFill>
            </a:endParaRPr>
          </a:p>
        </p:txBody>
      </p:sp>
      <p:pic>
        <p:nvPicPr>
          <p:cNvPr id="1441" name="Google Shape;1441;p99">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6" name="Shape 1446"/>
        <p:cNvGrpSpPr/>
        <p:nvPr/>
      </p:nvGrpSpPr>
      <p:grpSpPr>
        <a:xfrm>
          <a:off x="0" y="0"/>
          <a:ext cx="0" cy="0"/>
          <a:chOff x="0" y="0"/>
          <a:chExt cx="0" cy="0"/>
        </a:xfrm>
      </p:grpSpPr>
      <p:sp>
        <p:nvSpPr>
          <p:cNvPr id="1447" name="Google Shape;1447;p100"/>
          <p:cNvSpPr txBox="1"/>
          <p:nvPr>
            <p:ph idx="1" type="body"/>
          </p:nvPr>
        </p:nvSpPr>
        <p:spPr>
          <a:xfrm>
            <a:off x="6502400" y="1281550"/>
            <a:ext cx="5347800" cy="5151600"/>
          </a:xfrm>
          <a:prstGeom prst="rect">
            <a:avLst/>
          </a:prstGeom>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182880" rtl="0" algn="l">
              <a:lnSpc>
                <a:spcPct val="133333"/>
              </a:lnSpc>
              <a:spcBef>
                <a:spcPts val="0"/>
              </a:spcBef>
              <a:spcAft>
                <a:spcPts val="0"/>
              </a:spcAft>
              <a:buNone/>
            </a:pPr>
            <a:r>
              <a:rPr lang="en-US" sz="1200">
                <a:solidFill>
                  <a:srgbClr val="0000FF"/>
                </a:solidFill>
                <a:highlight>
                  <a:srgbClr val="FFFFFF"/>
                </a:highlight>
                <a:latin typeface="Consolas"/>
                <a:ea typeface="Consolas"/>
                <a:cs typeface="Consolas"/>
                <a:sym typeface="Consolas"/>
              </a:rPr>
              <a:t>class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Person2</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private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string</a:t>
            </a:r>
            <a:endParaRPr sz="1200">
              <a:solidFill>
                <a:srgbClr val="267F99"/>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constructor</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toUpperCase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set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newName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newName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validation could be checked here such as only allowing non numerical values</a:t>
            </a:r>
            <a:endParaRPr sz="1200">
              <a:solidFill>
                <a:srgbClr val="008000"/>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walk</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_name</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 is walking.'</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new</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Person2</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18288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bob</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8000"/>
                </a:solidFill>
                <a:highlight>
                  <a:srgbClr val="FFFFFF"/>
                </a:highlight>
                <a:latin typeface="Consolas"/>
                <a:ea typeface="Consolas"/>
                <a:cs typeface="Consolas"/>
                <a:sym typeface="Consolas"/>
              </a:rPr>
              <a:t>// Outputs 'BOB'</a:t>
            </a:r>
            <a:endParaRPr sz="1200">
              <a:solidFill>
                <a:srgbClr val="008000"/>
              </a:solidFill>
              <a:highlight>
                <a:srgbClr val="FFFFFF"/>
              </a:highlight>
              <a:latin typeface="Consolas"/>
              <a:ea typeface="Consolas"/>
              <a:cs typeface="Consolas"/>
              <a:sym typeface="Consolas"/>
            </a:endParaRPr>
          </a:p>
          <a:p>
            <a:pPr indent="0" lvl="0" marL="91440" rtl="0" algn="l">
              <a:lnSpc>
                <a:spcPct val="133333"/>
              </a:lnSpc>
              <a:spcBef>
                <a:spcPts val="0"/>
              </a:spcBef>
              <a:spcAft>
                <a:spcPts val="0"/>
              </a:spcAft>
              <a:buNone/>
            </a:pPr>
            <a:r>
              <a:t/>
            </a:r>
            <a:endParaRPr sz="1200">
              <a:solidFill>
                <a:srgbClr val="0000FF"/>
              </a:solidFill>
              <a:highlight>
                <a:srgbClr val="FFFFFF"/>
              </a:highlight>
              <a:latin typeface="Consolas"/>
              <a:ea typeface="Consolas"/>
              <a:cs typeface="Consolas"/>
              <a:sym typeface="Consolas"/>
            </a:endParaRPr>
          </a:p>
        </p:txBody>
      </p:sp>
      <p:sp>
        <p:nvSpPr>
          <p:cNvPr id="1448" name="Google Shape;1448;p100"/>
          <p:cNvSpPr txBox="1"/>
          <p:nvPr>
            <p:ph type="title"/>
          </p:nvPr>
        </p:nvSpPr>
        <p:spPr>
          <a:xfrm>
            <a:off x="858597" y="370575"/>
            <a:ext cx="77313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Public, private and protected modifiers</a:t>
            </a:r>
            <a:endParaRPr/>
          </a:p>
        </p:txBody>
      </p:sp>
      <p:sp>
        <p:nvSpPr>
          <p:cNvPr id="1449" name="Google Shape;1449;p100"/>
          <p:cNvSpPr txBox="1"/>
          <p:nvPr>
            <p:ph idx="1" type="body"/>
          </p:nvPr>
        </p:nvSpPr>
        <p:spPr>
          <a:xfrm>
            <a:off x="1075325" y="1281550"/>
            <a:ext cx="4808100" cy="5151600"/>
          </a:xfrm>
          <a:prstGeom prst="rect">
            <a:avLst/>
          </a:prstGeom>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182880" marR="182880" rtl="0" algn="l">
              <a:lnSpc>
                <a:spcPct val="115000"/>
              </a:lnSpc>
              <a:spcBef>
                <a:spcPts val="1300"/>
              </a:spcBef>
              <a:spcAft>
                <a:spcPts val="0"/>
              </a:spcAft>
              <a:buNone/>
            </a:pPr>
            <a:r>
              <a:rPr lang="en-US" sz="1800">
                <a:solidFill>
                  <a:schemeClr val="dk1"/>
                </a:solidFill>
              </a:rPr>
              <a:t>By default, in TypeScript every member is marked as </a:t>
            </a:r>
            <a:r>
              <a:rPr b="1" lang="en-US" sz="1800">
                <a:solidFill>
                  <a:schemeClr val="dk1"/>
                </a:solidFill>
              </a:rPr>
              <a:t>public</a:t>
            </a:r>
            <a:r>
              <a:rPr lang="en-US" sz="1800">
                <a:solidFill>
                  <a:schemeClr val="dk1"/>
                </a:solidFill>
              </a:rPr>
              <a:t>. Every member without any modifier behaves as if marked by public. </a:t>
            </a:r>
            <a:endParaRPr sz="1800">
              <a:solidFill>
                <a:schemeClr val="dk1"/>
              </a:solidFill>
            </a:endParaRPr>
          </a:p>
          <a:p>
            <a:pPr indent="0" lvl="0" marL="182880" marR="182880" rtl="0" algn="l">
              <a:lnSpc>
                <a:spcPct val="115000"/>
              </a:lnSpc>
              <a:spcBef>
                <a:spcPts val="1300"/>
              </a:spcBef>
              <a:spcAft>
                <a:spcPts val="0"/>
              </a:spcAft>
              <a:buNone/>
            </a:pPr>
            <a:r>
              <a:rPr lang="en-US" sz="1800">
                <a:solidFill>
                  <a:schemeClr val="dk1"/>
                </a:solidFill>
              </a:rPr>
              <a:t>When a member is marked as </a:t>
            </a:r>
            <a:r>
              <a:rPr b="1" lang="en-US" sz="1800">
                <a:solidFill>
                  <a:schemeClr val="dk1"/>
                </a:solidFill>
              </a:rPr>
              <a:t>private </a:t>
            </a:r>
            <a:r>
              <a:rPr lang="en-US" sz="1800">
                <a:solidFill>
                  <a:schemeClr val="dk1"/>
                </a:solidFill>
              </a:rPr>
              <a:t>it is not possible access to it outside the class.</a:t>
            </a:r>
            <a:endParaRPr sz="1800">
              <a:solidFill>
                <a:schemeClr val="dk1"/>
              </a:solidFill>
            </a:endParaRPr>
          </a:p>
          <a:p>
            <a:pPr indent="0" lvl="0" marL="182880" marR="182880" rtl="0" algn="l">
              <a:lnSpc>
                <a:spcPct val="115000"/>
              </a:lnSpc>
              <a:spcBef>
                <a:spcPts val="1300"/>
              </a:spcBef>
              <a:spcAft>
                <a:spcPts val="0"/>
              </a:spcAft>
              <a:buNone/>
            </a:pPr>
            <a:r>
              <a:rPr lang="en-US" sz="1800">
                <a:solidFill>
                  <a:schemeClr val="dk1"/>
                </a:solidFill>
              </a:rPr>
              <a:t>When a member is marked as </a:t>
            </a:r>
            <a:r>
              <a:rPr b="1" lang="en-US" sz="1800">
                <a:solidFill>
                  <a:schemeClr val="dk1"/>
                </a:solidFill>
              </a:rPr>
              <a:t>protected </a:t>
            </a:r>
            <a:r>
              <a:rPr lang="en-US" sz="1800">
                <a:solidFill>
                  <a:schemeClr val="dk1"/>
                </a:solidFill>
              </a:rPr>
              <a:t>it is only possible to access it from members from the class or its subclasses.</a:t>
            </a:r>
            <a:endParaRPr sz="1800">
              <a:solidFill>
                <a:schemeClr val="dk1"/>
              </a:solidFill>
            </a:endParaRPr>
          </a:p>
          <a:p>
            <a:pPr indent="0" lvl="0" marL="182880" marR="182880" rtl="0" algn="l">
              <a:lnSpc>
                <a:spcPct val="115000"/>
              </a:lnSpc>
              <a:spcBef>
                <a:spcPts val="1300"/>
              </a:spcBef>
              <a:spcAft>
                <a:spcPts val="0"/>
              </a:spcAft>
              <a:buNone/>
            </a:pPr>
            <a:r>
              <a:t/>
            </a:r>
            <a:endParaRPr sz="1800">
              <a:solidFill>
                <a:schemeClr val="dk1"/>
              </a:solidFill>
            </a:endParaRPr>
          </a:p>
          <a:p>
            <a:pPr indent="0" lvl="0" marL="182880" marR="182880" rtl="0" algn="l">
              <a:lnSpc>
                <a:spcPct val="115000"/>
              </a:lnSpc>
              <a:spcBef>
                <a:spcPts val="1300"/>
              </a:spcBef>
              <a:spcAft>
                <a:spcPts val="1300"/>
              </a:spcAft>
              <a:buClr>
                <a:schemeClr val="dk1"/>
              </a:buClr>
              <a:buSzPts val="1100"/>
              <a:buFont typeface="Arial"/>
              <a:buNone/>
            </a:pPr>
            <a:r>
              <a:t/>
            </a:r>
            <a:endParaRPr sz="1800">
              <a:solidFill>
                <a:schemeClr val="dk1"/>
              </a:solidFill>
            </a:endParaRPr>
          </a:p>
        </p:txBody>
      </p:sp>
      <p:pic>
        <p:nvPicPr>
          <p:cNvPr id="1450" name="Google Shape;1450;p100"/>
          <p:cNvPicPr preferRelativeResize="0"/>
          <p:nvPr/>
        </p:nvPicPr>
        <p:blipFill>
          <a:blip r:embed="rId3">
            <a:alphaModFix/>
          </a:blip>
          <a:stretch>
            <a:fillRect/>
          </a:stretch>
        </p:blipFill>
        <p:spPr>
          <a:xfrm>
            <a:off x="6132550" y="1281550"/>
            <a:ext cx="369848" cy="348699"/>
          </a:xfrm>
          <a:prstGeom prst="rect">
            <a:avLst/>
          </a:prstGeom>
          <a:noFill/>
          <a:ln>
            <a:noFill/>
          </a:ln>
        </p:spPr>
      </p:pic>
      <p:pic>
        <p:nvPicPr>
          <p:cNvPr id="1451" name="Google Shape;1451;p100"/>
          <p:cNvPicPr preferRelativeResize="0"/>
          <p:nvPr/>
        </p:nvPicPr>
        <p:blipFill>
          <a:blip r:embed="rId3">
            <a:alphaModFix/>
          </a:blip>
          <a:stretch>
            <a:fillRect/>
          </a:stretch>
        </p:blipFill>
        <p:spPr>
          <a:xfrm>
            <a:off x="705475" y="1281550"/>
            <a:ext cx="369848" cy="348699"/>
          </a:xfrm>
          <a:prstGeom prst="rect">
            <a:avLst/>
          </a:prstGeom>
          <a:noFill/>
          <a:ln>
            <a:noFill/>
          </a:ln>
        </p:spPr>
      </p:pic>
      <p:pic>
        <p:nvPicPr>
          <p:cNvPr id="1452" name="Google Shape;1452;p100">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6" name="Shape 1456"/>
        <p:cNvGrpSpPr/>
        <p:nvPr/>
      </p:nvGrpSpPr>
      <p:grpSpPr>
        <a:xfrm>
          <a:off x="0" y="0"/>
          <a:ext cx="0" cy="0"/>
          <a:chOff x="0" y="0"/>
          <a:chExt cx="0" cy="0"/>
        </a:xfrm>
      </p:grpSpPr>
      <p:sp>
        <p:nvSpPr>
          <p:cNvPr id="1457" name="Google Shape;1457;p101"/>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Digging Deeper</a:t>
            </a:r>
            <a:endParaRPr sz="6000"/>
          </a:p>
        </p:txBody>
      </p:sp>
      <p:grpSp>
        <p:nvGrpSpPr>
          <p:cNvPr id="1458" name="Google Shape;1458;p101"/>
          <p:cNvGrpSpPr/>
          <p:nvPr/>
        </p:nvGrpSpPr>
        <p:grpSpPr>
          <a:xfrm>
            <a:off x="6225550" y="4100853"/>
            <a:ext cx="5966848" cy="2757003"/>
            <a:chOff x="7662396" y="4613250"/>
            <a:chExt cx="4529604" cy="2244751"/>
          </a:xfrm>
        </p:grpSpPr>
        <p:pic>
          <p:nvPicPr>
            <p:cNvPr id="1459" name="Google Shape;1459;p101"/>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1460" name="Google Shape;1460;p101"/>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5" name="Shape 1465"/>
        <p:cNvGrpSpPr/>
        <p:nvPr/>
      </p:nvGrpSpPr>
      <p:grpSpPr>
        <a:xfrm>
          <a:off x="0" y="0"/>
          <a:ext cx="0" cy="0"/>
          <a:chOff x="0" y="0"/>
          <a:chExt cx="0" cy="0"/>
        </a:xfrm>
      </p:grpSpPr>
      <p:sp>
        <p:nvSpPr>
          <p:cNvPr id="1466" name="Google Shape;1466;p102"/>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Asynchronous</a:t>
            </a:r>
            <a:r>
              <a:rPr lang="en-US"/>
              <a:t> functions and callbacks</a:t>
            </a:r>
            <a:endParaRPr/>
          </a:p>
        </p:txBody>
      </p:sp>
      <p:sp>
        <p:nvSpPr>
          <p:cNvPr id="1467" name="Google Shape;1467;p102"/>
          <p:cNvSpPr txBox="1"/>
          <p:nvPr>
            <p:ph idx="2" type="body"/>
          </p:nvPr>
        </p:nvSpPr>
        <p:spPr>
          <a:xfrm>
            <a:off x="863475" y="1557125"/>
            <a:ext cx="5020500" cy="437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1400"/>
              <a:t>In traditional programming practice, most I/O operations happen synchronously. In the example on the right, the function readFileSync is a synchronous and will </a:t>
            </a:r>
            <a:r>
              <a:rPr lang="en-US" sz="1400"/>
              <a:t>perform</a:t>
            </a:r>
            <a:r>
              <a:rPr lang="en-US" sz="1400"/>
              <a:t> its task until it returns the content of the file. </a:t>
            </a:r>
            <a:endParaRPr sz="1400"/>
          </a:p>
          <a:p>
            <a:pPr indent="0" lvl="0" marL="0" rtl="0" algn="l">
              <a:spcBef>
                <a:spcPts val="600"/>
              </a:spcBef>
              <a:spcAft>
                <a:spcPts val="0"/>
              </a:spcAft>
              <a:buNone/>
            </a:pPr>
            <a:r>
              <a:rPr lang="en-US" sz="1400"/>
              <a:t>This is fine for simple scripts but </a:t>
            </a:r>
            <a:r>
              <a:rPr b="1" lang="en-US" sz="1400"/>
              <a:t>it is an anti-pattern in node.js</a:t>
            </a:r>
            <a:r>
              <a:rPr lang="en-US" sz="1400"/>
              <a:t>. As node.js is single-threaded, the JavaScript interpreter cannot execute any code while readFileSync is executed.  Not so much an issue for a throw away script, but fatal for larger </a:t>
            </a:r>
            <a:r>
              <a:rPr lang="en-US" sz="1400"/>
              <a:t>applications, for example web api's, </a:t>
            </a:r>
            <a:r>
              <a:rPr lang="en-US" sz="1400"/>
              <a:t> who need to respond to many </a:t>
            </a:r>
            <a:r>
              <a:rPr lang="en-US" sz="1400"/>
              <a:t>simultaneous</a:t>
            </a:r>
            <a:r>
              <a:rPr lang="en-US" sz="1400"/>
              <a:t> requests. </a:t>
            </a:r>
            <a:endParaRPr sz="1400"/>
          </a:p>
          <a:p>
            <a:pPr indent="0" lvl="0" marL="0" rtl="0" algn="l">
              <a:spcBef>
                <a:spcPts val="600"/>
              </a:spcBef>
              <a:spcAft>
                <a:spcPts val="0"/>
              </a:spcAft>
              <a:buNone/>
            </a:pPr>
            <a:r>
              <a:rPr lang="en-US" sz="1400"/>
              <a:t>So nearly all I/O functions in the run-time library in both node.js as well as the web </a:t>
            </a:r>
            <a:r>
              <a:rPr lang="en-US" sz="1400"/>
              <a:t>browser are</a:t>
            </a:r>
            <a:r>
              <a:rPr lang="en-US" sz="1400"/>
              <a:t> </a:t>
            </a:r>
            <a:r>
              <a:rPr b="1" lang="en-US" sz="1400"/>
              <a:t>asynchronous</a:t>
            </a:r>
            <a:r>
              <a:rPr lang="en-US" sz="1400"/>
              <a:t>. Asynchronous I/O is a form of input/output processing that permits other processing to continue before the transmission has finished. </a:t>
            </a:r>
            <a:endParaRPr sz="1400"/>
          </a:p>
          <a:p>
            <a:pPr indent="0" lvl="0" marL="0" rtl="0" algn="l">
              <a:spcBef>
                <a:spcPts val="600"/>
              </a:spcBef>
              <a:spcAft>
                <a:spcPts val="600"/>
              </a:spcAft>
              <a:buNone/>
            </a:pPr>
            <a:r>
              <a:rPr lang="en-US" sz="1400"/>
              <a:t>An </a:t>
            </a:r>
            <a:r>
              <a:rPr lang="en-US" sz="1400"/>
              <a:t>asynchronous</a:t>
            </a:r>
            <a:r>
              <a:rPr lang="en-US" sz="1400"/>
              <a:t> functions take a function - a so-called call-back function - which will be executed once the operations is finished. As the asynchronous library functions are not written in Javascript but in C, C++ or Rust (etc), they are executed by multiple threads </a:t>
            </a:r>
            <a:r>
              <a:rPr lang="en-US" sz="1400"/>
              <a:t>from</a:t>
            </a:r>
            <a:r>
              <a:rPr lang="en-US" sz="1400"/>
              <a:t> the thread-pool of node.js or the browser. It's only the JavaScript which is executed on a single thread!</a:t>
            </a:r>
            <a:endParaRPr sz="1400"/>
          </a:p>
        </p:txBody>
      </p:sp>
      <p:sp>
        <p:nvSpPr>
          <p:cNvPr id="1468" name="Google Shape;1468;p102"/>
          <p:cNvSpPr txBox="1"/>
          <p:nvPr>
            <p:ph idx="2" type="body"/>
          </p:nvPr>
        </p:nvSpPr>
        <p:spPr>
          <a:xfrm>
            <a:off x="6362825" y="1681825"/>
            <a:ext cx="5350200" cy="43734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writeFile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readFile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readFileSync</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'fs'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const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readFileSync</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"ironman.txt"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'utf8'</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split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rgbClr val="FF0000"/>
                </a:solidFill>
                <a:highlight>
                  <a:srgbClr val="FFFFFF"/>
                </a:highlight>
                <a:latin typeface="Consolas"/>
                <a:ea typeface="Consolas"/>
                <a:cs typeface="Consolas"/>
                <a:sym typeface="Consolas"/>
              </a:rPr>
              <a:t>\n</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"you see me first"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795E26"/>
                </a:solidFill>
                <a:highlight>
                  <a:srgbClr val="FFFFFF"/>
                </a:highlight>
                <a:latin typeface="Consolas"/>
                <a:ea typeface="Consolas"/>
                <a:cs typeface="Consolas"/>
                <a:sym typeface="Consolas"/>
              </a:rPr>
              <a:t>readFile</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"ironman.txt"</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'utf8'</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throw</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"you see me last"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of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split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t>
            </a:r>
            <a:r>
              <a:rPr lang="en-US" sz="1000">
                <a:solidFill>
                  <a:srgbClr val="FF0000"/>
                </a:solidFill>
                <a:highlight>
                  <a:srgbClr val="FFFFFF"/>
                </a:highlight>
                <a:latin typeface="Consolas"/>
                <a:ea typeface="Consolas"/>
                <a:cs typeface="Consolas"/>
                <a:sym typeface="Consolas"/>
              </a:rPr>
              <a:t>\n</a:t>
            </a:r>
            <a:r>
              <a:rPr lang="en-US" sz="1000">
                <a:solidFill>
                  <a:srgbClr val="A31515"/>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s</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throw</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writeFile</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"ironman.out.txt"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data</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"utf8"</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throw</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error</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"file written"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"you see me second"</a:t>
            </a:r>
            <a:r>
              <a:rPr lang="en-US" sz="1000">
                <a:solidFill>
                  <a:schemeClr val="dk1"/>
                </a:solidFill>
                <a:highlight>
                  <a:srgbClr val="FFFFFF"/>
                </a:highlight>
                <a:latin typeface="Consolas"/>
                <a:ea typeface="Consolas"/>
                <a:cs typeface="Consolas"/>
                <a:sym typeface="Consolas"/>
              </a:rPr>
              <a:t>)</a:t>
            </a:r>
            <a:endParaRPr sz="1000">
              <a:solidFill>
                <a:srgbClr val="AF00DB"/>
              </a:solidFill>
              <a:highlight>
                <a:srgbClr val="FFFFFF"/>
              </a:highlight>
              <a:latin typeface="Consolas"/>
              <a:ea typeface="Consolas"/>
              <a:cs typeface="Consolas"/>
              <a:sym typeface="Consolas"/>
            </a:endParaRPr>
          </a:p>
        </p:txBody>
      </p:sp>
      <p:pic>
        <p:nvPicPr>
          <p:cNvPr id="1469" name="Google Shape;1469;p102">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40"/>
          <p:cNvSpPr txBox="1"/>
          <p:nvPr>
            <p:ph idx="1" type="body"/>
          </p:nvPr>
        </p:nvSpPr>
        <p:spPr>
          <a:xfrm>
            <a:off x="6658692" y="1560667"/>
            <a:ext cx="4752000" cy="1418700"/>
          </a:xfrm>
          <a:prstGeom prst="rect">
            <a:avLst/>
          </a:prstGeom>
          <a:noFill/>
          <a:ln>
            <a:noFill/>
          </a:ln>
        </p:spPr>
        <p:txBody>
          <a:bodyPr anchorCtr="0" anchor="b" bIns="45700" lIns="91425" spcFirstLastPara="1" rIns="91425" wrap="square" tIns="45700">
            <a:noAutofit/>
          </a:bodyPr>
          <a:lstStyle/>
          <a:p>
            <a:pPr indent="0" lvl="0" marL="0" rtl="0" algn="ctr">
              <a:lnSpc>
                <a:spcPct val="83333"/>
              </a:lnSpc>
              <a:spcBef>
                <a:spcPts val="0"/>
              </a:spcBef>
              <a:spcAft>
                <a:spcPts val="0"/>
              </a:spcAft>
              <a:buClr>
                <a:srgbClr val="595959"/>
              </a:buClr>
              <a:buSzPts val="3600"/>
              <a:buNone/>
            </a:pPr>
            <a:r>
              <a:rPr lang="en-US" sz="6000"/>
              <a:t>Digging In…</a:t>
            </a:r>
            <a:endParaRPr sz="6000"/>
          </a:p>
          <a:p>
            <a:pPr indent="0" lvl="0" marL="0" rtl="0" algn="ctr">
              <a:lnSpc>
                <a:spcPct val="100000"/>
              </a:lnSpc>
              <a:spcBef>
                <a:spcPts val="0"/>
              </a:spcBef>
              <a:spcAft>
                <a:spcPts val="0"/>
              </a:spcAft>
              <a:buClr>
                <a:schemeClr val="dk1"/>
              </a:buClr>
              <a:buSzPts val="1800"/>
              <a:buFont typeface="Arial"/>
              <a:buNone/>
            </a:pPr>
            <a:r>
              <a:rPr lang="en-US" sz="2400">
                <a:solidFill>
                  <a:schemeClr val="dk2"/>
                </a:solidFill>
              </a:rPr>
              <a:t>(History, background)</a:t>
            </a:r>
            <a:endParaRPr sz="6000"/>
          </a:p>
        </p:txBody>
      </p:sp>
      <p:grpSp>
        <p:nvGrpSpPr>
          <p:cNvPr id="864" name="Google Shape;864;p40"/>
          <p:cNvGrpSpPr/>
          <p:nvPr/>
        </p:nvGrpSpPr>
        <p:grpSpPr>
          <a:xfrm>
            <a:off x="6225550" y="4100853"/>
            <a:ext cx="5966848" cy="2757003"/>
            <a:chOff x="7662396" y="4613250"/>
            <a:chExt cx="4529604" cy="2244751"/>
          </a:xfrm>
        </p:grpSpPr>
        <p:pic>
          <p:nvPicPr>
            <p:cNvPr id="865" name="Google Shape;865;p40"/>
            <p:cNvPicPr preferRelativeResize="0"/>
            <p:nvPr/>
          </p:nvPicPr>
          <p:blipFill rotWithShape="1">
            <a:blip r:embed="rId3">
              <a:alphaModFix/>
            </a:blip>
            <a:srcRect b="0" l="35486" r="10318" t="5365"/>
            <a:stretch/>
          </p:blipFill>
          <p:spPr>
            <a:xfrm>
              <a:off x="7662396" y="4613250"/>
              <a:ext cx="2284854" cy="2244750"/>
            </a:xfrm>
            <a:prstGeom prst="rect">
              <a:avLst/>
            </a:prstGeom>
            <a:noFill/>
            <a:ln>
              <a:noFill/>
            </a:ln>
          </p:spPr>
        </p:pic>
        <p:pic>
          <p:nvPicPr>
            <p:cNvPr id="866" name="Google Shape;866;p40"/>
            <p:cNvPicPr preferRelativeResize="0"/>
            <p:nvPr/>
          </p:nvPicPr>
          <p:blipFill>
            <a:blip r:embed="rId4">
              <a:alphaModFix/>
            </a:blip>
            <a:stretch>
              <a:fillRect/>
            </a:stretch>
          </p:blipFill>
          <p:spPr>
            <a:xfrm>
              <a:off x="9947250" y="4613250"/>
              <a:ext cx="2244751" cy="2244751"/>
            </a:xfrm>
            <a:prstGeom prst="rect">
              <a:avLst/>
            </a:prstGeom>
            <a:noFill/>
            <a:ln>
              <a:noFill/>
            </a:ln>
          </p:spPr>
        </p:pic>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4" name="Shape 1474"/>
        <p:cNvGrpSpPr/>
        <p:nvPr/>
      </p:nvGrpSpPr>
      <p:grpSpPr>
        <a:xfrm>
          <a:off x="0" y="0"/>
          <a:ext cx="0" cy="0"/>
          <a:chOff x="0" y="0"/>
          <a:chExt cx="0" cy="0"/>
        </a:xfrm>
      </p:grpSpPr>
      <p:sp>
        <p:nvSpPr>
          <p:cNvPr id="1475" name="Google Shape;1475;p103"/>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Promises</a:t>
            </a:r>
            <a:endParaRPr/>
          </a:p>
        </p:txBody>
      </p:sp>
      <p:sp>
        <p:nvSpPr>
          <p:cNvPr id="1476" name="Google Shape;1476;p103"/>
          <p:cNvSpPr txBox="1"/>
          <p:nvPr>
            <p:ph idx="2" type="body"/>
          </p:nvPr>
        </p:nvSpPr>
        <p:spPr>
          <a:xfrm>
            <a:off x="863475" y="1557125"/>
            <a:ext cx="5472600" cy="4373400"/>
          </a:xfrm>
          <a:prstGeom prst="rect">
            <a:avLst/>
          </a:prstGeom>
        </p:spPr>
        <p:txBody>
          <a:bodyPr anchorCtr="0" anchor="ctr" bIns="0" lIns="0" spcFirstLastPara="1" rIns="0" wrap="square" tIns="0">
            <a:noAutofit/>
          </a:bodyPr>
          <a:lstStyle/>
          <a:p>
            <a:pPr indent="0" lvl="0" marL="0" rtl="0" algn="l">
              <a:lnSpc>
                <a:spcPct val="115000"/>
              </a:lnSpc>
              <a:spcBef>
                <a:spcPts val="1600"/>
              </a:spcBef>
              <a:spcAft>
                <a:spcPts val="0"/>
              </a:spcAft>
              <a:buNone/>
            </a:pPr>
            <a:r>
              <a:rPr lang="en-US" sz="1200">
                <a:solidFill>
                  <a:schemeClr val="dk1"/>
                </a:solidFill>
              </a:rPr>
              <a:t>A</a:t>
            </a:r>
            <a:r>
              <a:rPr lang="en-US" sz="1200">
                <a:solidFill>
                  <a:schemeClr val="dk1"/>
                </a:solidFill>
                <a:uFill>
                  <a:noFill/>
                </a:uFill>
                <a:hlinkClick r:id="rId3"/>
              </a:rPr>
              <a:t> </a:t>
            </a:r>
            <a:r>
              <a:rPr lang="en-US" sz="1200" u="sng">
                <a:solidFill>
                  <a:schemeClr val="hlink"/>
                </a:solidFill>
                <a:hlinkClick r:id="rId4"/>
              </a:rPr>
              <a:t>Promise</a:t>
            </a:r>
            <a:r>
              <a:rPr lang="en-US" sz="1200">
                <a:solidFill>
                  <a:schemeClr val="dk1"/>
                </a:solidFill>
              </a:rPr>
              <a:t> is an object representing the eventual completion or failure of an asynchronous operation. </a:t>
            </a:r>
            <a:endParaRPr sz="1200">
              <a:solidFill>
                <a:schemeClr val="dk1"/>
              </a:solidFill>
            </a:endParaRPr>
          </a:p>
          <a:p>
            <a:pPr indent="0" lvl="0" marL="0" rtl="0" algn="l">
              <a:lnSpc>
                <a:spcPct val="115000"/>
              </a:lnSpc>
              <a:spcBef>
                <a:spcPts val="1600"/>
              </a:spcBef>
              <a:spcAft>
                <a:spcPts val="0"/>
              </a:spcAft>
              <a:buNone/>
            </a:pPr>
            <a:r>
              <a:rPr lang="en-US" sz="1200">
                <a:solidFill>
                  <a:schemeClr val="dk1"/>
                </a:solidFill>
              </a:rPr>
              <a:t>Essentially, a promise is a returned object to which you attach callbacks, instead of passing callbacks into a function. </a:t>
            </a:r>
            <a:endParaRPr sz="1200">
              <a:solidFill>
                <a:schemeClr val="dk1"/>
              </a:solidFill>
            </a:endParaRPr>
          </a:p>
          <a:p>
            <a:pPr indent="0" lvl="0" marL="0" marR="0" rtl="0" algn="l">
              <a:lnSpc>
                <a:spcPct val="133333"/>
              </a:lnSpc>
              <a:spcBef>
                <a:spcPts val="1600"/>
              </a:spcBef>
              <a:spcAft>
                <a:spcPts val="0"/>
              </a:spcAft>
              <a:buNone/>
            </a:pPr>
            <a:r>
              <a:rPr lang="en-US" sz="1200">
                <a:solidFill>
                  <a:schemeClr val="dk1"/>
                </a:solidFill>
              </a:rPr>
              <a:t>Principal methods are </a:t>
            </a:r>
            <a:r>
              <a:rPr lang="en-US" sz="1200">
                <a:solidFill>
                  <a:srgbClr val="795E26"/>
                </a:solidFill>
                <a:highlight>
                  <a:srgbClr val="FFFFFF"/>
                </a:highlight>
                <a:latin typeface="Consolas"/>
                <a:ea typeface="Consolas"/>
                <a:cs typeface="Consolas"/>
                <a:sym typeface="Consolas"/>
              </a:rPr>
              <a:t>then</a:t>
            </a:r>
            <a:r>
              <a:rPr lang="en-US" sz="1200">
                <a:solidFill>
                  <a:schemeClr val="dk1"/>
                </a:solidFill>
              </a:rPr>
              <a:t> which receives a callback to be performed when the Promise is done with its work, or </a:t>
            </a:r>
            <a:r>
              <a:rPr lang="en-US" sz="1200">
                <a:solidFill>
                  <a:srgbClr val="795E26"/>
                </a:solidFill>
                <a:highlight>
                  <a:srgbClr val="FFFFFF"/>
                </a:highlight>
                <a:latin typeface="Consolas"/>
                <a:ea typeface="Consolas"/>
                <a:cs typeface="Consolas"/>
                <a:sym typeface="Consolas"/>
              </a:rPr>
              <a:t>catch</a:t>
            </a:r>
            <a:r>
              <a:rPr lang="en-US" sz="1200">
                <a:solidFill>
                  <a:schemeClr val="dk1"/>
                </a:solidFill>
              </a:rPr>
              <a:t>, which receives a callback to be performed when an error has happened.</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200">
                <a:solidFill>
                  <a:schemeClr val="dk1"/>
                </a:solidFill>
              </a:rPr>
              <a:t>Because </a:t>
            </a:r>
            <a:r>
              <a:rPr lang="en-US" sz="1200">
                <a:solidFill>
                  <a:srgbClr val="795E26"/>
                </a:solidFill>
                <a:highlight>
                  <a:srgbClr val="FFFFFF"/>
                </a:highlight>
                <a:latin typeface="Consolas"/>
                <a:ea typeface="Consolas"/>
                <a:cs typeface="Consolas"/>
                <a:sym typeface="Consolas"/>
              </a:rPr>
              <a:t>.then()</a:t>
            </a:r>
            <a:r>
              <a:rPr lang="en-US" sz="1200">
                <a:solidFill>
                  <a:schemeClr val="dk1"/>
                </a:solidFill>
              </a:rPr>
              <a:t> always returns a new promise, it’s possible to chain promises with precise control over how and where errors are handled. Promises allow you to mimic normal synchronous code’s try/catch behavior.</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200">
                <a:solidFill>
                  <a:schemeClr val="dk1"/>
                </a:solidFill>
              </a:rPr>
              <a:t>Like synchronous code, chaining will result in a sequence that runs in serial. In other words, you can do:</a:t>
            </a:r>
            <a:endParaRPr sz="1200">
              <a:solidFill>
                <a:schemeClr val="dk1"/>
              </a:solidFill>
            </a:endParaRPr>
          </a:p>
          <a:p>
            <a:pPr indent="0" lvl="0" marL="0" marR="0" rtl="0" algn="l">
              <a:lnSpc>
                <a:spcPct val="133333"/>
              </a:lnSpc>
              <a:spcBef>
                <a:spcPts val="1200"/>
              </a:spcBef>
              <a:spcAft>
                <a:spcPts val="0"/>
              </a:spcAft>
              <a:buNone/>
            </a:pPr>
            <a:r>
              <a:rPr lang="en-US" sz="1100">
                <a:solidFill>
                  <a:srgbClr val="001080"/>
                </a:solidFill>
                <a:highlight>
                  <a:srgbClr val="FFFFFF"/>
                </a:highlight>
                <a:latin typeface="Consolas"/>
                <a:ea typeface="Consolas"/>
                <a:cs typeface="Consolas"/>
                <a:sym typeface="Consolas"/>
              </a:rPr>
              <a:t>fetch(url)</a:t>
            </a:r>
            <a:endParaRPr sz="1100">
              <a:solidFill>
                <a:srgbClr val="001080"/>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1080"/>
                </a:solidFill>
                <a:highlight>
                  <a:srgbClr val="FFFFFF"/>
                </a:highlight>
                <a:latin typeface="Consolas"/>
                <a:ea typeface="Consolas"/>
                <a:cs typeface="Consolas"/>
                <a:sym typeface="Consolas"/>
              </a:rPr>
              <a:t> .then(process)</a:t>
            </a:r>
            <a:endParaRPr sz="1100">
              <a:solidFill>
                <a:srgbClr val="001080"/>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1080"/>
                </a:solidFill>
                <a:highlight>
                  <a:srgbClr val="FFFFFF"/>
                </a:highlight>
                <a:latin typeface="Consolas"/>
                <a:ea typeface="Consolas"/>
                <a:cs typeface="Consolas"/>
                <a:sym typeface="Consolas"/>
              </a:rPr>
              <a:t> .then(save)</a:t>
            </a:r>
            <a:endParaRPr sz="1100">
              <a:solidFill>
                <a:srgbClr val="001080"/>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rPr lang="en-US" sz="1100">
                <a:solidFill>
                  <a:srgbClr val="001080"/>
                </a:solidFill>
                <a:highlight>
                  <a:srgbClr val="FFFFFF"/>
                </a:highlight>
                <a:latin typeface="Consolas"/>
                <a:ea typeface="Consolas"/>
                <a:cs typeface="Consolas"/>
                <a:sym typeface="Consolas"/>
              </a:rPr>
              <a:t> .catch(handleErrors)</a:t>
            </a:r>
            <a:endParaRPr sz="1200"/>
          </a:p>
        </p:txBody>
      </p:sp>
      <p:sp>
        <p:nvSpPr>
          <p:cNvPr id="1477" name="Google Shape;1477;p103"/>
          <p:cNvSpPr txBox="1"/>
          <p:nvPr>
            <p:ph idx="2" type="body"/>
          </p:nvPr>
        </p:nvSpPr>
        <p:spPr>
          <a:xfrm>
            <a:off x="6493175" y="1268425"/>
            <a:ext cx="5219700" cy="50400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'util'</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'fs'</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prnerror</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error</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any</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error</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first"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795E26"/>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"ironman.txt"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then</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last"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for</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of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split</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r>
              <a:rPr lang="en-US" sz="1100">
                <a:solidFill>
                  <a:srgbClr val="FF0000"/>
                </a:solidFill>
                <a:highlight>
                  <a:srgbClr val="FFFFFF"/>
                </a:highlight>
                <a:latin typeface="Consolas"/>
                <a:ea typeface="Consolas"/>
                <a:cs typeface="Consolas"/>
                <a:sym typeface="Consolas"/>
              </a:rPr>
              <a:t>\n</a:t>
            </a:r>
            <a:r>
              <a:rPr lang="en-US" sz="1100">
                <a:solidFill>
                  <a:srgbClr val="A31515"/>
                </a:solidFill>
                <a:highlight>
                  <a:srgbClr val="FFFFFF"/>
                </a:highlight>
                <a:latin typeface="Consolas"/>
                <a:ea typeface="Consolas"/>
                <a:cs typeface="Consolas"/>
                <a:sym typeface="Consolas"/>
              </a:rPr>
              <a: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"ironman.out.txt"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then</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=&gt;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"file written"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catch</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prnerror</a:t>
            </a:r>
            <a:r>
              <a:rPr lang="en-US" sz="1100">
                <a:solidFill>
                  <a:schemeClr val="dk1"/>
                </a:solidFill>
                <a:highlight>
                  <a:srgbClr val="FFFFFF"/>
                </a:highlight>
                <a:latin typeface="Consolas"/>
                <a:ea typeface="Consolas"/>
                <a:cs typeface="Consolas"/>
                <a:sym typeface="Consolas"/>
              </a:rPr>
              <a:t>)</a:t>
            </a:r>
            <a:endParaRPr sz="1100">
              <a:solidFill>
                <a:srgbClr val="AF00DB"/>
              </a:solidFill>
              <a:highlight>
                <a:srgbClr val="FFFFFF"/>
              </a:highlight>
              <a:latin typeface="Consolas"/>
              <a:ea typeface="Consolas"/>
              <a:cs typeface="Consolas"/>
              <a:sym typeface="Consolas"/>
            </a:endParaRPr>
          </a:p>
        </p:txBody>
      </p:sp>
      <p:pic>
        <p:nvPicPr>
          <p:cNvPr id="1478" name="Google Shape;1478;p103">
            <a:hlinkClick r:id="rId5"/>
          </p:cNvPr>
          <p:cNvPicPr preferRelativeResize="0"/>
          <p:nvPr/>
        </p:nvPicPr>
        <p:blipFill rotWithShape="1">
          <a:blip r:embed="rId6">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3" name="Shape 1483"/>
        <p:cNvGrpSpPr/>
        <p:nvPr/>
      </p:nvGrpSpPr>
      <p:grpSpPr>
        <a:xfrm>
          <a:off x="0" y="0"/>
          <a:ext cx="0" cy="0"/>
          <a:chOff x="0" y="0"/>
          <a:chExt cx="0" cy="0"/>
        </a:xfrm>
      </p:grpSpPr>
      <p:sp>
        <p:nvSpPr>
          <p:cNvPr id="1484" name="Google Shape;1484;p104"/>
          <p:cNvSpPr txBox="1"/>
          <p:nvPr>
            <p:ph type="title"/>
          </p:nvPr>
        </p:nvSpPr>
        <p:spPr>
          <a:xfrm>
            <a:off x="858596" y="370575"/>
            <a:ext cx="84609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 / Await</a:t>
            </a:r>
            <a:endParaRPr/>
          </a:p>
        </p:txBody>
      </p:sp>
      <p:sp>
        <p:nvSpPr>
          <p:cNvPr id="1485" name="Google Shape;1485;p104"/>
          <p:cNvSpPr txBox="1"/>
          <p:nvPr>
            <p:ph idx="2" type="body"/>
          </p:nvPr>
        </p:nvSpPr>
        <p:spPr>
          <a:xfrm>
            <a:off x="863475" y="1557125"/>
            <a:ext cx="5676000" cy="4373400"/>
          </a:xfrm>
          <a:prstGeom prst="rect">
            <a:avLst/>
          </a:prstGeom>
        </p:spPr>
        <p:txBody>
          <a:bodyPr anchorCtr="0" anchor="ctr" bIns="0" lIns="0" spcFirstLastPara="1" rIns="0" wrap="square" tIns="0">
            <a:noAutofit/>
          </a:bodyPr>
          <a:lstStyle/>
          <a:p>
            <a:pPr indent="0" lvl="0" marL="0" rtl="0" algn="l">
              <a:lnSpc>
                <a:spcPct val="115000"/>
              </a:lnSpc>
              <a:spcBef>
                <a:spcPts val="1400"/>
              </a:spcBef>
              <a:spcAft>
                <a:spcPts val="0"/>
              </a:spcAft>
              <a:buClr>
                <a:schemeClr val="dk1"/>
              </a:buClr>
              <a:buSzPts val="1100"/>
              <a:buFont typeface="Arial"/>
              <a:buNone/>
            </a:pPr>
            <a:r>
              <a:rPr lang="en-US" sz="1400"/>
              <a:t>Using </a:t>
            </a:r>
            <a:r>
              <a:rPr b="1" lang="en-US" sz="1400"/>
              <a:t>async await </a:t>
            </a:r>
            <a:r>
              <a:rPr lang="en-US" sz="1400"/>
              <a:t>makes it possible to use Promises in a reliable and safe way. This method prevents chances of any programming errors.</a:t>
            </a:r>
            <a:endParaRPr sz="1400"/>
          </a:p>
          <a:p>
            <a:pPr indent="0" lvl="0" marL="0" rtl="0" algn="l">
              <a:lnSpc>
                <a:spcPct val="115000"/>
              </a:lnSpc>
              <a:spcBef>
                <a:spcPts val="1400"/>
              </a:spcBef>
              <a:spcAft>
                <a:spcPts val="0"/>
              </a:spcAft>
              <a:buNone/>
            </a:pPr>
            <a:r>
              <a:rPr lang="en-US" sz="1400"/>
              <a:t>Writing asynchronous functions is really easy. Just write a function and add the async keyword to it like in the example on the right. </a:t>
            </a:r>
            <a:endParaRPr sz="1400"/>
          </a:p>
          <a:p>
            <a:pPr indent="0" lvl="0" marL="0" rtl="0" algn="l">
              <a:lnSpc>
                <a:spcPct val="115000"/>
              </a:lnSpc>
              <a:spcBef>
                <a:spcPts val="1400"/>
              </a:spcBef>
              <a:spcAft>
                <a:spcPts val="0"/>
              </a:spcAft>
              <a:buNone/>
            </a:pPr>
            <a:r>
              <a:rPr lang="en-US" sz="1400"/>
              <a:t>Asynchronous functions can use the await operator in their bodies. The await operator can be attached to any variable. If that variable is not a Promise, the value returned for the await operator is the same as the variable.</a:t>
            </a:r>
            <a:endParaRPr sz="1400"/>
          </a:p>
          <a:p>
            <a:pPr indent="0" lvl="0" marL="0" rtl="0" algn="l">
              <a:lnSpc>
                <a:spcPct val="115000"/>
              </a:lnSpc>
              <a:spcBef>
                <a:spcPts val="1400"/>
              </a:spcBef>
              <a:spcAft>
                <a:spcPts val="0"/>
              </a:spcAft>
              <a:buNone/>
            </a:pPr>
            <a:r>
              <a:rPr lang="en-US" sz="1400"/>
              <a:t>But if the variable is a Promise, then the execution of the function is paused </a:t>
            </a:r>
            <a:r>
              <a:rPr lang="en-US" sz="1400"/>
              <a:t>until</a:t>
            </a:r>
            <a:r>
              <a:rPr lang="en-US" sz="1400"/>
              <a:t> it is clear whether the Promise is going to be resolved or rejected.</a:t>
            </a:r>
            <a:endParaRPr sz="1400"/>
          </a:p>
          <a:p>
            <a:pPr indent="0" lvl="0" marL="0" rtl="0" algn="l">
              <a:lnSpc>
                <a:spcPct val="115000"/>
              </a:lnSpc>
              <a:spcBef>
                <a:spcPts val="1400"/>
              </a:spcBef>
              <a:spcAft>
                <a:spcPts val="1400"/>
              </a:spcAft>
              <a:buNone/>
            </a:pPr>
            <a:r>
              <a:rPr lang="en-US" sz="1400"/>
              <a:t>If the Promise resolves, the value of the await operator is the resolved value of Promise, and if the variable is a promise that gets rejected, the await operator throws an error in the body of the async function which we can catch with try/catch constructs.</a:t>
            </a:r>
            <a:endParaRPr sz="1800"/>
          </a:p>
        </p:txBody>
      </p:sp>
      <p:sp>
        <p:nvSpPr>
          <p:cNvPr id="1486" name="Google Shape;1486;p104"/>
          <p:cNvSpPr txBox="1"/>
          <p:nvPr>
            <p:ph idx="2" type="body"/>
          </p:nvPr>
        </p:nvSpPr>
        <p:spPr>
          <a:xfrm>
            <a:off x="7148950" y="1268425"/>
            <a:ext cx="4850400" cy="49503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'util'</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'fs'</a:t>
            </a:r>
            <a:endParaRPr sz="11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readFile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 = </a:t>
            </a:r>
            <a:r>
              <a:rPr lang="en-US" sz="1100">
                <a:solidFill>
                  <a:srgbClr val="795E26"/>
                </a:solidFill>
                <a:highlight>
                  <a:srgbClr val="FFFFFF"/>
                </a:highlight>
                <a:latin typeface="Consolas"/>
                <a:ea typeface="Consolas"/>
                <a:cs typeface="Consolas"/>
                <a:sym typeface="Consolas"/>
              </a:rPr>
              <a:t>promisify</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writeFile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first"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async</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function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printIronMan</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try</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 = </a:t>
            </a:r>
            <a:r>
              <a:rPr lang="en-US" sz="1100">
                <a:solidFill>
                  <a:srgbClr val="AF00DB"/>
                </a:solidFill>
                <a:highlight>
                  <a:srgbClr val="FFFFFF"/>
                </a:highlight>
                <a:latin typeface="Consolas"/>
                <a:ea typeface="Consolas"/>
                <a:cs typeface="Consolas"/>
                <a:sym typeface="Consolas"/>
              </a:rPr>
              <a:t>await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readFp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"ironman.txt"</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last"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for</a:t>
            </a:r>
            <a:r>
              <a:rPr lang="en-US" sz="1100">
                <a:solidFill>
                  <a:schemeClr val="dk1"/>
                </a:solidFill>
                <a:highlight>
                  <a:srgbClr val="FFFFFF"/>
                </a:highlight>
                <a:latin typeface="Consolas"/>
                <a:ea typeface="Consolas"/>
                <a:cs typeface="Consolas"/>
                <a:sym typeface="Consolas"/>
              </a:rPr>
              <a:t>(</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of</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split</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a:t>
            </a:r>
            <a:r>
              <a:rPr lang="en-US" sz="1100">
                <a:solidFill>
                  <a:srgbClr val="FF0000"/>
                </a:solidFill>
                <a:highlight>
                  <a:srgbClr val="FFFFFF"/>
                </a:highlight>
                <a:latin typeface="Consolas"/>
                <a:ea typeface="Consolas"/>
                <a:cs typeface="Consolas"/>
                <a:sym typeface="Consolas"/>
              </a:rPr>
              <a:t>\n</a:t>
            </a:r>
            <a:r>
              <a:rPr lang="en-US" sz="1100">
                <a:solidFill>
                  <a:srgbClr val="A31515"/>
                </a:solidFill>
                <a:highlight>
                  <a:srgbClr val="FFFFFF"/>
                </a:highlight>
                <a:latin typeface="Consolas"/>
                <a:ea typeface="Consolas"/>
                <a:cs typeface="Consolas"/>
                <a:sym typeface="Consolas"/>
              </a:rPr>
              <a:t>'</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s</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await</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writeFp</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"ironman.out.txt"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data</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"utf8"</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 </a:t>
            </a:r>
            <a:r>
              <a:rPr lang="en-US" sz="1100">
                <a:solidFill>
                  <a:srgbClr val="AF00DB"/>
                </a:solidFill>
                <a:highlight>
                  <a:srgbClr val="FFFFFF"/>
                </a:highlight>
                <a:latin typeface="Consolas"/>
                <a:ea typeface="Consolas"/>
                <a:cs typeface="Consolas"/>
                <a:sym typeface="Consolas"/>
              </a:rPr>
              <a:t>catch</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err</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err</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100">
                <a:solidFill>
                  <a:srgbClr val="795E26"/>
                </a:solidFill>
                <a:highlight>
                  <a:srgbClr val="FFFFFF"/>
                </a:highlight>
                <a:latin typeface="Consolas"/>
                <a:ea typeface="Consolas"/>
                <a:cs typeface="Consolas"/>
                <a:sym typeface="Consolas"/>
              </a:rPr>
              <a:t>printIronMan</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A31515"/>
                </a:solidFill>
                <a:highlight>
                  <a:srgbClr val="FFFFFF"/>
                </a:highlight>
                <a:latin typeface="Consolas"/>
                <a:ea typeface="Consolas"/>
                <a:cs typeface="Consolas"/>
                <a:sym typeface="Consolas"/>
              </a:rPr>
              <a:t>"you see me last"</a:t>
            </a:r>
            <a:r>
              <a:rPr lang="en-US" sz="1100">
                <a:solidFill>
                  <a:schemeClr val="dk1"/>
                </a:solidFill>
                <a:highlight>
                  <a:srgbClr val="FFFFFF"/>
                </a:highlight>
                <a:latin typeface="Consolas"/>
                <a:ea typeface="Consolas"/>
                <a:cs typeface="Consolas"/>
                <a:sym typeface="Consolas"/>
              </a:rPr>
              <a:t>)</a:t>
            </a:r>
            <a:endParaRPr sz="1100">
              <a:solidFill>
                <a:srgbClr val="AF00DB"/>
              </a:solidFill>
              <a:highlight>
                <a:srgbClr val="FFFFFF"/>
              </a:highlight>
              <a:latin typeface="Consolas"/>
              <a:ea typeface="Consolas"/>
              <a:cs typeface="Consolas"/>
              <a:sym typeface="Consolas"/>
            </a:endParaRPr>
          </a:p>
        </p:txBody>
      </p:sp>
      <p:pic>
        <p:nvPicPr>
          <p:cNvPr id="1487" name="Google Shape;1487;p104">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2" name="Shape 1492"/>
        <p:cNvGrpSpPr/>
        <p:nvPr/>
      </p:nvGrpSpPr>
      <p:grpSpPr>
        <a:xfrm>
          <a:off x="0" y="0"/>
          <a:ext cx="0" cy="0"/>
          <a:chOff x="0" y="0"/>
          <a:chExt cx="0" cy="0"/>
        </a:xfrm>
      </p:grpSpPr>
      <p:sp>
        <p:nvSpPr>
          <p:cNvPr id="1493" name="Google Shape;1493;p105"/>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Iterators</a:t>
            </a:r>
            <a:endParaRPr/>
          </a:p>
        </p:txBody>
      </p:sp>
      <p:sp>
        <p:nvSpPr>
          <p:cNvPr id="1494" name="Google Shape;1494;p105"/>
          <p:cNvSpPr txBox="1"/>
          <p:nvPr>
            <p:ph idx="2" type="body"/>
          </p:nvPr>
        </p:nvSpPr>
        <p:spPr>
          <a:xfrm>
            <a:off x="858600" y="1242300"/>
            <a:ext cx="5463300" cy="5211000"/>
          </a:xfrm>
          <a:prstGeom prst="rect">
            <a:avLst/>
          </a:prstGeom>
        </p:spPr>
        <p:txBody>
          <a:bodyPr anchorCtr="0" anchor="t" bIns="0" lIns="0" spcFirstLastPara="1" rIns="0" wrap="square" tIns="0">
            <a:noAutofit/>
          </a:bodyPr>
          <a:lstStyle/>
          <a:p>
            <a:pPr indent="0" lvl="0" marL="0" marR="0" rtl="0" algn="l">
              <a:lnSpc>
                <a:spcPct val="133333"/>
              </a:lnSpc>
              <a:spcBef>
                <a:spcPts val="0"/>
              </a:spcBef>
              <a:spcAft>
                <a:spcPts val="0"/>
              </a:spcAft>
              <a:buNone/>
            </a:pPr>
            <a:r>
              <a:rPr lang="en-US" sz="1200">
                <a:solidFill>
                  <a:schemeClr val="dk1"/>
                </a:solidFill>
              </a:rPr>
              <a:t>In JavaScript an </a:t>
            </a:r>
            <a:r>
              <a:rPr b="1" lang="en-US" sz="1200">
                <a:solidFill>
                  <a:schemeClr val="dk1"/>
                </a:solidFill>
              </a:rPr>
              <a:t>iterator</a:t>
            </a:r>
            <a:r>
              <a:rPr lang="en-US" sz="1200">
                <a:solidFill>
                  <a:schemeClr val="dk1"/>
                </a:solidFill>
              </a:rPr>
              <a:t> is an object which defines a sequence and potentially a return value upon its termination.</a:t>
            </a:r>
            <a:endParaRPr sz="1200">
              <a:solidFill>
                <a:schemeClr val="dk1"/>
              </a:solidFill>
            </a:endParaRPr>
          </a:p>
          <a:p>
            <a:pPr indent="0" lvl="0" marL="0" marR="0" rtl="0" algn="l">
              <a:lnSpc>
                <a:spcPct val="133333"/>
              </a:lnSpc>
              <a:spcBef>
                <a:spcPts val="0"/>
              </a:spcBef>
              <a:spcAft>
                <a:spcPts val="0"/>
              </a:spcAft>
              <a:buNone/>
            </a:pPr>
            <a:r>
              <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rPr>
              <a:t>Specifically, an iterator is any object which implements the </a:t>
            </a:r>
            <a:r>
              <a:rPr b="1" lang="en-US" sz="1200">
                <a:solidFill>
                  <a:schemeClr val="dk1"/>
                </a:solidFill>
              </a:rPr>
              <a:t>Iterator protocol </a:t>
            </a:r>
            <a:r>
              <a:rPr lang="en-US" sz="1200">
                <a:solidFill>
                  <a:schemeClr val="dk1"/>
                </a:solidFill>
              </a:rPr>
              <a:t>by having a next() method returns an object with two properties:</a:t>
            </a:r>
            <a:endParaRPr sz="1200">
              <a:solidFill>
                <a:schemeClr val="dk1"/>
              </a:solidFill>
            </a:endParaRPr>
          </a:p>
          <a:p>
            <a:pPr indent="0" lvl="0" marL="0" marR="0" rtl="0" algn="l">
              <a:lnSpc>
                <a:spcPct val="133333"/>
              </a:lnSpc>
              <a:spcBef>
                <a:spcPts val="0"/>
              </a:spcBef>
              <a:spcAft>
                <a:spcPts val="0"/>
              </a:spcAft>
              <a:buNone/>
            </a:pPr>
            <a:r>
              <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latin typeface="Consolas"/>
                <a:ea typeface="Consolas"/>
                <a:cs typeface="Consolas"/>
                <a:sym typeface="Consolas"/>
              </a:rPr>
              <a:t>value</a:t>
            </a:r>
            <a:endParaRPr sz="1200">
              <a:solidFill>
                <a:schemeClr val="dk1"/>
              </a:solidFill>
              <a:latin typeface="Consolas"/>
              <a:ea typeface="Consolas"/>
              <a:cs typeface="Consolas"/>
              <a:sym typeface="Consolas"/>
            </a:endParaRPr>
          </a:p>
          <a:p>
            <a:pPr indent="0" lvl="0" marL="0" marR="0" rtl="0" algn="l">
              <a:lnSpc>
                <a:spcPct val="133333"/>
              </a:lnSpc>
              <a:spcBef>
                <a:spcPts val="0"/>
              </a:spcBef>
              <a:spcAft>
                <a:spcPts val="0"/>
              </a:spcAft>
              <a:buNone/>
            </a:pPr>
            <a:r>
              <a:rPr lang="en-US" sz="1200">
                <a:solidFill>
                  <a:schemeClr val="dk1"/>
                </a:solidFill>
              </a:rPr>
              <a:t>    The next value in the iteration sequence.</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latin typeface="Consolas"/>
                <a:ea typeface="Consolas"/>
                <a:cs typeface="Consolas"/>
                <a:sym typeface="Consolas"/>
              </a:rPr>
              <a:t>done</a:t>
            </a:r>
            <a:endParaRPr sz="1200">
              <a:solidFill>
                <a:schemeClr val="dk1"/>
              </a:solidFill>
              <a:latin typeface="Consolas"/>
              <a:ea typeface="Consolas"/>
              <a:cs typeface="Consolas"/>
              <a:sym typeface="Consolas"/>
            </a:endParaRPr>
          </a:p>
          <a:p>
            <a:pPr indent="0" lvl="0" marL="0" marR="0" rtl="0" algn="l">
              <a:lnSpc>
                <a:spcPct val="133333"/>
              </a:lnSpc>
              <a:spcBef>
                <a:spcPts val="0"/>
              </a:spcBef>
              <a:spcAft>
                <a:spcPts val="0"/>
              </a:spcAft>
              <a:buNone/>
            </a:pPr>
            <a:r>
              <a:rPr lang="en-US" sz="1200">
                <a:solidFill>
                  <a:schemeClr val="dk1"/>
                </a:solidFill>
              </a:rPr>
              <a:t>    This is true if the last value in the sequence has already been consumed. If value is present alongside done, it is the iterator's return value.</a:t>
            </a:r>
            <a:endParaRPr sz="1200">
              <a:solidFill>
                <a:schemeClr val="dk1"/>
              </a:solidFill>
            </a:endParaRPr>
          </a:p>
          <a:p>
            <a:pPr indent="0" lvl="0" marL="0" marR="0" rtl="0" algn="l">
              <a:lnSpc>
                <a:spcPct val="133333"/>
              </a:lnSpc>
              <a:spcBef>
                <a:spcPts val="0"/>
              </a:spcBef>
              <a:spcAft>
                <a:spcPts val="0"/>
              </a:spcAft>
              <a:buNone/>
            </a:pPr>
            <a:r>
              <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rPr>
              <a:t>Once created, an iterator object can be iterated explicitly by repeatedly calling next(). Iterating over an iterator is said to consume the iterator, because it is generally only possible to do once. After a terminating value has been yielded additional calls to next() should simply continue to return </a:t>
            </a:r>
            <a:r>
              <a:rPr lang="en-US" sz="1200">
                <a:solidFill>
                  <a:schemeClr val="dk1"/>
                </a:solidFill>
                <a:latin typeface="Consolas"/>
                <a:ea typeface="Consolas"/>
                <a:cs typeface="Consolas"/>
                <a:sym typeface="Consolas"/>
              </a:rPr>
              <a:t>{done: true}.</a:t>
            </a:r>
            <a:endParaRPr sz="1200">
              <a:solidFill>
                <a:schemeClr val="dk1"/>
              </a:solidFill>
              <a:latin typeface="Consolas"/>
              <a:ea typeface="Consolas"/>
              <a:cs typeface="Consolas"/>
              <a:sym typeface="Consolas"/>
            </a:endParaRPr>
          </a:p>
          <a:p>
            <a:pPr indent="0" lvl="0" marL="0" marR="0" rtl="0" algn="l">
              <a:lnSpc>
                <a:spcPct val="133333"/>
              </a:lnSpc>
              <a:spcBef>
                <a:spcPts val="0"/>
              </a:spcBef>
              <a:spcAft>
                <a:spcPts val="0"/>
              </a:spcAft>
              <a:buNone/>
            </a:pPr>
            <a:r>
              <a:t/>
            </a:r>
            <a:endParaRPr sz="1200">
              <a:solidFill>
                <a:schemeClr val="dk1"/>
              </a:solidFill>
            </a:endParaRPr>
          </a:p>
          <a:p>
            <a:pPr indent="0" lvl="0" marL="0" marR="0" rtl="0" algn="l">
              <a:lnSpc>
                <a:spcPct val="133333"/>
              </a:lnSpc>
              <a:spcBef>
                <a:spcPts val="0"/>
              </a:spcBef>
              <a:spcAft>
                <a:spcPts val="0"/>
              </a:spcAft>
              <a:buNone/>
            </a:pPr>
            <a:r>
              <a:rPr lang="en-US" sz="1200">
                <a:solidFill>
                  <a:schemeClr val="dk1"/>
                </a:solidFill>
              </a:rPr>
              <a:t>Iterators allow for </a:t>
            </a:r>
            <a:r>
              <a:rPr b="1" lang="en-US" sz="1200">
                <a:solidFill>
                  <a:schemeClr val="dk1"/>
                </a:solidFill>
              </a:rPr>
              <a:t> </a:t>
            </a:r>
            <a:r>
              <a:rPr b="1" i="1" lang="en-US" sz="1200">
                <a:solidFill>
                  <a:schemeClr val="dk1"/>
                </a:solidFill>
              </a:rPr>
              <a:t>lazy </a:t>
            </a:r>
            <a:r>
              <a:rPr b="1" i="1" lang="en-US" sz="1200">
                <a:solidFill>
                  <a:schemeClr val="dk1"/>
                </a:solidFill>
              </a:rPr>
              <a:t>evaluation</a:t>
            </a:r>
            <a:r>
              <a:rPr b="1" lang="en-US" sz="1200">
                <a:solidFill>
                  <a:schemeClr val="dk1"/>
                </a:solidFill>
              </a:rPr>
              <a:t>,</a:t>
            </a:r>
            <a:r>
              <a:rPr lang="en-US" sz="1200">
                <a:solidFill>
                  <a:schemeClr val="dk1"/>
                </a:solidFill>
              </a:rPr>
              <a:t> </a:t>
            </a:r>
            <a:r>
              <a:rPr lang="en-US" sz="1200">
                <a:solidFill>
                  <a:schemeClr val="dk1"/>
                </a:solidFill>
              </a:rPr>
              <a:t>which</a:t>
            </a:r>
            <a:r>
              <a:rPr lang="en-US" sz="1200">
                <a:solidFill>
                  <a:schemeClr val="dk1"/>
                </a:solidFill>
              </a:rPr>
              <a:t> means that an expression is only actually calculated on an as-needed basis. In the example on the right, lazy evaluation of the calculation of the </a:t>
            </a:r>
            <a:r>
              <a:rPr lang="en-US" sz="1200">
                <a:solidFill>
                  <a:schemeClr val="dk1"/>
                </a:solidFill>
              </a:rPr>
              <a:t>fibonacci</a:t>
            </a:r>
            <a:r>
              <a:rPr lang="en-US" sz="1200">
                <a:solidFill>
                  <a:schemeClr val="dk1"/>
                </a:solidFill>
              </a:rPr>
              <a:t> series saves on memory (no recursion) and memory (no need of saving of whole range) </a:t>
            </a:r>
            <a:endParaRPr sz="1200">
              <a:solidFill>
                <a:schemeClr val="dk1"/>
              </a:solidFill>
              <a:latin typeface="Consolas"/>
              <a:ea typeface="Consolas"/>
              <a:cs typeface="Consolas"/>
              <a:sym typeface="Consolas"/>
            </a:endParaRPr>
          </a:p>
        </p:txBody>
      </p:sp>
      <p:sp>
        <p:nvSpPr>
          <p:cNvPr id="1495" name="Google Shape;1495;p105"/>
          <p:cNvSpPr txBox="1"/>
          <p:nvPr>
            <p:ph idx="2" type="body"/>
          </p:nvPr>
        </p:nvSpPr>
        <p:spPr>
          <a:xfrm>
            <a:off x="6619475" y="964225"/>
            <a:ext cx="5093400" cy="5336700"/>
          </a:xfrm>
          <a:prstGeom prst="rect">
            <a:avLst/>
          </a:prstGeom>
        </p:spPr>
        <p:txBody>
          <a:bodyPr anchorCtr="0" anchor="ctr" bIns="0" lIns="0" spcFirstLastPara="1" rIns="0" wrap="square" tIns="0">
            <a:noAutofit/>
          </a:bodyPr>
          <a:lstStyle/>
          <a:p>
            <a:pPr indent="0" lvl="0" marL="0" rtl="0" algn="l">
              <a:lnSpc>
                <a:spcPct val="133333"/>
              </a:lnSpc>
              <a:spcBef>
                <a:spcPts val="0"/>
              </a:spcBef>
              <a:spcAft>
                <a:spcPts val="0"/>
              </a:spcAft>
              <a:buClr>
                <a:schemeClr val="dk1"/>
              </a:buClr>
              <a:buSzPts val="1100"/>
              <a:buFont typeface="Arial"/>
              <a:buNone/>
            </a:pPr>
            <a:r>
              <a:t/>
            </a:r>
            <a:endParaRPr sz="10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fibonacci_iterator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next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value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done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boolean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res</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n1</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n2</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res</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//fibonaci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value: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res</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done:</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false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fibonaci_iter</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number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=&gt;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iterator</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fibonacci_iterator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fib</a:t>
            </a:r>
            <a:r>
              <a:rPr lang="en-US" sz="1000">
                <a:solidFill>
                  <a:schemeClr val="dk1"/>
                </a:solidFill>
                <a:highlight>
                  <a:srgbClr val="FFFFFF"/>
                </a:highlight>
                <a:latin typeface="Consolas"/>
                <a:ea typeface="Consolas"/>
                <a:cs typeface="Consolas"/>
                <a:sym typeface="Consolas"/>
              </a:rPr>
              <a:t> =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value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done</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iterator</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next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fib</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push</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value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fib</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fibonaci_iter</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20</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 -&gt; [0,1,1,2,3,5,8,13,21,34,55,89,144,233,377,610,987,1597,2584,4181,6765]</a:t>
            </a:r>
            <a:endParaRPr sz="1000">
              <a:solidFill>
                <a:srgbClr val="AF00DB"/>
              </a:solidFill>
              <a:highlight>
                <a:srgbClr val="FFFFFF"/>
              </a:highlight>
              <a:latin typeface="Consolas"/>
              <a:ea typeface="Consolas"/>
              <a:cs typeface="Consolas"/>
              <a:sym typeface="Consolas"/>
            </a:endParaRPr>
          </a:p>
        </p:txBody>
      </p:sp>
      <p:pic>
        <p:nvPicPr>
          <p:cNvPr id="1496" name="Google Shape;1496;p105">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1" name="Shape 1501"/>
        <p:cNvGrpSpPr/>
        <p:nvPr/>
      </p:nvGrpSpPr>
      <p:grpSpPr>
        <a:xfrm>
          <a:off x="0" y="0"/>
          <a:ext cx="0" cy="0"/>
          <a:chOff x="0" y="0"/>
          <a:chExt cx="0" cy="0"/>
        </a:xfrm>
      </p:grpSpPr>
      <p:sp>
        <p:nvSpPr>
          <p:cNvPr id="1502" name="Google Shape;1502;p106"/>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Iterables</a:t>
            </a:r>
            <a:endParaRPr/>
          </a:p>
        </p:txBody>
      </p:sp>
      <p:pic>
        <p:nvPicPr>
          <p:cNvPr id="1503" name="Google Shape;1503;p106"/>
          <p:cNvPicPr preferRelativeResize="0"/>
          <p:nvPr/>
        </p:nvPicPr>
        <p:blipFill>
          <a:blip r:embed="rId3">
            <a:alphaModFix/>
          </a:blip>
          <a:stretch>
            <a:fillRect/>
          </a:stretch>
        </p:blipFill>
        <p:spPr>
          <a:xfrm>
            <a:off x="739702" y="3591475"/>
            <a:ext cx="5500775" cy="2940345"/>
          </a:xfrm>
          <a:prstGeom prst="rect">
            <a:avLst/>
          </a:prstGeom>
          <a:noFill/>
          <a:ln>
            <a:noFill/>
          </a:ln>
        </p:spPr>
      </p:pic>
      <p:sp>
        <p:nvSpPr>
          <p:cNvPr id="1504" name="Google Shape;1504;p106"/>
          <p:cNvSpPr txBox="1"/>
          <p:nvPr>
            <p:ph idx="2" type="body"/>
          </p:nvPr>
        </p:nvSpPr>
        <p:spPr>
          <a:xfrm>
            <a:off x="858600" y="1119150"/>
            <a:ext cx="5093400" cy="33618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US" sz="1200">
                <a:solidFill>
                  <a:schemeClr val="dk1"/>
                </a:solidFill>
              </a:rPr>
              <a:t>As seen on the </a:t>
            </a:r>
            <a:r>
              <a:rPr lang="en-US" sz="1200">
                <a:solidFill>
                  <a:schemeClr val="dk1"/>
                </a:solidFill>
              </a:rPr>
              <a:t>previous</a:t>
            </a:r>
            <a:r>
              <a:rPr lang="en-US" sz="1200">
                <a:solidFill>
                  <a:schemeClr val="dk1"/>
                </a:solidFill>
              </a:rPr>
              <a:t> slide, an </a:t>
            </a:r>
            <a:r>
              <a:rPr b="1" i="1" lang="en-US" sz="1200">
                <a:solidFill>
                  <a:schemeClr val="dk1"/>
                </a:solidFill>
              </a:rPr>
              <a:t>iterable</a:t>
            </a:r>
            <a:r>
              <a:rPr lang="en-US" sz="1200">
                <a:solidFill>
                  <a:schemeClr val="dk1"/>
                </a:solidFill>
              </a:rPr>
              <a:t> is a data structure that wants to make its elements accessible to the public, i.e it </a:t>
            </a:r>
            <a:r>
              <a:rPr lang="en-US" sz="1200">
                <a:solidFill>
                  <a:schemeClr val="dk1"/>
                </a:solidFill>
              </a:rPr>
              <a:t>is a pointer for traversing the elements of a data structure. </a:t>
            </a:r>
            <a:r>
              <a:rPr lang="en-US" sz="1200">
                <a:solidFill>
                  <a:schemeClr val="dk1"/>
                </a:solidFill>
              </a:rPr>
              <a:t> In order to standardize the </a:t>
            </a:r>
            <a:r>
              <a:rPr lang="en-US" sz="1200">
                <a:solidFill>
                  <a:schemeClr val="dk1"/>
                </a:solidFill>
              </a:rPr>
              <a:t>access</a:t>
            </a:r>
            <a:r>
              <a:rPr lang="en-US" sz="1200">
                <a:solidFill>
                  <a:schemeClr val="dk1"/>
                </a:solidFill>
              </a:rPr>
              <a:t> to an iterator from ES6, the iteration protocol prescribes </a:t>
            </a:r>
            <a:r>
              <a:rPr b="1" lang="en-US" sz="1200">
                <a:solidFill>
                  <a:schemeClr val="dk1"/>
                </a:solidFill>
              </a:rPr>
              <a:t>implementing a method whose key is Symbol.iterator, written as </a:t>
            </a:r>
            <a:r>
              <a:rPr b="1" lang="en-US" sz="1200">
                <a:solidFill>
                  <a:schemeClr val="dk1"/>
                </a:solidFill>
              </a:rPr>
              <a:t>[Symbol.iterator].</a:t>
            </a:r>
            <a:r>
              <a:rPr lang="en-US" sz="1200">
                <a:solidFill>
                  <a:schemeClr val="dk1"/>
                </a:solidFill>
              </a:rPr>
              <a:t> This is a zero-argument function that returns an object, conforming to the</a:t>
            </a:r>
            <a:r>
              <a:rPr lang="en-US" sz="1200">
                <a:solidFill>
                  <a:schemeClr val="dk1"/>
                </a:solidFill>
                <a:uFill>
                  <a:noFill/>
                </a:uFill>
                <a:hlinkClick r:id="rId4"/>
              </a:rPr>
              <a:t> </a:t>
            </a:r>
            <a:r>
              <a:rPr lang="en-US" sz="1200" u="sng">
                <a:solidFill>
                  <a:schemeClr val="hlink"/>
                </a:solidFill>
                <a:hlinkClick r:id="rId5"/>
              </a:rPr>
              <a:t>iterator protocol</a:t>
            </a:r>
            <a:r>
              <a:rPr lang="en-US" sz="1200">
                <a:solidFill>
                  <a:schemeClr val="dk1"/>
                </a:solidFill>
              </a:rPr>
              <a:t>. The method is a </a:t>
            </a:r>
            <a:r>
              <a:rPr b="1" lang="en-US" sz="1200">
                <a:solidFill>
                  <a:schemeClr val="dk1"/>
                </a:solidFill>
              </a:rPr>
              <a:t>factory for </a:t>
            </a:r>
            <a:r>
              <a:rPr b="1" i="1" lang="en-US" sz="1200">
                <a:solidFill>
                  <a:schemeClr val="dk1"/>
                </a:solidFill>
              </a:rPr>
              <a:t>iterators</a:t>
            </a:r>
            <a:r>
              <a:rPr lang="en-US" sz="1200">
                <a:solidFill>
                  <a:schemeClr val="dk1"/>
                </a:solidFill>
              </a:rPr>
              <a:t>. That is, it will create </a:t>
            </a:r>
            <a:r>
              <a:rPr i="1" lang="en-US" sz="1200">
                <a:solidFill>
                  <a:schemeClr val="dk1"/>
                </a:solidFill>
              </a:rPr>
              <a:t>iterators</a:t>
            </a:r>
            <a:r>
              <a:rPr lang="en-US" sz="1200">
                <a:solidFill>
                  <a:schemeClr val="dk1"/>
                </a:solidFill>
              </a:rPr>
              <a:t>. </a:t>
            </a:r>
            <a:endParaRPr sz="1200">
              <a:solidFill>
                <a:schemeClr val="dk1"/>
              </a:solidFill>
            </a:endParaRPr>
          </a:p>
          <a:p>
            <a:pPr indent="0" lvl="0" marL="0" rtl="0" algn="l">
              <a:lnSpc>
                <a:spcPct val="115000"/>
              </a:lnSpc>
              <a:spcBef>
                <a:spcPts val="1200"/>
              </a:spcBef>
              <a:spcAft>
                <a:spcPts val="0"/>
              </a:spcAft>
              <a:buNone/>
            </a:pPr>
            <a:r>
              <a:t/>
            </a:r>
            <a:endParaRPr sz="1100">
              <a:solidFill>
                <a:schemeClr val="dk1"/>
              </a:solidFill>
              <a:latin typeface="Arial"/>
              <a:ea typeface="Arial"/>
              <a:cs typeface="Arial"/>
              <a:sym typeface="Arial"/>
            </a:endParaRPr>
          </a:p>
          <a:p>
            <a:pPr indent="0" lvl="0" marL="0" marR="0" rtl="0" algn="l">
              <a:lnSpc>
                <a:spcPct val="133333"/>
              </a:lnSpc>
              <a:spcBef>
                <a:spcPts val="1200"/>
              </a:spcBef>
              <a:spcAft>
                <a:spcPts val="0"/>
              </a:spcAft>
              <a:buClr>
                <a:schemeClr val="dk1"/>
              </a:buClr>
              <a:buSzPts val="1100"/>
              <a:buFont typeface="Arial"/>
              <a:buNone/>
            </a:pPr>
            <a:r>
              <a:t/>
            </a:r>
            <a:endParaRPr sz="1200">
              <a:solidFill>
                <a:schemeClr val="dk1"/>
              </a:solidFill>
            </a:endParaRPr>
          </a:p>
          <a:p>
            <a:pPr indent="0" lvl="0" marL="0" marR="0" rtl="0" algn="l">
              <a:lnSpc>
                <a:spcPct val="133333"/>
              </a:lnSpc>
              <a:spcBef>
                <a:spcPts val="0"/>
              </a:spcBef>
              <a:spcAft>
                <a:spcPts val="0"/>
              </a:spcAft>
              <a:buClr>
                <a:schemeClr val="dk1"/>
              </a:buClr>
              <a:buSzPts val="1100"/>
              <a:buFont typeface="Arial"/>
              <a:buNone/>
            </a:pPr>
            <a:r>
              <a:t/>
            </a:r>
            <a:endParaRPr sz="1200">
              <a:solidFill>
                <a:schemeClr val="dk1"/>
              </a:solidFill>
            </a:endParaRPr>
          </a:p>
          <a:p>
            <a:pPr indent="0" lvl="0" marL="0" marR="0" rtl="0" algn="l">
              <a:lnSpc>
                <a:spcPct val="133333"/>
              </a:lnSpc>
              <a:spcBef>
                <a:spcPts val="0"/>
              </a:spcBef>
              <a:spcAft>
                <a:spcPts val="0"/>
              </a:spcAft>
              <a:buNone/>
            </a:pPr>
            <a:r>
              <a:t/>
            </a:r>
            <a:endParaRPr sz="1200">
              <a:solidFill>
                <a:schemeClr val="dk1"/>
              </a:solidFill>
            </a:endParaRPr>
          </a:p>
        </p:txBody>
      </p:sp>
      <p:sp>
        <p:nvSpPr>
          <p:cNvPr id="1505" name="Google Shape;1505;p106"/>
          <p:cNvSpPr txBox="1"/>
          <p:nvPr>
            <p:ph idx="2" type="body"/>
          </p:nvPr>
        </p:nvSpPr>
        <p:spPr>
          <a:xfrm>
            <a:off x="6493175" y="964225"/>
            <a:ext cx="5219700" cy="5489100"/>
          </a:xfrm>
          <a:prstGeom prst="rect">
            <a:avLst/>
          </a:prstGeom>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91440" marR="91440" rtl="0" algn="l">
              <a:lnSpc>
                <a:spcPct val="133333"/>
              </a:lnSpc>
              <a:spcBef>
                <a:spcPts val="0"/>
              </a:spcBef>
              <a:spcAft>
                <a:spcPts val="0"/>
              </a:spcAft>
              <a:buClr>
                <a:schemeClr val="dk1"/>
              </a:buClr>
              <a:buSzPts val="1100"/>
              <a:buFont typeface="Arial"/>
              <a:buNone/>
            </a:pPr>
            <a:r>
              <a:t/>
            </a:r>
            <a:endParaRPr sz="1100">
              <a:solidFill>
                <a:srgbClr val="AF00DB"/>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rgbClr val="AF00DB"/>
                </a:solidFill>
                <a:highlight>
                  <a:srgbClr val="FFFFFF"/>
                </a:highlight>
                <a:latin typeface="Consolas"/>
                <a:ea typeface="Consolas"/>
                <a:cs typeface="Consolas"/>
                <a:sym typeface="Consolas"/>
              </a:rPr>
              <a:t>import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take</a:t>
            </a: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from</a:t>
            </a:r>
            <a:r>
              <a:rPr lang="en-US" sz="1100">
                <a:solidFill>
                  <a:schemeClr val="dk1"/>
                </a:solidFill>
                <a:highlight>
                  <a:srgbClr val="FFFFFF"/>
                </a:highlight>
                <a:latin typeface="Consolas"/>
                <a:ea typeface="Consolas"/>
                <a:cs typeface="Consolas"/>
                <a:sym typeface="Consolas"/>
              </a:rPr>
              <a:t> </a:t>
            </a:r>
            <a:r>
              <a:rPr lang="en-US" sz="1100">
                <a:solidFill>
                  <a:srgbClr val="A31515"/>
                </a:solidFill>
                <a:highlight>
                  <a:srgbClr val="FFFFFF"/>
                </a:highlight>
                <a:latin typeface="Consolas"/>
                <a:ea typeface="Consolas"/>
                <a:cs typeface="Consolas"/>
                <a:sym typeface="Consolas"/>
              </a:rPr>
              <a:t>"./utils"</a:t>
            </a:r>
            <a:endParaRPr sz="1100">
              <a:solidFill>
                <a:srgbClr val="A31515"/>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function</a:t>
            </a: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fibonacci_iterable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n1:</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0</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n2:</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1</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Symbol</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iterator</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this</a:t>
            </a:r>
            <a:endParaRPr sz="1100">
              <a:solidFill>
                <a:srgbClr val="0000FF"/>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795E26"/>
                </a:solidFill>
                <a:highlight>
                  <a:srgbClr val="FFFFFF"/>
                </a:highlight>
                <a:latin typeface="Consolas"/>
                <a:ea typeface="Consolas"/>
                <a:cs typeface="Consolas"/>
                <a:sym typeface="Consolas"/>
              </a:rPr>
              <a:t>next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value</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number</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done</a:t>
            </a:r>
            <a:r>
              <a:rPr lang="en-US" sz="1100">
                <a:solidFill>
                  <a:schemeClr val="dk1"/>
                </a:solidFill>
                <a:highlight>
                  <a:srgbClr val="FFFFFF"/>
                </a:highlight>
                <a:latin typeface="Consolas"/>
                <a:ea typeface="Consolas"/>
                <a:cs typeface="Consolas"/>
                <a:sym typeface="Consolas"/>
              </a:rPr>
              <a:t>: </a:t>
            </a:r>
            <a:r>
              <a:rPr lang="en-US" sz="1100">
                <a:solidFill>
                  <a:srgbClr val="267F99"/>
                </a:solidFill>
                <a:highlight>
                  <a:srgbClr val="FFFFFF"/>
                </a:highlight>
                <a:latin typeface="Consolas"/>
                <a:ea typeface="Consolas"/>
                <a:cs typeface="Consolas"/>
                <a:sym typeface="Consolas"/>
              </a:rPr>
              <a:t>boolean</a:t>
            </a: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res</a:t>
            </a:r>
            <a:r>
              <a:rPr lang="en-US" sz="1100">
                <a:solidFill>
                  <a:schemeClr val="dk1"/>
                </a:solidFill>
                <a:highlight>
                  <a:srgbClr val="FFFFFF"/>
                </a:highlight>
                <a:latin typeface="Consolas"/>
                <a:ea typeface="Consolas"/>
                <a:cs typeface="Consolas"/>
                <a:sym typeface="Consolas"/>
              </a:rPr>
              <a:t> =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n1</a:t>
            </a:r>
            <a:endParaRPr sz="1100">
              <a:solidFill>
                <a:srgbClr val="001080"/>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n1</a:t>
            </a:r>
            <a:r>
              <a:rPr lang="en-US" sz="1100">
                <a:solidFill>
                  <a:schemeClr val="dk1"/>
                </a:solidFill>
                <a:highlight>
                  <a:srgbClr val="FFFFFF"/>
                </a:highlight>
                <a:latin typeface="Consolas"/>
                <a:ea typeface="Consolas"/>
                <a:cs typeface="Consolas"/>
                <a:sym typeface="Consolas"/>
              </a:rPr>
              <a:t> =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n2</a:t>
            </a:r>
            <a:endParaRPr sz="1100">
              <a:solidFill>
                <a:srgbClr val="001080"/>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n2</a:t>
            </a:r>
            <a:r>
              <a:rPr lang="en-US" sz="1100">
                <a:solidFill>
                  <a:schemeClr val="dk1"/>
                </a:solidFill>
                <a:highlight>
                  <a:srgbClr val="FFFFFF"/>
                </a:highlight>
                <a:latin typeface="Consolas"/>
                <a:ea typeface="Consolas"/>
                <a:cs typeface="Consolas"/>
                <a:sym typeface="Consolas"/>
              </a:rPr>
              <a:t> = </a:t>
            </a:r>
            <a:r>
              <a:rPr lang="en-US" sz="1100">
                <a:solidFill>
                  <a:srgbClr val="001080"/>
                </a:solidFill>
                <a:highlight>
                  <a:srgbClr val="FFFFFF"/>
                </a:highlight>
                <a:latin typeface="Consolas"/>
                <a:ea typeface="Consolas"/>
                <a:cs typeface="Consolas"/>
                <a:sym typeface="Consolas"/>
              </a:rPr>
              <a:t>res</a:t>
            </a:r>
            <a:r>
              <a:rPr lang="en-US" sz="1100">
                <a:solidFill>
                  <a:schemeClr val="dk1"/>
                </a:solidFill>
                <a:highlight>
                  <a:srgbClr val="FFFFFF"/>
                </a:highlight>
                <a:latin typeface="Consolas"/>
                <a:ea typeface="Consolas"/>
                <a:cs typeface="Consolas"/>
                <a:sym typeface="Consolas"/>
              </a:rPr>
              <a:t> + </a:t>
            </a:r>
            <a:r>
              <a:rPr lang="en-US" sz="1100">
                <a:solidFill>
                  <a:srgbClr val="0000FF"/>
                </a:solidFill>
                <a:highlight>
                  <a:srgbClr val="FFFFFF"/>
                </a:highlight>
                <a:latin typeface="Consolas"/>
                <a:ea typeface="Consolas"/>
                <a:cs typeface="Consolas"/>
                <a:sym typeface="Consolas"/>
              </a:rPr>
              <a:t>this</a:t>
            </a:r>
            <a:r>
              <a:rPr lang="en-US" sz="1100">
                <a:solidFill>
                  <a:schemeClr val="dk1"/>
                </a:solidFill>
                <a:highlight>
                  <a:srgbClr val="FFFFFF"/>
                </a:highlight>
                <a:latin typeface="Consolas"/>
                <a:ea typeface="Consolas"/>
                <a:cs typeface="Consolas"/>
                <a:sym typeface="Consolas"/>
              </a:rPr>
              <a:t>.</a:t>
            </a:r>
            <a:r>
              <a:rPr lang="en-US" sz="1100">
                <a:solidFill>
                  <a:srgbClr val="001080"/>
                </a:solidFill>
                <a:highlight>
                  <a:srgbClr val="FFFFFF"/>
                </a:highlight>
                <a:latin typeface="Consolas"/>
                <a:ea typeface="Consolas"/>
                <a:cs typeface="Consolas"/>
                <a:sym typeface="Consolas"/>
              </a:rPr>
              <a:t>n1</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//fibonaci</a:t>
            </a:r>
            <a:endParaRPr sz="1100">
              <a:solidFill>
                <a:srgbClr val="008000"/>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r>
              <a:rPr lang="en-US" sz="1100">
                <a:solidFill>
                  <a:srgbClr val="AF00DB"/>
                </a:solidFill>
                <a:highlight>
                  <a:srgbClr val="FFFFFF"/>
                </a:highlight>
                <a:latin typeface="Consolas"/>
                <a:ea typeface="Consolas"/>
                <a:cs typeface="Consolas"/>
                <a:sym typeface="Consolas"/>
              </a:rPr>
              <a:t>return</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value:</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res</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done:</a:t>
            </a:r>
            <a:r>
              <a:rPr lang="en-US" sz="1100">
                <a:solidFill>
                  <a:schemeClr val="dk1"/>
                </a:solidFill>
                <a:highlight>
                  <a:srgbClr val="FFFFFF"/>
                </a:highlight>
                <a:latin typeface="Consolas"/>
                <a:ea typeface="Consolas"/>
                <a:cs typeface="Consolas"/>
                <a:sym typeface="Consolas"/>
              </a:rPr>
              <a:t> </a:t>
            </a:r>
            <a:r>
              <a:rPr lang="en-US" sz="1100">
                <a:solidFill>
                  <a:srgbClr val="0000FF"/>
                </a:solidFill>
                <a:highlight>
                  <a:srgbClr val="FFFFFF"/>
                </a:highlight>
                <a:latin typeface="Consolas"/>
                <a:ea typeface="Consolas"/>
                <a:cs typeface="Consolas"/>
                <a:sym typeface="Consolas"/>
              </a:rPr>
              <a:t>false</a:t>
            </a: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   }</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chemeClr val="dk1"/>
                </a:solidFill>
                <a:highlight>
                  <a:srgbClr val="FFFFFF"/>
                </a:highlight>
                <a:latin typeface="Consolas"/>
                <a:ea typeface="Consolas"/>
                <a:cs typeface="Consolas"/>
                <a:sym typeface="Consolas"/>
              </a:rPr>
              <a:t>}</a:t>
            </a:r>
            <a:endParaRPr sz="1100">
              <a:solidFill>
                <a:schemeClr val="dk1"/>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rgbClr val="0000FF"/>
                </a:solidFill>
                <a:highlight>
                  <a:srgbClr val="FFFFFF"/>
                </a:highlight>
                <a:latin typeface="Consolas"/>
                <a:ea typeface="Consolas"/>
                <a:cs typeface="Consolas"/>
                <a:sym typeface="Consolas"/>
              </a:rPr>
              <a:t>let</a:t>
            </a:r>
            <a:r>
              <a:rPr lang="en-US" sz="1100">
                <a:solidFill>
                  <a:schemeClr val="dk1"/>
                </a:solidFill>
                <a:highlight>
                  <a:srgbClr val="FFFFFF"/>
                </a:highlight>
                <a:latin typeface="Consolas"/>
                <a:ea typeface="Consolas"/>
                <a:cs typeface="Consolas"/>
                <a:sym typeface="Consolas"/>
              </a:rPr>
              <a:t> </a:t>
            </a:r>
            <a:r>
              <a:rPr lang="en-US" sz="1100">
                <a:solidFill>
                  <a:srgbClr val="001080"/>
                </a:solidFill>
                <a:highlight>
                  <a:srgbClr val="FFFFFF"/>
                </a:highlight>
                <a:latin typeface="Consolas"/>
                <a:ea typeface="Consolas"/>
                <a:cs typeface="Consolas"/>
                <a:sym typeface="Consolas"/>
              </a:rPr>
              <a:t>i</a:t>
            </a:r>
            <a:r>
              <a:rPr lang="en-US" sz="1100">
                <a:solidFill>
                  <a:schemeClr val="dk1"/>
                </a:solidFill>
                <a:highlight>
                  <a:srgbClr val="FFFFFF"/>
                </a:highlight>
                <a:latin typeface="Consolas"/>
                <a:ea typeface="Consolas"/>
                <a:cs typeface="Consolas"/>
                <a:sym typeface="Consolas"/>
              </a:rPr>
              <a:t> = </a:t>
            </a:r>
            <a:r>
              <a:rPr lang="en-US" sz="1100">
                <a:solidFill>
                  <a:srgbClr val="098658"/>
                </a:solidFill>
                <a:highlight>
                  <a:srgbClr val="FFFFFF"/>
                </a:highlight>
                <a:latin typeface="Consolas"/>
                <a:ea typeface="Consolas"/>
                <a:cs typeface="Consolas"/>
                <a:sym typeface="Consolas"/>
              </a:rPr>
              <a:t>0</a:t>
            </a:r>
            <a:endParaRPr sz="1100">
              <a:solidFill>
                <a:srgbClr val="098658"/>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Clr>
                <a:schemeClr val="dk1"/>
              </a:buClr>
              <a:buSzPts val="1100"/>
              <a:buFont typeface="Arial"/>
              <a:buNone/>
            </a:pPr>
            <a:r>
              <a:rPr lang="en-US" sz="1100">
                <a:solidFill>
                  <a:srgbClr val="008000"/>
                </a:solidFill>
                <a:highlight>
                  <a:srgbClr val="FFFFFF"/>
                </a:highlight>
                <a:latin typeface="Consolas"/>
                <a:ea typeface="Consolas"/>
                <a:cs typeface="Consolas"/>
                <a:sym typeface="Consolas"/>
              </a:rPr>
              <a:t>// the take utility function in the examples ("utils.ts") take the first n elements of any iterable and returns them in an array</a:t>
            </a:r>
            <a:endParaRPr sz="1100">
              <a:solidFill>
                <a:srgbClr val="008000"/>
              </a:solidFill>
              <a:highlight>
                <a:srgbClr val="FFFFFF"/>
              </a:highlight>
              <a:latin typeface="Consolas"/>
              <a:ea typeface="Consolas"/>
              <a:cs typeface="Consolas"/>
              <a:sym typeface="Consolas"/>
            </a:endParaRPr>
          </a:p>
          <a:p>
            <a:pPr indent="0" lvl="0" marL="91440" marR="91440" rtl="0" algn="l">
              <a:lnSpc>
                <a:spcPct val="133333"/>
              </a:lnSpc>
              <a:spcBef>
                <a:spcPts val="0"/>
              </a:spcBef>
              <a:spcAft>
                <a:spcPts val="0"/>
              </a:spcAft>
              <a:buNone/>
            </a:pPr>
            <a:r>
              <a:rPr lang="en-US" sz="1100">
                <a:solidFill>
                  <a:srgbClr val="267F99"/>
                </a:solidFill>
                <a:highlight>
                  <a:srgbClr val="FFFFFF"/>
                </a:highlight>
                <a:latin typeface="Consolas"/>
                <a:ea typeface="Consolas"/>
                <a:cs typeface="Consolas"/>
                <a:sym typeface="Consolas"/>
              </a:rPr>
              <a:t>console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log</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take</a:t>
            </a:r>
            <a:r>
              <a:rPr lang="en-US" sz="1100">
                <a:solidFill>
                  <a:schemeClr val="dk1"/>
                </a:solidFill>
                <a:highlight>
                  <a:srgbClr val="FFFFFF"/>
                </a:highlight>
                <a:latin typeface="Consolas"/>
                <a:ea typeface="Consolas"/>
                <a:cs typeface="Consolas"/>
                <a:sym typeface="Consolas"/>
              </a:rPr>
              <a:t>(</a:t>
            </a:r>
            <a:r>
              <a:rPr lang="en-US" sz="1100">
                <a:solidFill>
                  <a:srgbClr val="795E26"/>
                </a:solidFill>
                <a:highlight>
                  <a:srgbClr val="FFFFFF"/>
                </a:highlight>
                <a:latin typeface="Consolas"/>
                <a:ea typeface="Consolas"/>
                <a:cs typeface="Consolas"/>
                <a:sym typeface="Consolas"/>
              </a:rPr>
              <a:t>fibonacci_iterable</a:t>
            </a:r>
            <a:r>
              <a:rPr lang="en-US" sz="1100">
                <a:solidFill>
                  <a:schemeClr val="dk1"/>
                </a:solidFill>
                <a:highlight>
                  <a:srgbClr val="FFFFFF"/>
                </a:highlight>
                <a:latin typeface="Consolas"/>
                <a:ea typeface="Consolas"/>
                <a:cs typeface="Consolas"/>
                <a:sym typeface="Consolas"/>
              </a:rPr>
              <a:t>(), </a:t>
            </a:r>
            <a:r>
              <a:rPr lang="en-US" sz="1100">
                <a:solidFill>
                  <a:srgbClr val="098658"/>
                </a:solidFill>
                <a:highlight>
                  <a:srgbClr val="FFFFFF"/>
                </a:highlight>
                <a:latin typeface="Consolas"/>
                <a:ea typeface="Consolas"/>
                <a:cs typeface="Consolas"/>
                <a:sym typeface="Consolas"/>
              </a:rPr>
              <a:t>21</a:t>
            </a:r>
            <a:r>
              <a:rPr lang="en-US" sz="1100">
                <a:solidFill>
                  <a:schemeClr val="dk1"/>
                </a:solidFill>
                <a:highlight>
                  <a:srgbClr val="FFFFFF"/>
                </a:highlight>
                <a:latin typeface="Consolas"/>
                <a:ea typeface="Consolas"/>
                <a:cs typeface="Consolas"/>
                <a:sym typeface="Consolas"/>
              </a:rPr>
              <a:t>)) </a:t>
            </a:r>
            <a:r>
              <a:rPr lang="en-US" sz="1100">
                <a:solidFill>
                  <a:srgbClr val="008000"/>
                </a:solidFill>
                <a:highlight>
                  <a:srgbClr val="FFFFFF"/>
                </a:highlight>
                <a:latin typeface="Consolas"/>
                <a:ea typeface="Consolas"/>
                <a:cs typeface="Consolas"/>
                <a:sym typeface="Consolas"/>
              </a:rPr>
              <a:t>// _&gt; [0,1,1,2,3,5,8,13,21,34,55,89,144,233,377,610,987,1597,2584,4181,6765]</a:t>
            </a:r>
            <a:endParaRPr sz="1100">
              <a:solidFill>
                <a:srgbClr val="AF00DB"/>
              </a:solidFill>
              <a:highlight>
                <a:srgbClr val="FFFFFF"/>
              </a:highlight>
              <a:latin typeface="Consolas"/>
              <a:ea typeface="Consolas"/>
              <a:cs typeface="Consolas"/>
              <a:sym typeface="Consolas"/>
            </a:endParaRPr>
          </a:p>
        </p:txBody>
      </p:sp>
      <p:pic>
        <p:nvPicPr>
          <p:cNvPr id="1506" name="Google Shape;1506;p106">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
        <p:nvSpPr>
          <p:cNvPr id="1507" name="Google Shape;1507;p106"/>
          <p:cNvSpPr/>
          <p:nvPr/>
        </p:nvSpPr>
        <p:spPr>
          <a:xfrm>
            <a:off x="6745975" y="2382750"/>
            <a:ext cx="2340000" cy="834600"/>
          </a:xfrm>
          <a:prstGeom prst="ellipse">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8" name="Google Shape;1508;p106"/>
          <p:cNvPicPr preferRelativeResize="0"/>
          <p:nvPr/>
        </p:nvPicPr>
        <p:blipFill>
          <a:blip r:embed="rId8">
            <a:alphaModFix/>
          </a:blip>
          <a:stretch>
            <a:fillRect/>
          </a:stretch>
        </p:blipFill>
        <p:spPr>
          <a:xfrm>
            <a:off x="6123325" y="964225"/>
            <a:ext cx="369848" cy="3486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3" name="Shape 1513"/>
        <p:cNvGrpSpPr/>
        <p:nvPr/>
      </p:nvGrpSpPr>
      <p:grpSpPr>
        <a:xfrm>
          <a:off x="0" y="0"/>
          <a:ext cx="0" cy="0"/>
          <a:chOff x="0" y="0"/>
          <a:chExt cx="0" cy="0"/>
        </a:xfrm>
      </p:grpSpPr>
      <p:pic>
        <p:nvPicPr>
          <p:cNvPr id="1514" name="Google Shape;1514;p107"/>
          <p:cNvPicPr preferRelativeResize="0"/>
          <p:nvPr/>
        </p:nvPicPr>
        <p:blipFill>
          <a:blip r:embed="rId3">
            <a:alphaModFix/>
          </a:blip>
          <a:stretch>
            <a:fillRect/>
          </a:stretch>
        </p:blipFill>
        <p:spPr>
          <a:xfrm>
            <a:off x="6693125" y="3801450"/>
            <a:ext cx="4390500" cy="3236629"/>
          </a:xfrm>
          <a:prstGeom prst="rect">
            <a:avLst/>
          </a:prstGeom>
          <a:noFill/>
          <a:ln>
            <a:noFill/>
          </a:ln>
        </p:spPr>
      </p:pic>
      <p:sp>
        <p:nvSpPr>
          <p:cNvPr id="1515" name="Google Shape;1515;p107"/>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Generators</a:t>
            </a:r>
            <a:endParaRPr/>
          </a:p>
        </p:txBody>
      </p:sp>
      <p:sp>
        <p:nvSpPr>
          <p:cNvPr id="1516" name="Google Shape;1516;p107"/>
          <p:cNvSpPr txBox="1"/>
          <p:nvPr>
            <p:ph idx="2" type="body"/>
          </p:nvPr>
        </p:nvSpPr>
        <p:spPr>
          <a:xfrm>
            <a:off x="858600" y="1119150"/>
            <a:ext cx="5463300" cy="52365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1300">
                <a:solidFill>
                  <a:schemeClr val="dk1"/>
                </a:solidFill>
              </a:rPr>
              <a:t>A normal function cannot be stopped </a:t>
            </a:r>
            <a:r>
              <a:rPr i="1" lang="en-US" sz="1300">
                <a:solidFill>
                  <a:schemeClr val="dk1"/>
                </a:solidFill>
              </a:rPr>
              <a:t>before</a:t>
            </a:r>
            <a:r>
              <a:rPr lang="en-US" sz="1300">
                <a:solidFill>
                  <a:schemeClr val="dk1"/>
                </a:solidFill>
              </a:rPr>
              <a:t> it finishes its task i.e its last line is executed. It follows something called</a:t>
            </a:r>
            <a:r>
              <a:rPr lang="en-US" sz="1300">
                <a:solidFill>
                  <a:schemeClr val="dk1"/>
                </a:solidFill>
                <a:uFill>
                  <a:noFill/>
                </a:uFill>
                <a:hlinkClick r:id="rId4"/>
              </a:rPr>
              <a:t> </a:t>
            </a:r>
            <a:r>
              <a:rPr lang="en-US" sz="1300" u="sng">
                <a:solidFill>
                  <a:schemeClr val="hlink"/>
                </a:solidFill>
                <a:hlinkClick r:id="rId5"/>
              </a:rPr>
              <a:t>run-to-completion</a:t>
            </a:r>
            <a:r>
              <a:rPr lang="en-US" sz="1300">
                <a:solidFill>
                  <a:schemeClr val="dk1"/>
                </a:solidFill>
              </a:rPr>
              <a:t> model.</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300">
                <a:solidFill>
                  <a:schemeClr val="dk1"/>
                </a:solidFill>
              </a:rPr>
              <a:t>The only way to exit the function is by returning from it, or throwing an error. If you call the function again, it will begin the execution from the top </a:t>
            </a:r>
            <a:r>
              <a:rPr b="1" i="1" lang="en-US" sz="1300">
                <a:solidFill>
                  <a:schemeClr val="dk1"/>
                </a:solidFill>
              </a:rPr>
              <a:t>again</a:t>
            </a:r>
            <a:r>
              <a:rPr lang="en-US" sz="1300">
                <a:solidFill>
                  <a:schemeClr val="dk1"/>
                </a:solidFill>
              </a:rPr>
              <a:t>.</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300">
                <a:solidFill>
                  <a:schemeClr val="dk1"/>
                </a:solidFill>
              </a:rPr>
              <a:t>In contrast, a </a:t>
            </a:r>
            <a:r>
              <a:rPr b="1" lang="en-US" sz="1300">
                <a:solidFill>
                  <a:schemeClr val="dk1"/>
                </a:solidFill>
              </a:rPr>
              <a:t>generator</a:t>
            </a:r>
            <a:r>
              <a:rPr lang="en-US" sz="1300">
                <a:solidFill>
                  <a:schemeClr val="dk1"/>
                </a:solidFill>
              </a:rPr>
              <a:t> is a function (marked with a “*”) that </a:t>
            </a:r>
            <a:r>
              <a:rPr b="1" lang="en-US" sz="1300">
                <a:solidFill>
                  <a:schemeClr val="dk1"/>
                </a:solidFill>
              </a:rPr>
              <a:t>can stop midway</a:t>
            </a:r>
            <a:r>
              <a:rPr lang="en-US" sz="1300">
                <a:solidFill>
                  <a:schemeClr val="dk1"/>
                </a:solidFill>
              </a:rPr>
              <a:t> using the </a:t>
            </a:r>
            <a:r>
              <a:rPr b="1" lang="en-US" sz="1300">
                <a:solidFill>
                  <a:schemeClr val="dk1"/>
                </a:solidFill>
              </a:rPr>
              <a:t>yield keyword</a:t>
            </a:r>
            <a:r>
              <a:rPr lang="en-US" sz="1300">
                <a:solidFill>
                  <a:schemeClr val="dk1"/>
                </a:solidFill>
              </a:rPr>
              <a:t> and then</a:t>
            </a:r>
            <a:r>
              <a:rPr b="1" lang="en-US" sz="1300">
                <a:solidFill>
                  <a:schemeClr val="dk1"/>
                </a:solidFill>
              </a:rPr>
              <a:t> continue </a:t>
            </a:r>
            <a:r>
              <a:rPr b="1" i="1" lang="en-US" sz="1300">
                <a:solidFill>
                  <a:schemeClr val="dk1"/>
                </a:solidFill>
              </a:rPr>
              <a:t>from where it stopped</a:t>
            </a:r>
            <a:r>
              <a:rPr i="1" lang="en-US" sz="1300">
                <a:solidFill>
                  <a:schemeClr val="dk1"/>
                </a:solidFill>
              </a:rPr>
              <a:t>. </a:t>
            </a:r>
            <a:endParaRPr sz="1300">
              <a:solidFill>
                <a:schemeClr val="dk1"/>
              </a:solidFill>
            </a:endParaRPr>
          </a:p>
          <a:p>
            <a:pPr indent="0" lvl="0" marL="0" rtl="0" algn="l">
              <a:lnSpc>
                <a:spcPct val="115000"/>
              </a:lnSpc>
              <a:spcBef>
                <a:spcPts val="1200"/>
              </a:spcBef>
              <a:spcAft>
                <a:spcPts val="0"/>
              </a:spcAft>
              <a:buNone/>
            </a:pPr>
            <a:r>
              <a:rPr lang="en-US" sz="1300">
                <a:solidFill>
                  <a:schemeClr val="dk1"/>
                </a:solidFill>
              </a:rPr>
              <a:t>Each invocation of a generator function returns an object supporting the </a:t>
            </a:r>
            <a:r>
              <a:rPr lang="en-US" sz="1300">
                <a:solidFill>
                  <a:schemeClr val="dk1"/>
                </a:solidFill>
              </a:rPr>
              <a:t>Iterable</a:t>
            </a:r>
            <a:r>
              <a:rPr lang="en-US" sz="1300">
                <a:solidFill>
                  <a:schemeClr val="dk1"/>
                </a:solidFill>
              </a:rPr>
              <a:t> protocol, allowing it to produce an </a:t>
            </a:r>
            <a:r>
              <a:rPr lang="en-US" sz="1300">
                <a:solidFill>
                  <a:schemeClr val="dk1"/>
                </a:solidFill>
              </a:rPr>
              <a:t>Iterator</a:t>
            </a:r>
            <a:r>
              <a:rPr lang="en-US" sz="1300">
                <a:solidFill>
                  <a:schemeClr val="dk1"/>
                </a:solidFill>
              </a:rPr>
              <a:t> (for be used in for..of loops etc)</a:t>
            </a:r>
            <a:endParaRPr sz="1300">
              <a:solidFill>
                <a:schemeClr val="dk1"/>
              </a:solidFill>
            </a:endParaRPr>
          </a:p>
          <a:p>
            <a:pPr indent="0" lvl="0" marL="0" rtl="0" algn="l">
              <a:lnSpc>
                <a:spcPct val="115000"/>
              </a:lnSpc>
              <a:spcBef>
                <a:spcPts val="1200"/>
              </a:spcBef>
              <a:spcAft>
                <a:spcPts val="0"/>
              </a:spcAft>
              <a:buNone/>
            </a:pPr>
            <a:r>
              <a:rPr lang="en-US" sz="1300">
                <a:solidFill>
                  <a:schemeClr val="dk1"/>
                </a:solidFill>
              </a:rPr>
              <a:t>This</a:t>
            </a:r>
            <a:r>
              <a:rPr lang="en-US" sz="1300">
                <a:solidFill>
                  <a:schemeClr val="dk1"/>
                </a:solidFill>
              </a:rPr>
              <a:t> allows generator functions to: </a:t>
            </a:r>
            <a:endParaRPr sz="1300">
              <a:solidFill>
                <a:schemeClr val="dk1"/>
              </a:solidFill>
            </a:endParaRPr>
          </a:p>
          <a:p>
            <a:pPr indent="-311150" lvl="0" marL="457200" rtl="0" algn="l">
              <a:lnSpc>
                <a:spcPct val="115000"/>
              </a:lnSpc>
              <a:spcBef>
                <a:spcPts val="1200"/>
              </a:spcBef>
              <a:spcAft>
                <a:spcPts val="0"/>
              </a:spcAft>
              <a:buClr>
                <a:schemeClr val="dk1"/>
              </a:buClr>
              <a:buSzPts val="1300"/>
              <a:buFont typeface="Calibri"/>
              <a:buChar char="-"/>
            </a:pPr>
            <a:r>
              <a:rPr lang="en-US" sz="1300">
                <a:solidFill>
                  <a:schemeClr val="dk1"/>
                </a:solidFill>
              </a:rPr>
              <a:t>simplify the task of writing iterators,</a:t>
            </a:r>
            <a:endParaRPr sz="1300">
              <a:solidFill>
                <a:schemeClr val="dk1"/>
              </a:solidFill>
            </a:endParaRPr>
          </a:p>
          <a:p>
            <a:pPr indent="-311150" lvl="0" marL="457200" rtl="0" algn="l">
              <a:lnSpc>
                <a:spcPct val="115000"/>
              </a:lnSpc>
              <a:spcBef>
                <a:spcPts val="0"/>
              </a:spcBef>
              <a:spcAft>
                <a:spcPts val="0"/>
              </a:spcAft>
              <a:buClr>
                <a:schemeClr val="dk1"/>
              </a:buClr>
              <a:buSzPts val="1300"/>
              <a:buFont typeface="Calibri"/>
              <a:buChar char="-"/>
            </a:pPr>
            <a:r>
              <a:rPr lang="en-US" sz="1300">
                <a:solidFill>
                  <a:schemeClr val="dk1"/>
                </a:solidFill>
              </a:rPr>
              <a:t>produce a sequence of results instead of a single value, i.e you </a:t>
            </a:r>
            <a:r>
              <a:rPr i="1" lang="en-US" sz="1300">
                <a:solidFill>
                  <a:schemeClr val="dk1"/>
                </a:solidFill>
              </a:rPr>
              <a:t>generate </a:t>
            </a:r>
            <a:r>
              <a:rPr lang="en-US" sz="1300">
                <a:solidFill>
                  <a:schemeClr val="dk1"/>
                </a:solidFill>
              </a:rPr>
              <a:t>​a series of values.</a:t>
            </a:r>
            <a:endParaRPr sz="1300">
              <a:solidFill>
                <a:schemeClr val="dk1"/>
              </a:solidFill>
            </a:endParaRPr>
          </a:p>
          <a:p>
            <a:pPr indent="0" lvl="0" marL="0" marR="0" rtl="0" algn="l">
              <a:lnSpc>
                <a:spcPct val="133333"/>
              </a:lnSpc>
              <a:spcBef>
                <a:spcPts val="1200"/>
              </a:spcBef>
              <a:spcAft>
                <a:spcPts val="0"/>
              </a:spcAft>
              <a:buNone/>
            </a:pPr>
            <a:r>
              <a:rPr lang="en-US" sz="1300">
                <a:solidFill>
                  <a:schemeClr val="dk1"/>
                </a:solidFill>
              </a:rPr>
              <a:t>Note that each invocation of a generator function creates and returns a new instance of the iterable object. Which means that from the point of view of the </a:t>
            </a:r>
            <a:r>
              <a:rPr lang="en-US" sz="1300">
                <a:solidFill>
                  <a:schemeClr val="dk1"/>
                </a:solidFill>
              </a:rPr>
              <a:t>innards</a:t>
            </a:r>
            <a:r>
              <a:rPr lang="en-US" sz="1300">
                <a:solidFill>
                  <a:schemeClr val="dk1"/>
                </a:solidFill>
              </a:rPr>
              <a:t> of the generator function, local variables can be used to store state in between the different yield invocations, but that the local state is unique to the invocation of the generator function (like with a closure). </a:t>
            </a:r>
            <a:endParaRPr sz="1300">
              <a:solidFill>
                <a:schemeClr val="dk1"/>
              </a:solidFill>
            </a:endParaRPr>
          </a:p>
        </p:txBody>
      </p:sp>
      <p:sp>
        <p:nvSpPr>
          <p:cNvPr id="1517" name="Google Shape;1517;p107"/>
          <p:cNvSpPr txBox="1"/>
          <p:nvPr>
            <p:ph idx="2" type="body"/>
          </p:nvPr>
        </p:nvSpPr>
        <p:spPr>
          <a:xfrm>
            <a:off x="6493175" y="620200"/>
            <a:ext cx="5219700" cy="33618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"./utils"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fibonacci_gen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1</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while</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res</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//fibonacci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n1</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n2</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res</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res</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008000"/>
                </a:solidFill>
                <a:highlight>
                  <a:srgbClr val="FFFFFF"/>
                </a:highlight>
                <a:latin typeface="Consolas"/>
                <a:ea typeface="Consolas"/>
                <a:cs typeface="Consolas"/>
                <a:sym typeface="Consolas"/>
              </a:rPr>
              <a:t>// the take utility function in the examples ("utils.ts") take the first n elements of any iterable and returns them in an array</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fibonacci_gen</a:t>
            </a:r>
            <a:r>
              <a:rPr lang="en-US" sz="1000">
                <a:solidFill>
                  <a:schemeClr val="dk1"/>
                </a:solidFill>
                <a:highlight>
                  <a:srgbClr val="FFFFFF"/>
                </a:highlight>
                <a:latin typeface="Consolas"/>
                <a:ea typeface="Consolas"/>
                <a:cs typeface="Consolas"/>
                <a:sym typeface="Consolas"/>
              </a:rPr>
              <a:t>(), </a:t>
            </a:r>
            <a:r>
              <a:rPr lang="en-US" sz="1000">
                <a:solidFill>
                  <a:srgbClr val="098658"/>
                </a:solidFill>
                <a:highlight>
                  <a:srgbClr val="FFFFFF"/>
                </a:highlight>
                <a:latin typeface="Consolas"/>
                <a:ea typeface="Consolas"/>
                <a:cs typeface="Consolas"/>
                <a:sym typeface="Consolas"/>
              </a:rPr>
              <a:t>21</a:t>
            </a: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 _&gt; [0,1,1,2,3,5,8,13,21,34,55,89,144,233,377,610,987,1597,2584,4181,6765]</a:t>
            </a:r>
            <a:endParaRPr sz="1000">
              <a:solidFill>
                <a:srgbClr val="AF00DB"/>
              </a:solidFill>
              <a:highlight>
                <a:srgbClr val="FFFFFF"/>
              </a:highlight>
              <a:latin typeface="Consolas"/>
              <a:ea typeface="Consolas"/>
              <a:cs typeface="Consolas"/>
              <a:sym typeface="Consolas"/>
            </a:endParaRPr>
          </a:p>
        </p:txBody>
      </p:sp>
      <p:pic>
        <p:nvPicPr>
          <p:cNvPr id="1518" name="Google Shape;1518;p107">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
        <p:nvSpPr>
          <p:cNvPr id="1519" name="Google Shape;1519;p107"/>
          <p:cNvSpPr/>
          <p:nvPr/>
        </p:nvSpPr>
        <p:spPr>
          <a:xfrm>
            <a:off x="6417700" y="1216825"/>
            <a:ext cx="1380000" cy="392100"/>
          </a:xfrm>
          <a:prstGeom prst="ellipse">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07"/>
          <p:cNvSpPr/>
          <p:nvPr/>
        </p:nvSpPr>
        <p:spPr>
          <a:xfrm>
            <a:off x="6761550" y="2384050"/>
            <a:ext cx="1380000" cy="312000"/>
          </a:xfrm>
          <a:prstGeom prst="ellipse">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5" name="Shape 1525"/>
        <p:cNvGrpSpPr/>
        <p:nvPr/>
      </p:nvGrpSpPr>
      <p:grpSpPr>
        <a:xfrm>
          <a:off x="0" y="0"/>
          <a:ext cx="0" cy="0"/>
          <a:chOff x="0" y="0"/>
          <a:chExt cx="0" cy="0"/>
        </a:xfrm>
      </p:grpSpPr>
      <p:sp>
        <p:nvSpPr>
          <p:cNvPr id="1526" name="Google Shape;1526;p108"/>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 Generators</a:t>
            </a:r>
            <a:endParaRPr/>
          </a:p>
        </p:txBody>
      </p:sp>
      <p:sp>
        <p:nvSpPr>
          <p:cNvPr id="1527" name="Google Shape;1527;p108"/>
          <p:cNvSpPr txBox="1"/>
          <p:nvPr>
            <p:ph idx="1" type="body"/>
          </p:nvPr>
        </p:nvSpPr>
        <p:spPr>
          <a:xfrm>
            <a:off x="824550" y="1268425"/>
            <a:ext cx="5093400" cy="5184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1100"/>
              <a:buFont typeface="Arial"/>
              <a:buNone/>
            </a:pPr>
            <a:r>
              <a:rPr lang="en-US" sz="1400">
                <a:solidFill>
                  <a:schemeClr val="dk1"/>
                </a:solidFill>
              </a:rPr>
              <a:t>ES6 recently introduced the concept of an</a:t>
            </a:r>
            <a:r>
              <a:rPr lang="en-US" sz="1400">
                <a:solidFill>
                  <a:schemeClr val="dk1"/>
                </a:solidFill>
                <a:uFill>
                  <a:noFill/>
                </a:uFill>
                <a:hlinkClick r:id="rId3"/>
              </a:rPr>
              <a:t> </a:t>
            </a:r>
            <a:r>
              <a:rPr lang="en-US" sz="1400" u="sng">
                <a:solidFill>
                  <a:schemeClr val="hlink"/>
                </a:solidFill>
                <a:hlinkClick r:id="rId4"/>
              </a:rPr>
              <a:t>async generator function</a:t>
            </a:r>
            <a:r>
              <a:rPr lang="en-US" sz="1400">
                <a:solidFill>
                  <a:schemeClr val="dk1"/>
                </a:solidFill>
              </a:rPr>
              <a:t>. Now, JavaScript and TypeScript have 6 distinct types of functions:</a:t>
            </a:r>
            <a:endParaRPr sz="1400">
              <a:solidFill>
                <a:schemeClr val="dk1"/>
              </a:solidFill>
            </a:endParaRPr>
          </a:p>
          <a:p>
            <a:pPr indent="-317500" lvl="0" marL="457200" rtl="0" algn="l">
              <a:lnSpc>
                <a:spcPct val="115000"/>
              </a:lnSpc>
              <a:spcBef>
                <a:spcPts val="1200"/>
              </a:spcBef>
              <a:spcAft>
                <a:spcPts val="0"/>
              </a:spcAft>
              <a:buClr>
                <a:schemeClr val="dk1"/>
              </a:buClr>
              <a:buSzPts val="1400"/>
              <a:buFont typeface="Calibri"/>
              <a:buChar char="●"/>
            </a:pPr>
            <a:r>
              <a:rPr lang="en-US" sz="1400">
                <a:solidFill>
                  <a:schemeClr val="dk1"/>
                </a:solidFill>
              </a:rPr>
              <a:t>Normal functions 			</a:t>
            </a:r>
            <a:r>
              <a:rPr lang="en-US" sz="1400">
                <a:solidFill>
                  <a:schemeClr val="dk1"/>
                </a:solidFill>
                <a:latin typeface="Consolas"/>
                <a:ea typeface="Consolas"/>
                <a:cs typeface="Consolas"/>
                <a:sym typeface="Consolas"/>
              </a:rPr>
              <a:t>f</a:t>
            </a:r>
            <a:r>
              <a:rPr lang="en-US" sz="1400">
                <a:solidFill>
                  <a:schemeClr val="dk1"/>
                </a:solidFill>
                <a:latin typeface="Consolas"/>
                <a:ea typeface="Consolas"/>
                <a:cs typeface="Consolas"/>
                <a:sym typeface="Consolas"/>
              </a:rPr>
              <a:t>u</a:t>
            </a:r>
            <a:r>
              <a:rPr lang="en-US" sz="1400">
                <a:solidFill>
                  <a:schemeClr val="dk1"/>
                </a:solidFill>
                <a:latin typeface="Consolas"/>
                <a:ea typeface="Consolas"/>
                <a:cs typeface="Consolas"/>
                <a:sym typeface="Consolas"/>
              </a:rPr>
              <a:t>nction() {}</a:t>
            </a:r>
            <a:endParaRPr sz="1400">
              <a:solidFill>
                <a:schemeClr val="dk1"/>
              </a:solidFill>
              <a:latin typeface="Consolas"/>
              <a:ea typeface="Consolas"/>
              <a:cs typeface="Consolas"/>
              <a:sym typeface="Consolas"/>
            </a:endParaRPr>
          </a:p>
          <a:p>
            <a:pPr indent="-317500" lvl="0" marL="457200" rtl="0" algn="l">
              <a:lnSpc>
                <a:spcPct val="115000"/>
              </a:lnSpc>
              <a:spcBef>
                <a:spcPts val="0"/>
              </a:spcBef>
              <a:spcAft>
                <a:spcPts val="0"/>
              </a:spcAft>
              <a:buClr>
                <a:schemeClr val="dk1"/>
              </a:buClr>
              <a:buSzPts val="1400"/>
              <a:buFont typeface="Calibri"/>
              <a:buChar char="●"/>
            </a:pPr>
            <a:r>
              <a:rPr lang="en-US" sz="1400">
                <a:solidFill>
                  <a:schemeClr val="dk1"/>
                </a:solidFill>
              </a:rPr>
              <a:t>Arrow functions 			</a:t>
            </a:r>
            <a:r>
              <a:rPr lang="en-US" sz="1400">
                <a:solidFill>
                  <a:schemeClr val="dk1"/>
                </a:solidFill>
                <a:latin typeface="Consolas"/>
                <a:ea typeface="Consolas"/>
                <a:cs typeface="Consolas"/>
                <a:sym typeface="Consolas"/>
              </a:rPr>
              <a:t>() =&gt; {}</a:t>
            </a:r>
            <a:endParaRPr sz="1400">
              <a:solidFill>
                <a:schemeClr val="dk1"/>
              </a:solidFill>
            </a:endParaRPr>
          </a:p>
          <a:p>
            <a:pPr indent="-317500" lvl="0" marL="457200" marR="0" rtl="0" algn="l">
              <a:lnSpc>
                <a:spcPct val="115000"/>
              </a:lnSpc>
              <a:spcBef>
                <a:spcPts val="0"/>
              </a:spcBef>
              <a:spcAft>
                <a:spcPts val="0"/>
              </a:spcAft>
              <a:buClr>
                <a:schemeClr val="dk1"/>
              </a:buClr>
              <a:buSzPts val="1400"/>
              <a:buFont typeface="Calibri"/>
              <a:buChar char="●"/>
            </a:pPr>
            <a:r>
              <a:rPr lang="en-US" sz="1400">
                <a:solidFill>
                  <a:schemeClr val="dk1"/>
                </a:solidFill>
              </a:rPr>
              <a:t>Async functions 			</a:t>
            </a:r>
            <a:r>
              <a:rPr lang="en-US" sz="1400">
                <a:solidFill>
                  <a:schemeClr val="dk1"/>
                </a:solidFill>
                <a:latin typeface="Consolas"/>
                <a:ea typeface="Consolas"/>
                <a:cs typeface="Consolas"/>
                <a:sym typeface="Consolas"/>
              </a:rPr>
              <a:t>async function() {}</a:t>
            </a:r>
            <a:endParaRPr sz="1400">
              <a:solidFill>
                <a:schemeClr val="dk1"/>
              </a:solidFill>
              <a:latin typeface="Consolas"/>
              <a:ea typeface="Consolas"/>
              <a:cs typeface="Consolas"/>
              <a:sym typeface="Consolas"/>
            </a:endParaRPr>
          </a:p>
          <a:p>
            <a:pPr indent="-317500" lvl="0" marL="457200" marR="0" rtl="0" algn="l">
              <a:lnSpc>
                <a:spcPct val="115000"/>
              </a:lnSpc>
              <a:spcBef>
                <a:spcPts val="0"/>
              </a:spcBef>
              <a:spcAft>
                <a:spcPts val="0"/>
              </a:spcAft>
              <a:buClr>
                <a:schemeClr val="dk1"/>
              </a:buClr>
              <a:buSzPts val="1400"/>
              <a:buFont typeface="Calibri"/>
              <a:buChar char="●"/>
            </a:pPr>
            <a:r>
              <a:rPr lang="en-US" sz="1400">
                <a:solidFill>
                  <a:schemeClr val="dk1"/>
                </a:solidFill>
              </a:rPr>
              <a:t>Async arrow functions 		</a:t>
            </a:r>
            <a:r>
              <a:rPr lang="en-US" sz="1400">
                <a:solidFill>
                  <a:schemeClr val="dk1"/>
                </a:solidFill>
                <a:latin typeface="Consolas"/>
                <a:ea typeface="Consolas"/>
                <a:cs typeface="Consolas"/>
                <a:sym typeface="Consolas"/>
              </a:rPr>
              <a:t>async</a:t>
            </a:r>
            <a:r>
              <a:rPr lang="en-US" sz="1400">
                <a:solidFill>
                  <a:schemeClr val="dk1"/>
                </a:solidFill>
              </a:rPr>
              <a:t> </a:t>
            </a:r>
            <a:r>
              <a:rPr lang="en-US" sz="1400">
                <a:solidFill>
                  <a:schemeClr val="dk1"/>
                </a:solidFill>
                <a:latin typeface="Consolas"/>
                <a:ea typeface="Consolas"/>
                <a:cs typeface="Consolas"/>
                <a:sym typeface="Consolas"/>
              </a:rPr>
              <a:t>() =&gt; {}</a:t>
            </a:r>
            <a:endParaRPr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lang="en-US" sz="1400">
                <a:solidFill>
                  <a:schemeClr val="dk1"/>
                </a:solidFill>
              </a:rPr>
              <a:t>Generator functions 		</a:t>
            </a:r>
            <a:r>
              <a:rPr lang="en-US" sz="1400">
                <a:solidFill>
                  <a:schemeClr val="dk1"/>
                </a:solidFill>
                <a:latin typeface="Consolas"/>
                <a:ea typeface="Consolas"/>
                <a:cs typeface="Consolas"/>
                <a:sym typeface="Consolas"/>
              </a:rPr>
              <a:t>function*() {}</a:t>
            </a:r>
            <a:endParaRPr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lang="en-US" sz="1400">
                <a:solidFill>
                  <a:schemeClr val="dk1"/>
                </a:solidFill>
              </a:rPr>
              <a:t>Async generator functions 	</a:t>
            </a:r>
            <a:r>
              <a:rPr lang="en-US" sz="1400">
                <a:solidFill>
                  <a:schemeClr val="dk1"/>
                </a:solidFill>
                <a:latin typeface="Consolas"/>
                <a:ea typeface="Consolas"/>
                <a:cs typeface="Consolas"/>
                <a:sym typeface="Consolas"/>
              </a:rPr>
              <a:t>async function*() {}</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400">
                <a:solidFill>
                  <a:schemeClr val="dk1"/>
                </a:solidFill>
              </a:rPr>
              <a:t>Async generator functions are special because both await and yield can be used in an async generator function. Async generator functions differ from async functions and generator functions in that they don't return a promise or an iterator, but rather an</a:t>
            </a:r>
            <a:r>
              <a:rPr lang="en-US" sz="1400">
                <a:solidFill>
                  <a:schemeClr val="dk1"/>
                </a:solidFill>
                <a:uFill>
                  <a:noFill/>
                </a:uFill>
                <a:hlinkClick r:id="rId5"/>
              </a:rPr>
              <a:t> </a:t>
            </a:r>
            <a:r>
              <a:rPr lang="en-US" sz="1400" u="sng">
                <a:solidFill>
                  <a:schemeClr val="hlink"/>
                </a:solidFill>
                <a:hlinkClick r:id="rId6"/>
              </a:rPr>
              <a:t>async iterator</a:t>
            </a:r>
            <a:r>
              <a:rPr lang="en-US" sz="1400">
                <a:solidFill>
                  <a:schemeClr val="dk1"/>
                </a:solidFill>
              </a:rPr>
              <a:t>. Async iterator can be thought of as an</a:t>
            </a:r>
            <a:r>
              <a:rPr lang="en-US" sz="1400">
                <a:solidFill>
                  <a:schemeClr val="dk1"/>
                </a:solidFill>
                <a:uFill>
                  <a:noFill/>
                </a:uFill>
                <a:hlinkClick r:id="rId7"/>
              </a:rPr>
              <a:t> </a:t>
            </a:r>
            <a:r>
              <a:rPr lang="en-US" sz="1400" u="sng">
                <a:solidFill>
                  <a:schemeClr val="hlink"/>
                </a:solidFill>
                <a:hlinkClick r:id="rId8"/>
              </a:rPr>
              <a:t>iterator</a:t>
            </a:r>
            <a:r>
              <a:rPr lang="en-US" sz="1400">
                <a:solidFill>
                  <a:schemeClr val="dk1"/>
                </a:solidFill>
              </a:rPr>
              <a:t> </a:t>
            </a:r>
            <a:r>
              <a:rPr lang="en-US" sz="1400">
                <a:solidFill>
                  <a:schemeClr val="dk1"/>
                </a:solidFill>
              </a:rPr>
              <a:t>who's</a:t>
            </a:r>
            <a:r>
              <a:rPr lang="en-US" sz="1400">
                <a:solidFill>
                  <a:schemeClr val="dk1"/>
                </a:solidFill>
              </a:rPr>
              <a:t> </a:t>
            </a:r>
            <a:r>
              <a:rPr lang="en-US" sz="1400">
                <a:solidFill>
                  <a:schemeClr val="dk1"/>
                </a:solidFill>
                <a:latin typeface="Consolas"/>
                <a:ea typeface="Consolas"/>
                <a:cs typeface="Consolas"/>
                <a:sym typeface="Consolas"/>
              </a:rPr>
              <a:t>next()</a:t>
            </a:r>
            <a:r>
              <a:rPr lang="en-US" sz="1400">
                <a:solidFill>
                  <a:schemeClr val="dk1"/>
                </a:solidFill>
              </a:rPr>
              <a:t> function always returns a promise.</a:t>
            </a:r>
            <a:endParaRPr sz="14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sz="1400">
                <a:solidFill>
                  <a:schemeClr val="dk1"/>
                </a:solidFill>
              </a:rPr>
              <a:t>Async generator functions  are a great solution for lazy evaluation of asynchronous streams. They are generic and, above all, composable, and therefore a great solution for many challenges to be encountered in node.js programming.</a:t>
            </a:r>
            <a:endParaRPr sz="1600">
              <a:solidFill>
                <a:schemeClr val="dk1"/>
              </a:solidFill>
            </a:endParaRPr>
          </a:p>
        </p:txBody>
      </p:sp>
      <p:sp>
        <p:nvSpPr>
          <p:cNvPr id="1528" name="Google Shape;1528;p108"/>
          <p:cNvSpPr txBox="1"/>
          <p:nvPr/>
        </p:nvSpPr>
        <p:spPr>
          <a:xfrm>
            <a:off x="6465450" y="1058650"/>
            <a:ext cx="5173500" cy="5394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as</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fs</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"fs"</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import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join</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from</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'path'</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async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getFiles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path</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AsyncGenerator</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fs</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Stats</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dir</a:t>
            </a:r>
            <a:r>
              <a:rPr lang="en-US" sz="1200">
                <a:solidFill>
                  <a:schemeClr val="dk1"/>
                </a:solidFill>
                <a:highlight>
                  <a:srgbClr val="FFFFFF"/>
                </a:highlight>
                <a:latin typeface="Consolas"/>
                <a:ea typeface="Consolas"/>
                <a:cs typeface="Consolas"/>
                <a:sym typeface="Consolas"/>
              </a:rPr>
              <a:t> =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promises</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opendir</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path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dirent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dir</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join</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path</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dirent</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yield</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fs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promises</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f</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async</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main</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getFiles</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"/home/iwk/Downloads"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isFile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size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795E26"/>
                </a:solidFill>
                <a:highlight>
                  <a:srgbClr val="FFFFFF"/>
                </a:highlight>
                <a:latin typeface="Consolas"/>
                <a:ea typeface="Consolas"/>
                <a:cs typeface="Consolas"/>
                <a:sym typeface="Consolas"/>
              </a:rPr>
              <a:t>main</a:t>
            </a:r>
            <a:r>
              <a:rPr lang="en-US" sz="1200">
                <a:solidFill>
                  <a:schemeClr val="dk1"/>
                </a:solidFill>
                <a:highlight>
                  <a:srgbClr val="FFFFFF"/>
                </a:highlight>
                <a:latin typeface="Consolas"/>
                <a:ea typeface="Consolas"/>
                <a:cs typeface="Consolas"/>
                <a:sym typeface="Consolas"/>
              </a:rPr>
              <a:t>()</a:t>
            </a:r>
            <a:endParaRPr sz="1200">
              <a:solidFill>
                <a:srgbClr val="AF00DB"/>
              </a:solidFill>
              <a:highlight>
                <a:srgbClr val="FFFFFF"/>
              </a:highlight>
              <a:latin typeface="Consolas"/>
              <a:ea typeface="Consolas"/>
              <a:cs typeface="Consolas"/>
              <a:sym typeface="Consolas"/>
            </a:endParaRPr>
          </a:p>
        </p:txBody>
      </p:sp>
      <p:pic>
        <p:nvPicPr>
          <p:cNvPr id="1529" name="Google Shape;1529;p108"/>
          <p:cNvPicPr preferRelativeResize="0"/>
          <p:nvPr/>
        </p:nvPicPr>
        <p:blipFill>
          <a:blip r:embed="rId9">
            <a:alphaModFix/>
          </a:blip>
          <a:stretch>
            <a:fillRect/>
          </a:stretch>
        </p:blipFill>
        <p:spPr>
          <a:xfrm>
            <a:off x="6096000" y="1058650"/>
            <a:ext cx="369848" cy="348699"/>
          </a:xfrm>
          <a:prstGeom prst="rect">
            <a:avLst/>
          </a:prstGeom>
          <a:noFill/>
          <a:ln>
            <a:noFill/>
          </a:ln>
        </p:spPr>
      </p:pic>
      <p:pic>
        <p:nvPicPr>
          <p:cNvPr id="1530" name="Google Shape;1530;p108">
            <a:hlinkClick r:id="rId10"/>
          </p:cNvPr>
          <p:cNvPicPr preferRelativeResize="0"/>
          <p:nvPr/>
        </p:nvPicPr>
        <p:blipFill rotWithShape="1">
          <a:blip r:embed="rId11">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4" name="Shape 1534"/>
        <p:cNvGrpSpPr/>
        <p:nvPr/>
      </p:nvGrpSpPr>
      <p:grpSpPr>
        <a:xfrm>
          <a:off x="0" y="0"/>
          <a:ext cx="0" cy="0"/>
          <a:chOff x="0" y="0"/>
          <a:chExt cx="0" cy="0"/>
        </a:xfrm>
      </p:grpSpPr>
      <p:sp>
        <p:nvSpPr>
          <p:cNvPr id="1535" name="Google Shape;1535;p109"/>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Decorators</a:t>
            </a:r>
            <a:endParaRPr b="0" i="0" sz="3959" u="none" cap="none" strike="noStrike">
              <a:solidFill>
                <a:schemeClr val="dk1"/>
              </a:solidFill>
              <a:latin typeface="Calibri"/>
              <a:ea typeface="Calibri"/>
              <a:cs typeface="Calibri"/>
              <a:sym typeface="Calibri"/>
            </a:endParaRPr>
          </a:p>
        </p:txBody>
      </p:sp>
      <p:sp>
        <p:nvSpPr>
          <p:cNvPr id="1536" name="Google Shape;1536;p109"/>
          <p:cNvSpPr txBox="1"/>
          <p:nvPr>
            <p:ph idx="1" type="body"/>
          </p:nvPr>
        </p:nvSpPr>
        <p:spPr>
          <a:xfrm>
            <a:off x="824550" y="1412875"/>
            <a:ext cx="5093400" cy="5040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A </a:t>
            </a:r>
            <a:r>
              <a:rPr b="1" i="0" lang="en-US" sz="1600" u="none" cap="none" strike="noStrike">
                <a:solidFill>
                  <a:schemeClr val="dk1"/>
                </a:solidFill>
                <a:latin typeface="Calibri"/>
                <a:ea typeface="Calibri"/>
                <a:cs typeface="Calibri"/>
                <a:sym typeface="Calibri"/>
              </a:rPr>
              <a:t>Decorator</a:t>
            </a:r>
            <a:r>
              <a:rPr b="0" i="0" lang="en-US" sz="1600" u="none" cap="none" strike="noStrike">
                <a:solidFill>
                  <a:schemeClr val="dk1"/>
                </a:solidFill>
                <a:latin typeface="Calibri"/>
                <a:ea typeface="Calibri"/>
                <a:cs typeface="Calibri"/>
                <a:sym typeface="Calibri"/>
              </a:rPr>
              <a:t> is a special kind of declaration that can be attached to a </a:t>
            </a:r>
            <a:r>
              <a:rPr b="0" i="1" lang="en-US" sz="1600" u="none" cap="none" strike="noStrike">
                <a:solidFill>
                  <a:schemeClr val="dk1"/>
                </a:solidFill>
                <a:latin typeface="Calibri"/>
                <a:ea typeface="Calibri"/>
                <a:cs typeface="Calibri"/>
                <a:sym typeface="Calibri"/>
              </a:rPr>
              <a:t>class declaration, method, accessor, property, or parameter</a:t>
            </a:r>
            <a:r>
              <a:rPr b="0" i="0" lang="en-US" sz="1600" u="none" cap="none" strike="noStrike">
                <a:solidFill>
                  <a:schemeClr val="dk1"/>
                </a:solidFill>
                <a:latin typeface="Calibri"/>
                <a:ea typeface="Calibri"/>
                <a:cs typeface="Calibri"/>
                <a:sym typeface="Calibri"/>
              </a:rPr>
              <a:t>. Decorators use the form </a:t>
            </a:r>
            <a:r>
              <a:rPr b="1" i="0" lang="en-US" sz="1600" u="none" cap="none" strike="noStrike">
                <a:solidFill>
                  <a:schemeClr val="dk1"/>
                </a:solidFill>
                <a:latin typeface="Calibri"/>
                <a:ea typeface="Calibri"/>
                <a:cs typeface="Calibri"/>
                <a:sym typeface="Calibri"/>
              </a:rPr>
              <a:t>@expression</a:t>
            </a:r>
            <a:r>
              <a:rPr b="0" i="0" lang="en-US" sz="1600" u="none" cap="none" strike="noStrike">
                <a:solidFill>
                  <a:schemeClr val="dk1"/>
                </a:solidFill>
                <a:latin typeface="Calibri"/>
                <a:ea typeface="Calibri"/>
                <a:cs typeface="Calibri"/>
                <a:sym typeface="Calibri"/>
              </a:rPr>
              <a:t>, where expression must evaluate to a function that will be called at runtime with information about the decorated declaration.</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It is a form of </a:t>
            </a:r>
            <a:r>
              <a:rPr b="1" i="0" lang="en-US" sz="1600" u="none" cap="none" strike="noStrike">
                <a:solidFill>
                  <a:schemeClr val="dk1"/>
                </a:solidFill>
                <a:latin typeface="Calibri"/>
                <a:ea typeface="Calibri"/>
                <a:cs typeface="Calibri"/>
                <a:sym typeface="Calibri"/>
              </a:rPr>
              <a:t>meta-programming</a:t>
            </a:r>
            <a:r>
              <a:rPr b="0" i="0" lang="en-US" sz="1600" u="none" cap="none" strike="noStrike">
                <a:solidFill>
                  <a:schemeClr val="dk1"/>
                </a:solidFill>
                <a:latin typeface="Calibri"/>
                <a:ea typeface="Calibri"/>
                <a:cs typeface="Calibri"/>
                <a:sym typeface="Calibri"/>
              </a:rPr>
              <a:t> which follows the model as set by </a:t>
            </a:r>
            <a:r>
              <a:rPr b="0" i="1" lang="en-US" sz="1600" u="none" cap="none" strike="noStrike">
                <a:solidFill>
                  <a:schemeClr val="dk1"/>
                </a:solidFill>
                <a:latin typeface="Calibri"/>
                <a:ea typeface="Calibri"/>
                <a:cs typeface="Calibri"/>
                <a:sym typeface="Calibri"/>
              </a:rPr>
              <a:t>Decorators</a:t>
            </a:r>
            <a:r>
              <a:rPr b="0" i="0" lang="en-US" sz="1600" u="none" cap="none" strike="noStrike">
                <a:solidFill>
                  <a:schemeClr val="dk1"/>
                </a:solidFill>
                <a:latin typeface="Calibri"/>
                <a:ea typeface="Calibri"/>
                <a:cs typeface="Calibri"/>
                <a:sym typeface="Calibri"/>
              </a:rPr>
              <a:t> in Python, i.e. they are actively executing functions, rather than the model followed by </a:t>
            </a:r>
            <a:r>
              <a:rPr b="0" i="1" lang="en-US" sz="1600" u="none" cap="none" strike="noStrike">
                <a:solidFill>
                  <a:schemeClr val="dk1"/>
                </a:solidFill>
                <a:latin typeface="Calibri"/>
                <a:ea typeface="Calibri"/>
                <a:cs typeface="Calibri"/>
                <a:sym typeface="Calibri"/>
              </a:rPr>
              <a:t>Annotations</a:t>
            </a:r>
            <a:r>
              <a:rPr b="0" i="0" lang="en-US" sz="1600" u="none" cap="none" strike="noStrike">
                <a:solidFill>
                  <a:schemeClr val="dk1"/>
                </a:solidFill>
                <a:latin typeface="Calibri"/>
                <a:ea typeface="Calibri"/>
                <a:cs typeface="Calibri"/>
                <a:sym typeface="Calibri"/>
              </a:rPr>
              <a:t> in Java (objects as passive meta-data)</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600" u="none" cap="none" strike="noStrike">
                <a:solidFill>
                  <a:schemeClr val="dk1"/>
                </a:solidFill>
                <a:latin typeface="Calibri"/>
                <a:ea typeface="Calibri"/>
                <a:cs typeface="Calibri"/>
                <a:sym typeface="Calibri"/>
              </a:rPr>
              <a:t>The application of Decorators is an “experimental” feature of EcmaScript / TypeScript. It may change but it is unlikely to disappear (as many important libraries like Angular are already depending on it).</a:t>
            </a:r>
            <a:endParaRPr sz="1600"/>
          </a:p>
          <a:p>
            <a:pPr indent="0" lvl="0" marL="0" marR="0" rtl="0" algn="l">
              <a:lnSpc>
                <a:spcPct val="90000"/>
              </a:lnSpc>
              <a:spcBef>
                <a:spcPts val="0"/>
              </a:spcBef>
              <a:spcAft>
                <a:spcPts val="0"/>
              </a:spcAft>
              <a:buClr>
                <a:schemeClr val="dk1"/>
              </a:buClr>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600"/>
              </a:spcAft>
              <a:buClr>
                <a:schemeClr val="dk1"/>
              </a:buClr>
              <a:buFont typeface="Arial"/>
              <a:buNone/>
            </a:pPr>
            <a:r>
              <a:rPr b="0" i="0" lang="en-US" sz="1600" u="none" cap="none" strike="noStrike">
                <a:solidFill>
                  <a:schemeClr val="dk1"/>
                </a:solidFill>
                <a:latin typeface="Calibri"/>
                <a:ea typeface="Calibri"/>
                <a:cs typeface="Calibri"/>
                <a:sym typeface="Calibri"/>
              </a:rPr>
              <a:t>Decorators are an advanced topic and extremely powerful but also very “magical”, complex and therefore fraught with danger. Use with care.</a:t>
            </a:r>
            <a:endParaRPr sz="1600"/>
          </a:p>
        </p:txBody>
      </p:sp>
      <p:sp>
        <p:nvSpPr>
          <p:cNvPr id="1537" name="Google Shape;1537;p109"/>
          <p:cNvSpPr txBox="1"/>
          <p:nvPr/>
        </p:nvSpPr>
        <p:spPr>
          <a:xfrm>
            <a:off x="6465450" y="1268425"/>
            <a:ext cx="5154000" cy="5094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target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key</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any</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result</a:t>
            </a:r>
            <a:r>
              <a:rPr lang="en-US" sz="1200">
                <a:solidFill>
                  <a:schemeClr val="dk1"/>
                </a:solidFill>
                <a:highlight>
                  <a:srgbClr val="FFFFFF"/>
                </a:highlight>
                <a:latin typeface="Consolas"/>
                <a:ea typeface="Consolas"/>
                <a:cs typeface="Consolas"/>
                <a:sym typeface="Consolas"/>
              </a:rPr>
              <a:t> =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apply</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this</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`method: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key</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 called with arguments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 and with result: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result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result</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class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Demo</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log</a:t>
            </a:r>
            <a:endParaRPr sz="12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public</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"Inside say with arguments: "</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args</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100</a:t>
            </a:r>
            <a:endParaRPr sz="12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new</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Demo</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"Booh"</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"Lala"</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d</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say</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p:txBody>
      </p:sp>
      <p:pic>
        <p:nvPicPr>
          <p:cNvPr id="1538" name="Google Shape;1538;p109"/>
          <p:cNvPicPr preferRelativeResize="0"/>
          <p:nvPr/>
        </p:nvPicPr>
        <p:blipFill>
          <a:blip r:embed="rId3">
            <a:alphaModFix/>
          </a:blip>
          <a:stretch>
            <a:fillRect/>
          </a:stretch>
        </p:blipFill>
        <p:spPr>
          <a:xfrm>
            <a:off x="6096000" y="1268425"/>
            <a:ext cx="369848" cy="348699"/>
          </a:xfrm>
          <a:prstGeom prst="rect">
            <a:avLst/>
          </a:prstGeom>
          <a:noFill/>
          <a:ln>
            <a:noFill/>
          </a:ln>
        </p:spPr>
      </p:pic>
      <p:pic>
        <p:nvPicPr>
          <p:cNvPr id="1539" name="Google Shape;1539;p109">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4" name="Shape 1544"/>
        <p:cNvGrpSpPr/>
        <p:nvPr/>
      </p:nvGrpSpPr>
      <p:grpSpPr>
        <a:xfrm>
          <a:off x="0" y="0"/>
          <a:ext cx="0" cy="0"/>
          <a:chOff x="0" y="0"/>
          <a:chExt cx="0" cy="0"/>
        </a:xfrm>
      </p:grpSpPr>
      <p:sp>
        <p:nvSpPr>
          <p:cNvPr id="1545" name="Google Shape;1545;p110"/>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Decorator types (examples)</a:t>
            </a:r>
            <a:endParaRPr/>
          </a:p>
        </p:txBody>
      </p:sp>
      <p:pic>
        <p:nvPicPr>
          <p:cNvPr id="1546" name="Google Shape;1546;p110">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
        <p:nvSpPr>
          <p:cNvPr id="1547" name="Google Shape;1547;p110"/>
          <p:cNvSpPr txBox="1"/>
          <p:nvPr>
            <p:ph idx="1" type="body"/>
          </p:nvPr>
        </p:nvSpPr>
        <p:spPr>
          <a:xfrm>
            <a:off x="824550" y="1268425"/>
            <a:ext cx="5093400" cy="5184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lang="en-US" sz="1600">
                <a:solidFill>
                  <a:schemeClr val="dk1"/>
                </a:solidFill>
              </a:rPr>
              <a:t>There are 4 types of objects which can decorated in ECMAScript2016 and Typescript: constructors, methods, properties and parameters.</a:t>
            </a:r>
            <a:endParaRPr sz="1600">
              <a:solidFill>
                <a:schemeClr val="dk1"/>
              </a:solidFill>
            </a:endParaRPr>
          </a:p>
          <a:p>
            <a:pPr indent="0" lvl="0" marL="0" marR="0" rtl="0" algn="l">
              <a:lnSpc>
                <a:spcPct val="90000"/>
              </a:lnSpc>
              <a:spcBef>
                <a:spcPts val="600"/>
              </a:spcBef>
              <a:spcAft>
                <a:spcPts val="0"/>
              </a:spcAft>
              <a:buClr>
                <a:schemeClr val="dk1"/>
              </a:buClr>
              <a:buFont typeface="Arial"/>
              <a:buNone/>
            </a:pPr>
            <a:r>
              <a:rPr lang="en-US" sz="1600">
                <a:solidFill>
                  <a:schemeClr val="dk1"/>
                </a:solidFill>
              </a:rPr>
              <a:t>The example on the previous slide shows a method decorator which takes  3 arguments:</a:t>
            </a:r>
            <a:endParaRPr sz="1600">
              <a:solidFill>
                <a:schemeClr val="dk1"/>
              </a:solidFill>
            </a:endParaRPr>
          </a:p>
          <a:p>
            <a:pPr indent="-330200" lvl="0" marL="457200" marR="0" rtl="0" algn="l">
              <a:lnSpc>
                <a:spcPct val="90000"/>
              </a:lnSpc>
              <a:spcBef>
                <a:spcPts val="600"/>
              </a:spcBef>
              <a:spcAft>
                <a:spcPts val="0"/>
              </a:spcAft>
              <a:buClr>
                <a:schemeClr val="dk1"/>
              </a:buClr>
              <a:buSzPts val="1600"/>
              <a:buChar char="-"/>
            </a:pPr>
            <a:r>
              <a:rPr lang="en-US" sz="1600">
                <a:solidFill>
                  <a:schemeClr val="dk1"/>
                </a:solidFill>
                <a:latin typeface="Consolas"/>
                <a:ea typeface="Consolas"/>
                <a:cs typeface="Consolas"/>
                <a:sym typeface="Consolas"/>
              </a:rPr>
              <a:t>target</a:t>
            </a:r>
            <a:r>
              <a:rPr lang="en-US" sz="1600">
                <a:solidFill>
                  <a:schemeClr val="dk1"/>
                </a:solidFill>
              </a:rPr>
              <a:t> - the method being decorated.</a:t>
            </a:r>
            <a:endParaRPr sz="1600">
              <a:solidFill>
                <a:schemeClr val="dk1"/>
              </a:solidFill>
            </a:endParaRPr>
          </a:p>
          <a:p>
            <a:pPr indent="-330200" lvl="0" marL="457200" marR="0" rtl="0" algn="l">
              <a:lnSpc>
                <a:spcPct val="90000"/>
              </a:lnSpc>
              <a:spcBef>
                <a:spcPts val="0"/>
              </a:spcBef>
              <a:spcAft>
                <a:spcPts val="0"/>
              </a:spcAft>
              <a:buClr>
                <a:schemeClr val="dk1"/>
              </a:buClr>
              <a:buSzPts val="1600"/>
              <a:buChar char="-"/>
            </a:pPr>
            <a:r>
              <a:rPr lang="en-US" sz="1600">
                <a:solidFill>
                  <a:schemeClr val="dk1"/>
                </a:solidFill>
                <a:latin typeface="Consolas"/>
                <a:ea typeface="Consolas"/>
                <a:cs typeface="Consolas"/>
                <a:sym typeface="Consolas"/>
              </a:rPr>
              <a:t>key</a:t>
            </a:r>
            <a:r>
              <a:rPr lang="en-US" sz="1600">
                <a:solidFill>
                  <a:schemeClr val="dk1"/>
                </a:solidFill>
              </a:rPr>
              <a:t> - the name of the method being decorated.</a:t>
            </a:r>
            <a:endParaRPr sz="1600">
              <a:solidFill>
                <a:schemeClr val="dk1"/>
              </a:solidFill>
            </a:endParaRPr>
          </a:p>
          <a:p>
            <a:pPr indent="-330200" lvl="0" marL="457200" marR="0" rtl="0" algn="l">
              <a:lnSpc>
                <a:spcPct val="90000"/>
              </a:lnSpc>
              <a:spcBef>
                <a:spcPts val="0"/>
              </a:spcBef>
              <a:spcAft>
                <a:spcPts val="0"/>
              </a:spcAft>
              <a:buClr>
                <a:schemeClr val="dk1"/>
              </a:buClr>
              <a:buSzPts val="1600"/>
              <a:buChar char="-"/>
            </a:pPr>
            <a:r>
              <a:rPr lang="en-US" sz="1600">
                <a:solidFill>
                  <a:schemeClr val="dk1"/>
                </a:solidFill>
                <a:latin typeface="Consolas"/>
                <a:ea typeface="Consolas"/>
                <a:cs typeface="Consolas"/>
                <a:sym typeface="Consolas"/>
              </a:rPr>
              <a:t>value</a:t>
            </a:r>
            <a:r>
              <a:rPr lang="en-US" sz="1600">
                <a:solidFill>
                  <a:schemeClr val="dk1"/>
                </a:solidFill>
              </a:rPr>
              <a:t> - a property descriptor of the given property if it exists on the object, undefined otherwise. The property descriptor is obtained by invoking the Object.getOwnPropertyDescriptor() function.</a:t>
            </a:r>
            <a:endParaRPr sz="1600">
              <a:solidFill>
                <a:schemeClr val="dk1"/>
              </a:solidFill>
            </a:endParaRPr>
          </a:p>
          <a:p>
            <a:pPr indent="0" lvl="0" marL="0" marR="0" rtl="0" algn="l">
              <a:lnSpc>
                <a:spcPct val="90000"/>
              </a:lnSpc>
              <a:spcBef>
                <a:spcPts val="600"/>
              </a:spcBef>
              <a:spcAft>
                <a:spcPts val="0"/>
              </a:spcAft>
              <a:buClr>
                <a:schemeClr val="dk1"/>
              </a:buClr>
              <a:buFont typeface="Arial"/>
              <a:buNone/>
            </a:pPr>
            <a:r>
              <a:rPr lang="en-US" sz="1600">
                <a:solidFill>
                  <a:schemeClr val="dk1"/>
                </a:solidFill>
              </a:rPr>
              <a:t>The example on the right shows a </a:t>
            </a:r>
            <a:r>
              <a:rPr b="1" lang="en-US" sz="1600">
                <a:solidFill>
                  <a:schemeClr val="dk1"/>
                </a:solidFill>
              </a:rPr>
              <a:t>class decorator. </a:t>
            </a:r>
            <a:r>
              <a:rPr lang="en-US" sz="1600">
                <a:solidFill>
                  <a:schemeClr val="dk1"/>
                </a:solidFill>
              </a:rPr>
              <a:t>This a function that accepts a </a:t>
            </a:r>
            <a:r>
              <a:rPr b="1" lang="en-US" sz="1600">
                <a:solidFill>
                  <a:schemeClr val="dk1"/>
                </a:solidFill>
              </a:rPr>
              <a:t>constructor function</a:t>
            </a:r>
            <a:r>
              <a:rPr lang="en-US" sz="1600">
                <a:solidFill>
                  <a:schemeClr val="dk1"/>
                </a:solidFill>
              </a:rPr>
              <a:t> and returns a </a:t>
            </a:r>
            <a:r>
              <a:rPr lang="en-US" sz="1600">
                <a:solidFill>
                  <a:schemeClr val="dk1"/>
                </a:solidFill>
              </a:rPr>
              <a:t>constructor</a:t>
            </a:r>
            <a:r>
              <a:rPr lang="en-US" sz="1600">
                <a:solidFill>
                  <a:schemeClr val="dk1"/>
                </a:solidFill>
              </a:rPr>
              <a:t> function. It should be noted that the class keyword in ES6 is nothing more than </a:t>
            </a:r>
            <a:r>
              <a:rPr lang="en-US" sz="1600" u="sng">
                <a:solidFill>
                  <a:schemeClr val="hlink"/>
                </a:solidFill>
                <a:hlinkClick r:id="rId5"/>
              </a:rPr>
              <a:t>syntactic</a:t>
            </a:r>
            <a:r>
              <a:rPr lang="en-US" sz="1600" u="sng">
                <a:solidFill>
                  <a:schemeClr val="hlink"/>
                </a:solidFill>
                <a:hlinkClick r:id="rId6"/>
              </a:rPr>
              <a:t> sugar</a:t>
            </a:r>
            <a:r>
              <a:rPr lang="en-US" sz="1600">
                <a:solidFill>
                  <a:schemeClr val="dk1"/>
                </a:solidFill>
              </a:rPr>
              <a:t>  for the creation of such a function. In order to be be able to </a:t>
            </a:r>
            <a:r>
              <a:rPr lang="en-US" sz="1600">
                <a:solidFill>
                  <a:schemeClr val="dk1"/>
                </a:solidFill>
              </a:rPr>
              <a:t>successfully</a:t>
            </a:r>
            <a:r>
              <a:rPr lang="en-US" sz="1600">
                <a:solidFill>
                  <a:schemeClr val="dk1"/>
                </a:solidFill>
              </a:rPr>
              <a:t> develop Decorators, one must: </a:t>
            </a:r>
            <a:endParaRPr sz="1600">
              <a:solidFill>
                <a:schemeClr val="dk1"/>
              </a:solidFill>
            </a:endParaRPr>
          </a:p>
          <a:p>
            <a:pPr indent="-330200" lvl="0" marL="457200" marR="0" rtl="0" algn="l">
              <a:lnSpc>
                <a:spcPct val="90000"/>
              </a:lnSpc>
              <a:spcBef>
                <a:spcPts val="600"/>
              </a:spcBef>
              <a:spcAft>
                <a:spcPts val="0"/>
              </a:spcAft>
              <a:buClr>
                <a:schemeClr val="dk1"/>
              </a:buClr>
              <a:buSzPts val="1600"/>
              <a:buChar char="-"/>
            </a:pPr>
            <a:r>
              <a:rPr lang="en-US" sz="1600">
                <a:solidFill>
                  <a:schemeClr val="dk1"/>
                </a:solidFill>
              </a:rPr>
              <a:t>understand which JavaScript code is being generated by the ES6 or TypeScript compiler </a:t>
            </a:r>
            <a:endParaRPr sz="1600">
              <a:solidFill>
                <a:schemeClr val="dk1"/>
              </a:solidFill>
            </a:endParaRPr>
          </a:p>
          <a:p>
            <a:pPr indent="-330200" lvl="0" marL="457200" marR="0" rtl="0" algn="l">
              <a:lnSpc>
                <a:spcPct val="90000"/>
              </a:lnSpc>
              <a:spcBef>
                <a:spcPts val="0"/>
              </a:spcBef>
              <a:spcAft>
                <a:spcPts val="0"/>
              </a:spcAft>
              <a:buClr>
                <a:schemeClr val="dk1"/>
              </a:buClr>
              <a:buSzPts val="1600"/>
              <a:buChar char="-"/>
            </a:pPr>
            <a:r>
              <a:rPr lang="en-US" sz="1600">
                <a:solidFill>
                  <a:schemeClr val="dk1"/>
                </a:solidFill>
              </a:rPr>
              <a:t>understand </a:t>
            </a:r>
            <a:r>
              <a:rPr lang="en-US" sz="1600">
                <a:solidFill>
                  <a:schemeClr val="dk1"/>
                </a:solidFill>
              </a:rPr>
              <a:t>the run-time model of ES6 (how classes work, generators, iterators etc etc)</a:t>
            </a:r>
            <a:endParaRPr sz="1600">
              <a:solidFill>
                <a:schemeClr val="dk1"/>
              </a:solidFill>
            </a:endParaRPr>
          </a:p>
        </p:txBody>
      </p:sp>
      <p:sp>
        <p:nvSpPr>
          <p:cNvPr id="1548" name="Google Shape;1548;p110"/>
          <p:cNvSpPr txBox="1"/>
          <p:nvPr/>
        </p:nvSpPr>
        <p:spPr>
          <a:xfrm>
            <a:off x="6465450" y="1058650"/>
            <a:ext cx="5154000" cy="5394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AF00DB"/>
                </a:solidFill>
                <a:highlight>
                  <a:srgbClr val="FFFFFF"/>
                </a:highlight>
                <a:latin typeface="Consolas"/>
                <a:ea typeface="Consolas"/>
                <a:cs typeface="Consolas"/>
                <a:sym typeface="Consolas"/>
              </a:rPr>
              <a:t>import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from</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"./utils"</a:t>
            </a:r>
            <a:endParaRPr sz="10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Iterable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konstructor</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konstructor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prototype</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Symbol</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iterator</a:t>
            </a:r>
            <a:r>
              <a:rPr lang="en-US" sz="1000">
                <a:solidFill>
                  <a:schemeClr val="dk1"/>
                </a:solidFill>
                <a:highlight>
                  <a:srgbClr val="FFFFFF"/>
                </a:highlight>
                <a:latin typeface="Consolas"/>
                <a:ea typeface="Consolas"/>
                <a:cs typeface="Consolas"/>
                <a:sym typeface="Consolas"/>
              </a:rPr>
              <a:t>] =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__iter__</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Iterable </a:t>
            </a:r>
            <a:r>
              <a:rPr lang="en-US" sz="1000">
                <a:solidFill>
                  <a:srgbClr val="008000"/>
                </a:solidFill>
                <a:highlight>
                  <a:srgbClr val="FFFFFF"/>
                </a:highlight>
                <a:latin typeface="Consolas"/>
                <a:ea typeface="Consolas"/>
                <a:cs typeface="Consolas"/>
                <a:sym typeface="Consolas"/>
              </a:rPr>
              <a:t>//make any object iterable as long as it has a *__iter__ generator method (naming convention from Python)</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class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Test</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private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string; </a:t>
            </a:r>
            <a:r>
              <a:rPr lang="en-US" sz="1000">
                <a:solidFill>
                  <a:srgbClr val="0000FF"/>
                </a:solidFill>
                <a:highlight>
                  <a:srgbClr val="FFFFFF"/>
                </a:highlight>
                <a:latin typeface="Consolas"/>
                <a:ea typeface="Consolas"/>
                <a:cs typeface="Consolas"/>
                <a:sym typeface="Consolas"/>
              </a:rPr>
              <a:t>private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string; </a:t>
            </a:r>
            <a:r>
              <a:rPr lang="en-US" sz="1000">
                <a:solidFill>
                  <a:srgbClr val="0000FF"/>
                </a:solidFill>
                <a:highlight>
                  <a:srgbClr val="FFFFFF"/>
                </a:highlight>
                <a:latin typeface="Consolas"/>
                <a:ea typeface="Consolas"/>
                <a:cs typeface="Consolas"/>
                <a:sym typeface="Consolas"/>
              </a:rPr>
              <a:t>private</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a:t>
            </a:r>
            <a:r>
              <a:rPr lang="en-US" sz="1000">
                <a:solidFill>
                  <a:schemeClr val="dk1"/>
                </a:solidFill>
                <a:highlight>
                  <a:srgbClr val="FFFFFF"/>
                </a:highlight>
                <a:latin typeface="Consolas"/>
                <a:ea typeface="Consolas"/>
                <a:cs typeface="Consolas"/>
                <a:sym typeface="Consolas"/>
              </a:rPr>
              <a:t>:</a:t>
            </a:r>
            <a:r>
              <a:rPr lang="en-US" sz="1000">
                <a:solidFill>
                  <a:srgbClr val="267F99"/>
                </a:solidFill>
                <a:highlight>
                  <a:srgbClr val="FFFFFF"/>
                </a:highlight>
                <a:latin typeface="Consolas"/>
                <a:ea typeface="Consolas"/>
                <a:cs typeface="Consolas"/>
                <a:sym typeface="Consolas"/>
              </a:rPr>
              <a:t>string</a:t>
            </a:r>
            <a:endParaRPr sz="1000">
              <a:solidFill>
                <a:srgbClr val="267F99"/>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constructor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b</a:t>
            </a:r>
            <a:r>
              <a:rPr lang="en-US" sz="1000">
                <a:solidFill>
                  <a:schemeClr val="dk1"/>
                </a:solidFill>
                <a:highlight>
                  <a:srgbClr val="FFFFFF"/>
                </a:highlight>
                <a:latin typeface="Consolas"/>
                <a:ea typeface="Consolas"/>
                <a:cs typeface="Consolas"/>
                <a:sym typeface="Consolas"/>
              </a:rPr>
              <a:t> :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string</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a;</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b;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c</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__iter__</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a</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b</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yield</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a:t>
            </a:r>
            <a:r>
              <a:rPr lang="en-US" sz="1000">
                <a:solidFill>
                  <a:srgbClr val="0000FF"/>
                </a:solidFill>
                <a:highlight>
                  <a:srgbClr val="FFFFFF"/>
                </a:highlight>
                <a:latin typeface="Consolas"/>
                <a:ea typeface="Consolas"/>
                <a:cs typeface="Consolas"/>
                <a:sym typeface="Consolas"/>
              </a:rPr>
              <a:t>new</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Test</a:t>
            </a:r>
            <a:r>
              <a:rPr lang="en-US" sz="1000">
                <a:solidFill>
                  <a:schemeClr val="dk1"/>
                </a:solidFill>
                <a:highlight>
                  <a:srgbClr val="FFFFFF"/>
                </a:highlight>
                <a:latin typeface="Consolas"/>
                <a:ea typeface="Consolas"/>
                <a:cs typeface="Consolas"/>
                <a:sym typeface="Consolas"/>
              </a:rPr>
              <a:t>(</a:t>
            </a:r>
            <a:r>
              <a:rPr lang="en-US" sz="1000">
                <a:solidFill>
                  <a:srgbClr val="A31515"/>
                </a:solidFill>
                <a:highlight>
                  <a:srgbClr val="FFFFFF"/>
                </a:highlight>
                <a:latin typeface="Consolas"/>
                <a:ea typeface="Consolas"/>
                <a:cs typeface="Consolas"/>
                <a:sym typeface="Consolas"/>
              </a:rPr>
              <a:t>"a"</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"b"</a:t>
            </a:r>
            <a:r>
              <a:rPr lang="en-US" sz="1000">
                <a:solidFill>
                  <a:schemeClr val="dk1"/>
                </a:solidFill>
                <a:highlight>
                  <a:srgbClr val="FFFFFF"/>
                </a:highlight>
                <a:latin typeface="Consolas"/>
                <a:ea typeface="Consolas"/>
                <a:cs typeface="Consolas"/>
                <a:sym typeface="Consolas"/>
              </a:rPr>
              <a:t>, </a:t>
            </a:r>
            <a:r>
              <a:rPr lang="en-US" sz="1000">
                <a:solidFill>
                  <a:srgbClr val="A31515"/>
                </a:solidFill>
                <a:highlight>
                  <a:srgbClr val="FFFFFF"/>
                </a:highlight>
                <a:latin typeface="Consolas"/>
                <a:ea typeface="Consolas"/>
                <a:cs typeface="Consolas"/>
                <a:sym typeface="Consolas"/>
              </a:rPr>
              <a:t>"c"</a:t>
            </a: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as</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any</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6</a:t>
            </a:r>
            <a:r>
              <a:rPr lang="en-US" sz="1000">
                <a:solidFill>
                  <a:schemeClr val="dk1"/>
                </a:solidFill>
                <a:highlight>
                  <a:srgbClr val="FFFFFF"/>
                </a:highlight>
                <a:latin typeface="Consolas"/>
                <a:ea typeface="Consolas"/>
                <a:cs typeface="Consolas"/>
                <a:sym typeface="Consolas"/>
              </a:rPr>
              <a:t>))</a:t>
            </a:r>
            <a:endParaRPr sz="1000">
              <a:solidFill>
                <a:srgbClr val="0000FF"/>
              </a:solidFill>
              <a:highlight>
                <a:srgbClr val="FFFFFF"/>
              </a:highlight>
              <a:latin typeface="Consolas"/>
              <a:ea typeface="Consolas"/>
              <a:cs typeface="Consolas"/>
              <a:sym typeface="Consolas"/>
            </a:endParaRPr>
          </a:p>
        </p:txBody>
      </p:sp>
      <p:pic>
        <p:nvPicPr>
          <p:cNvPr id="1549" name="Google Shape;1549;p110"/>
          <p:cNvPicPr preferRelativeResize="0"/>
          <p:nvPr/>
        </p:nvPicPr>
        <p:blipFill>
          <a:blip r:embed="rId7">
            <a:alphaModFix/>
          </a:blip>
          <a:stretch>
            <a:fillRect/>
          </a:stretch>
        </p:blipFill>
        <p:spPr>
          <a:xfrm>
            <a:off x="6096000" y="1058650"/>
            <a:ext cx="369848" cy="34869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54" name="Shape 1554"/>
        <p:cNvGrpSpPr/>
        <p:nvPr/>
      </p:nvGrpSpPr>
      <p:grpSpPr>
        <a:xfrm>
          <a:off x="0" y="0"/>
          <a:ext cx="0" cy="0"/>
          <a:chOff x="0" y="0"/>
          <a:chExt cx="0" cy="0"/>
        </a:xfrm>
      </p:grpSpPr>
      <p:sp>
        <p:nvSpPr>
          <p:cNvPr id="1555" name="Google Shape;1555;p111"/>
          <p:cNvSpPr txBox="1"/>
          <p:nvPr>
            <p:ph type="title"/>
          </p:nvPr>
        </p:nvSpPr>
        <p:spPr>
          <a:xfrm>
            <a:off x="858606" y="370578"/>
            <a:ext cx="5093400" cy="499500"/>
          </a:xfrm>
          <a:prstGeom prst="rect">
            <a:avLst/>
          </a:prstGeom>
          <a:effectLst>
            <a:outerShdw blurRad="57150" rotWithShape="0" algn="bl" dir="5400000" dist="19050">
              <a:srgbClr val="000000">
                <a:alpha val="50000"/>
              </a:srgbClr>
            </a:outerShdw>
          </a:effectLst>
        </p:spPr>
        <p:txBody>
          <a:bodyPr anchorCtr="0" anchor="b" bIns="0" lIns="0" spcFirstLastPara="1" rIns="0" wrap="square" tIns="0">
            <a:noAutofit/>
          </a:bodyPr>
          <a:lstStyle/>
          <a:p>
            <a:pPr indent="0" lvl="0" marL="0" rtl="0" algn="l">
              <a:spcBef>
                <a:spcPts val="0"/>
              </a:spcBef>
              <a:spcAft>
                <a:spcPts val="0"/>
              </a:spcAft>
              <a:buNone/>
            </a:pPr>
            <a:r>
              <a:rPr lang="en-US">
                <a:solidFill>
                  <a:srgbClr val="267F99"/>
                </a:solidFill>
              </a:rPr>
              <a:t>Tying it all together</a:t>
            </a:r>
            <a:endParaRPr>
              <a:solidFill>
                <a:srgbClr val="267F99"/>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0" name="Shape 1560"/>
        <p:cNvGrpSpPr/>
        <p:nvPr/>
      </p:nvGrpSpPr>
      <p:grpSpPr>
        <a:xfrm>
          <a:off x="0" y="0"/>
          <a:ext cx="0" cy="0"/>
          <a:chOff x="0" y="0"/>
          <a:chExt cx="0" cy="0"/>
        </a:xfrm>
      </p:grpSpPr>
      <p:sp>
        <p:nvSpPr>
          <p:cNvPr id="1561" name="Google Shape;1561;p112"/>
          <p:cNvSpPr txBox="1"/>
          <p:nvPr>
            <p:ph type="title"/>
          </p:nvPr>
        </p:nvSpPr>
        <p:spPr>
          <a:xfrm>
            <a:off x="858597" y="370575"/>
            <a:ext cx="72420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Async Generators as (async) streams</a:t>
            </a:r>
            <a:endParaRPr/>
          </a:p>
        </p:txBody>
      </p:sp>
      <p:sp>
        <p:nvSpPr>
          <p:cNvPr id="1562" name="Google Shape;1562;p112"/>
          <p:cNvSpPr txBox="1"/>
          <p:nvPr/>
        </p:nvSpPr>
        <p:spPr>
          <a:xfrm>
            <a:off x="6846450" y="1134850"/>
            <a:ext cx="5154000" cy="5318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US" sz="1200">
                <a:solidFill>
                  <a:schemeClr val="dk1"/>
                </a:solidFill>
                <a:highlight>
                  <a:srgbClr val="FFFFFF"/>
                </a:highlight>
                <a:latin typeface="Calibri"/>
                <a:ea typeface="Calibri"/>
                <a:cs typeface="Calibri"/>
                <a:sym typeface="Calibri"/>
              </a:rPr>
              <a:t>Now suppose that the stream can be filtered akin to Array.filter. This could lead to usage like:</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for</a:t>
            </a: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of</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filter</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getFiles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rootDir</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isDir</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console</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log</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isFile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size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This can be implementing by creating a flter function encapsulating an existing stream:</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e</a:t>
            </a:r>
            <a:r>
              <a:rPr lang="en-US" sz="800">
                <a:solidFill>
                  <a:srgbClr val="AF00DB"/>
                </a:solidFill>
                <a:highlight>
                  <a:srgbClr val="FFFFFF"/>
                </a:highlight>
                <a:latin typeface="Consolas"/>
                <a:ea typeface="Consolas"/>
                <a:cs typeface="Consolas"/>
                <a:sym typeface="Consolas"/>
              </a:rPr>
              <a:t>xport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async</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function*</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filter</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&gt;(</a:t>
            </a:r>
            <a:r>
              <a:rPr lang="en-US" sz="800">
                <a:solidFill>
                  <a:srgbClr val="001080"/>
                </a:solidFill>
                <a:highlight>
                  <a:srgbClr val="FFFFFF"/>
                </a:highlight>
                <a:latin typeface="Consolas"/>
                <a:ea typeface="Consolas"/>
                <a:cs typeface="Consolas"/>
                <a:sym typeface="Consolas"/>
              </a:rPr>
              <a:t>source</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AsyncIterable</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&gt;, </a:t>
            </a:r>
            <a:r>
              <a:rPr lang="en-US" sz="800">
                <a:solidFill>
                  <a:srgbClr val="795E26"/>
                </a:solidFill>
                <a:highlight>
                  <a:srgbClr val="FFFFFF"/>
                </a:highlight>
                <a:latin typeface="Consolas"/>
                <a:ea typeface="Consolas"/>
                <a:cs typeface="Consolas"/>
                <a:sym typeface="Consolas"/>
              </a:rPr>
              <a:t>predicate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value</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=&gt;</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boolean</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AsyncIterable</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&gt;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It</a:t>
            </a:r>
            <a:r>
              <a:rPr lang="en-US" sz="800">
                <a:solidFill>
                  <a:schemeClr val="dk1"/>
                </a:solidFill>
                <a:highlight>
                  <a:srgbClr val="FFFFFF"/>
                </a:highlight>
                <a:latin typeface="Consolas"/>
                <a:ea typeface="Consolas"/>
                <a:cs typeface="Consolas"/>
                <a:sym typeface="Consolas"/>
              </a:rPr>
              <a:t> = </a:t>
            </a:r>
            <a:r>
              <a:rPr lang="en-US" sz="800">
                <a:solidFill>
                  <a:srgbClr val="001080"/>
                </a:solidFill>
                <a:highlight>
                  <a:srgbClr val="FFFFFF"/>
                </a:highlight>
                <a:latin typeface="Consolas"/>
                <a:ea typeface="Consolas"/>
                <a:cs typeface="Consolas"/>
                <a:sym typeface="Consolas"/>
              </a:rPr>
              <a:t>source</a:t>
            </a:r>
            <a:r>
              <a:rPr lang="en-US" sz="800">
                <a:solidFill>
                  <a:schemeClr val="dk1"/>
                </a:solidFill>
                <a:highlight>
                  <a:srgbClr val="FFFFFF"/>
                </a:highlight>
                <a:latin typeface="Consolas"/>
                <a:ea typeface="Consolas"/>
                <a:cs typeface="Consolas"/>
                <a:sym typeface="Consolas"/>
              </a:rPr>
              <a:t>[</a:t>
            </a:r>
            <a:r>
              <a:rPr lang="en-US" sz="800">
                <a:solidFill>
                  <a:srgbClr val="267F99"/>
                </a:solidFill>
                <a:highlight>
                  <a:srgbClr val="FFFFFF"/>
                </a:highlight>
                <a:latin typeface="Consolas"/>
                <a:ea typeface="Consolas"/>
                <a:cs typeface="Consolas"/>
                <a:sym typeface="Consolas"/>
              </a:rPr>
              <a:t>Symbol</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asyncIterator</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//See </a:t>
            </a:r>
            <a:r>
              <a:rPr lang="en-US" sz="800" u="sng">
                <a:solidFill>
                  <a:schemeClr val="hlink"/>
                </a:solidFill>
                <a:highlight>
                  <a:srgbClr val="FFFFFF"/>
                </a:highlight>
                <a:latin typeface="Consolas"/>
                <a:ea typeface="Consolas"/>
                <a:cs typeface="Consolas"/>
                <a:sym typeface="Consolas"/>
                <a:hlinkClick r:id="rId3"/>
              </a:rPr>
              <a:t>https://developer.mozilla.org/en-US/docs/Web/JavaScript/Reference/Global_Objects/Function/call</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let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it</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AsyncIterator</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T</a:t>
            </a:r>
            <a:r>
              <a:rPr lang="en-US" sz="800">
                <a:solidFill>
                  <a:schemeClr val="dk1"/>
                </a:solidFill>
                <a:highlight>
                  <a:srgbClr val="FFFFFF"/>
                </a:highlight>
                <a:latin typeface="Consolas"/>
                <a:ea typeface="Consolas"/>
                <a:cs typeface="Consolas"/>
                <a:sym typeface="Consolas"/>
              </a:rPr>
              <a:t>&gt; = </a:t>
            </a:r>
            <a:r>
              <a:rPr lang="en-US" sz="800">
                <a:solidFill>
                  <a:srgbClr val="001080"/>
                </a:solidFill>
                <a:highlight>
                  <a:srgbClr val="FFFFFF"/>
                </a:highlight>
                <a:latin typeface="Consolas"/>
                <a:ea typeface="Consolas"/>
                <a:cs typeface="Consolas"/>
                <a:sym typeface="Consolas"/>
              </a:rPr>
              <a:t>It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call</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source</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while</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true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 </a:t>
            </a:r>
            <a:r>
              <a:rPr lang="en-US" sz="800">
                <a:solidFill>
                  <a:srgbClr val="001080"/>
                </a:solidFill>
                <a:highlight>
                  <a:srgbClr val="FFFFFF"/>
                </a:highlight>
                <a:latin typeface="Consolas"/>
                <a:ea typeface="Consolas"/>
                <a:cs typeface="Consolas"/>
                <a:sym typeface="Consolas"/>
              </a:rPr>
              <a:t>done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value</a:t>
            </a:r>
            <a:r>
              <a:rPr lang="en-US" sz="800">
                <a:solidFill>
                  <a:schemeClr val="dk1"/>
                </a:solidFill>
                <a:highlight>
                  <a:srgbClr val="FFFFFF"/>
                </a:highlight>
                <a:latin typeface="Consolas"/>
                <a:ea typeface="Consolas"/>
                <a:cs typeface="Consolas"/>
                <a:sym typeface="Consolas"/>
              </a:rPr>
              <a:t> } =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it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next</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if</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done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return</a:t>
            </a:r>
            <a:endParaRPr sz="800">
              <a:solidFill>
                <a:srgbClr val="AF00DB"/>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if</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predicate</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value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yield</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value</a:t>
            </a:r>
            <a:endParaRPr sz="8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800">
              <a:solidFill>
                <a:srgbClr val="267F99"/>
              </a:solidFill>
              <a:highlight>
                <a:srgbClr val="FFFFFF"/>
              </a:highlight>
              <a:latin typeface="Consolas"/>
              <a:ea typeface="Consolas"/>
              <a:cs typeface="Consolas"/>
              <a:sym typeface="Consolas"/>
            </a:endParaRPr>
          </a:p>
        </p:txBody>
      </p:sp>
      <p:pic>
        <p:nvPicPr>
          <p:cNvPr id="1563" name="Google Shape;1563;p112"/>
          <p:cNvPicPr preferRelativeResize="0"/>
          <p:nvPr/>
        </p:nvPicPr>
        <p:blipFill>
          <a:blip r:embed="rId4">
            <a:alphaModFix/>
          </a:blip>
          <a:stretch>
            <a:fillRect/>
          </a:stretch>
        </p:blipFill>
        <p:spPr>
          <a:xfrm>
            <a:off x="6477000" y="1134850"/>
            <a:ext cx="369848" cy="348699"/>
          </a:xfrm>
          <a:prstGeom prst="rect">
            <a:avLst/>
          </a:prstGeom>
          <a:noFill/>
          <a:ln>
            <a:noFill/>
          </a:ln>
        </p:spPr>
      </p:pic>
      <p:sp>
        <p:nvSpPr>
          <p:cNvPr id="1564" name="Google Shape;1564;p112"/>
          <p:cNvSpPr txBox="1"/>
          <p:nvPr/>
        </p:nvSpPr>
        <p:spPr>
          <a:xfrm>
            <a:off x="1207650" y="1134850"/>
            <a:ext cx="5154000" cy="5318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33333"/>
              </a:lnSpc>
              <a:spcBef>
                <a:spcPts val="0"/>
              </a:spcBef>
              <a:spcAft>
                <a:spcPts val="0"/>
              </a:spcAft>
              <a:buNone/>
            </a:pPr>
            <a:r>
              <a:rPr lang="en-US" sz="1200">
                <a:highlight>
                  <a:srgbClr val="FFFFFF"/>
                </a:highlight>
                <a:latin typeface="Calibri"/>
                <a:ea typeface="Calibri"/>
                <a:cs typeface="Calibri"/>
                <a:sym typeface="Calibri"/>
              </a:rPr>
              <a:t>Make a function </a:t>
            </a:r>
            <a:r>
              <a:rPr lang="en-US" sz="1200">
                <a:solidFill>
                  <a:srgbClr val="795E26"/>
                </a:solidFill>
                <a:highlight>
                  <a:srgbClr val="FFFFFF"/>
                </a:highlight>
                <a:latin typeface="Calibri"/>
                <a:ea typeface="Calibri"/>
                <a:cs typeface="Calibri"/>
                <a:sym typeface="Calibri"/>
              </a:rPr>
              <a:t>getFiles</a:t>
            </a:r>
            <a:r>
              <a:rPr lang="en-US" sz="1200">
                <a:highlight>
                  <a:srgbClr val="FFFFFF"/>
                </a:highlight>
                <a:latin typeface="Calibri"/>
                <a:ea typeface="Calibri"/>
                <a:cs typeface="Calibri"/>
                <a:sym typeface="Calibri"/>
              </a:rPr>
              <a:t> which returns an AsyncGenerator. This allows the usage of asynchronous functions to obtain data and return the data as an (asynchronous) Iterable. Basically implementing </a:t>
            </a:r>
            <a:r>
              <a:rPr lang="en-US" sz="1200">
                <a:solidFill>
                  <a:schemeClr val="dk1"/>
                </a:solidFill>
                <a:highlight>
                  <a:srgbClr val="FFFFFF"/>
                </a:highlight>
                <a:latin typeface="Calibri"/>
                <a:ea typeface="Calibri"/>
                <a:cs typeface="Calibri"/>
                <a:sym typeface="Calibri"/>
              </a:rPr>
              <a:t>asynchronous</a:t>
            </a:r>
            <a:r>
              <a:rPr lang="en-US" sz="1200">
                <a:highlight>
                  <a:srgbClr val="FFFFFF"/>
                </a:highlight>
                <a:latin typeface="Calibri"/>
                <a:ea typeface="Calibri"/>
                <a:cs typeface="Calibri"/>
                <a:sym typeface="Calibri"/>
              </a:rPr>
              <a:t> stream. </a:t>
            </a:r>
            <a:endParaRPr sz="1200">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rgbClr val="0000FF"/>
                </a:solidFill>
                <a:highlight>
                  <a:srgbClr val="FFFFFF"/>
                </a:highlight>
                <a:latin typeface="Consolas"/>
                <a:ea typeface="Consolas"/>
                <a:cs typeface="Consolas"/>
                <a:sym typeface="Consolas"/>
              </a:rPr>
              <a:t>async</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function</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getFiles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path</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string</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AsyncGenerator</a:t>
            </a:r>
            <a:r>
              <a:rPr lang="en-US" sz="800">
                <a:solidFill>
                  <a:schemeClr val="dk1"/>
                </a:solidFill>
                <a:highlight>
                  <a:srgbClr val="FFFFFF"/>
                </a:highlight>
                <a:latin typeface="Consolas"/>
                <a:ea typeface="Consolas"/>
                <a:cs typeface="Consolas"/>
                <a:sym typeface="Consolas"/>
              </a:rPr>
              <a:t>&lt;[</a:t>
            </a:r>
            <a:r>
              <a:rPr lang="en-US" sz="800">
                <a:solidFill>
                  <a:srgbClr val="267F99"/>
                </a:solidFill>
                <a:highlight>
                  <a:srgbClr val="FFFFFF"/>
                </a:highlight>
                <a:latin typeface="Consolas"/>
                <a:ea typeface="Consolas"/>
                <a:cs typeface="Consolas"/>
                <a:sym typeface="Consolas"/>
              </a:rPr>
              <a:t>string</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fs</a:t>
            </a:r>
            <a:r>
              <a:rPr lang="en-US" sz="800">
                <a:solidFill>
                  <a:schemeClr val="dk1"/>
                </a:solidFill>
                <a:highlight>
                  <a:srgbClr val="FFFFFF"/>
                </a:highlight>
                <a:latin typeface="Consolas"/>
                <a:ea typeface="Consolas"/>
                <a:cs typeface="Consolas"/>
                <a:sym typeface="Consolas"/>
              </a:rPr>
              <a:t>.</a:t>
            </a:r>
            <a:r>
              <a:rPr lang="en-US" sz="800">
                <a:solidFill>
                  <a:srgbClr val="267F99"/>
                </a:solidFill>
                <a:highlight>
                  <a:srgbClr val="FFFFFF"/>
                </a:highlight>
                <a:latin typeface="Consolas"/>
                <a:ea typeface="Consolas"/>
                <a:cs typeface="Consolas"/>
                <a:sym typeface="Consolas"/>
              </a:rPr>
              <a:t>Stats</a:t>
            </a:r>
            <a:r>
              <a:rPr lang="en-US" sz="800">
                <a:solidFill>
                  <a:schemeClr val="dk1"/>
                </a:solidFill>
                <a:highlight>
                  <a:srgbClr val="FFFFFF"/>
                </a:highlight>
                <a:latin typeface="Consolas"/>
                <a:ea typeface="Consolas"/>
                <a:cs typeface="Consolas"/>
                <a:sym typeface="Consolas"/>
              </a:rPr>
              <a:t>]&gt;{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a:t>
            </a:r>
            <a:r>
              <a:rPr lang="en-US" sz="800">
                <a:solidFill>
                  <a:schemeClr val="dk1"/>
                </a:solidFill>
                <a:highlight>
                  <a:srgbClr val="FFFFFF"/>
                </a:highlight>
                <a:latin typeface="Consolas"/>
                <a:ea typeface="Consolas"/>
                <a:cs typeface="Consolas"/>
                <a:sym typeface="Consolas"/>
              </a:rPr>
              <a:t> =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fs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promises</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opendir</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path</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for</a:t>
            </a: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dirent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of</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f</a:t>
            </a:r>
            <a:r>
              <a:rPr lang="en-US" sz="800">
                <a:solidFill>
                  <a:schemeClr val="dk1"/>
                </a:solidFill>
                <a:highlight>
                  <a:srgbClr val="FFFFFF"/>
                </a:highlight>
                <a:latin typeface="Consolas"/>
                <a:ea typeface="Consolas"/>
                <a:cs typeface="Consolas"/>
                <a:sym typeface="Consolas"/>
              </a:rPr>
              <a:t> = </a:t>
            </a:r>
            <a:r>
              <a:rPr lang="en-US" sz="800">
                <a:solidFill>
                  <a:srgbClr val="795E26"/>
                </a:solidFill>
                <a:highlight>
                  <a:srgbClr val="FFFFFF"/>
                </a:highlight>
                <a:latin typeface="Consolas"/>
                <a:ea typeface="Consolas"/>
                <a:cs typeface="Consolas"/>
                <a:sym typeface="Consolas"/>
              </a:rPr>
              <a:t>join</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path</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dirent</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yield</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f</a:t>
            </a: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fs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promises</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f</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if</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dirent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isDirectory</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yield</a:t>
            </a:r>
            <a:r>
              <a:rPr lang="en-US" sz="800">
                <a:solidFill>
                  <a:srgbClr val="0000FF"/>
                </a:solidFill>
                <a:highlight>
                  <a:srgbClr val="FFFFFF"/>
                </a:highlight>
                <a:latin typeface="Consolas"/>
                <a:ea typeface="Consolas"/>
                <a:cs typeface="Consolas"/>
                <a:sym typeface="Consolas"/>
              </a:rPr>
              <a:t>*</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getFiles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f</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marR="0" rtl="0" algn="l">
              <a:lnSpc>
                <a:spcPct val="133333"/>
              </a:lnSpc>
              <a:spcBef>
                <a:spcPts val="0"/>
              </a:spcBef>
              <a:spcAft>
                <a:spcPts val="0"/>
              </a:spcAft>
              <a:buNone/>
            </a:pPr>
            <a:r>
              <a:t/>
            </a:r>
            <a:endParaRPr sz="1200">
              <a:highlight>
                <a:srgbClr val="FFFFFF"/>
              </a:highlight>
              <a:latin typeface="Calibri"/>
              <a:ea typeface="Calibri"/>
              <a:cs typeface="Calibri"/>
              <a:sym typeface="Calibri"/>
            </a:endParaRPr>
          </a:p>
          <a:p>
            <a:pPr indent="0" lvl="0" marL="0" marR="0" rtl="0" algn="l">
              <a:lnSpc>
                <a:spcPct val="133333"/>
              </a:lnSpc>
              <a:spcBef>
                <a:spcPts val="0"/>
              </a:spcBef>
              <a:spcAft>
                <a:spcPts val="0"/>
              </a:spcAft>
              <a:buNone/>
            </a:pPr>
            <a:r>
              <a:rPr lang="en-US" sz="1200">
                <a:highlight>
                  <a:srgbClr val="FFFFFF"/>
                </a:highlight>
                <a:latin typeface="Calibri"/>
                <a:ea typeface="Calibri"/>
                <a:cs typeface="Calibri"/>
                <a:sym typeface="Calibri"/>
              </a:rPr>
              <a:t>Usage would be with a global async function:</a:t>
            </a:r>
            <a:endParaRPr sz="1200">
              <a:highlight>
                <a:srgbClr val="FFFFFF"/>
              </a:highlight>
              <a:latin typeface="Calibri"/>
              <a:ea typeface="Calibri"/>
              <a:cs typeface="Calibri"/>
              <a:sym typeface="Calibri"/>
            </a:endParaRPr>
          </a:p>
          <a:p>
            <a:pPr indent="0" lvl="0" marL="0" marR="0" rtl="0" algn="l">
              <a:lnSpc>
                <a:spcPct val="133333"/>
              </a:lnSpc>
              <a:spcBef>
                <a:spcPts val="0"/>
              </a:spcBef>
              <a:spcAft>
                <a:spcPts val="0"/>
              </a:spcAft>
              <a:buNone/>
            </a:pPr>
            <a:r>
              <a:t/>
            </a:r>
            <a:endParaRPr sz="1200">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rPr lang="en-US" sz="800">
                <a:solidFill>
                  <a:srgbClr val="0000FF"/>
                </a:solidFill>
                <a:highlight>
                  <a:srgbClr val="FFFFFF"/>
                </a:highlight>
                <a:latin typeface="Consolas"/>
                <a:ea typeface="Consolas"/>
                <a:cs typeface="Consolas"/>
                <a:sym typeface="Consolas"/>
              </a:rPr>
              <a:t>async</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function</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main</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rootDir</a:t>
            </a: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string</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for</a:t>
            </a:r>
            <a:r>
              <a:rPr lang="en-US" sz="800">
                <a:solidFill>
                  <a:schemeClr val="dk1"/>
                </a:solidFill>
                <a:highlight>
                  <a:srgbClr val="FFFFFF"/>
                </a:highlight>
                <a:latin typeface="Consolas"/>
                <a:ea typeface="Consolas"/>
                <a:cs typeface="Consolas"/>
                <a:sym typeface="Consolas"/>
              </a:rPr>
              <a:t> </a:t>
            </a:r>
            <a:r>
              <a:rPr lang="en-US" sz="800">
                <a:solidFill>
                  <a:srgbClr val="AF00DB"/>
                </a:solidFill>
                <a:highlight>
                  <a:srgbClr val="FFFFFF"/>
                </a:highlight>
                <a:latin typeface="Consolas"/>
                <a:ea typeface="Consolas"/>
                <a:cs typeface="Consolas"/>
                <a:sym typeface="Consolas"/>
              </a:rPr>
              <a:t>await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const</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 </a:t>
            </a:r>
            <a:r>
              <a:rPr lang="en-US" sz="800">
                <a:solidFill>
                  <a:srgbClr val="0000FF"/>
                </a:solidFill>
                <a:highlight>
                  <a:srgbClr val="FFFFFF"/>
                </a:highlight>
                <a:latin typeface="Consolas"/>
                <a:ea typeface="Consolas"/>
                <a:cs typeface="Consolas"/>
                <a:sym typeface="Consolas"/>
              </a:rPr>
              <a:t>of</a:t>
            </a:r>
            <a:r>
              <a:rPr lang="en-US" sz="800">
                <a:solidFill>
                  <a:schemeClr val="dk1"/>
                </a:solidFill>
                <a:highlight>
                  <a:srgbClr val="FFFFFF"/>
                </a:highlight>
                <a:latin typeface="Consolas"/>
                <a:ea typeface="Consolas"/>
                <a:cs typeface="Consolas"/>
                <a:sym typeface="Consolas"/>
              </a:rPr>
              <a:t> </a:t>
            </a:r>
            <a:r>
              <a:rPr lang="en-US" sz="800">
                <a:solidFill>
                  <a:srgbClr val="795E26"/>
                </a:solidFill>
                <a:highlight>
                  <a:srgbClr val="FFFFFF"/>
                </a:highlight>
                <a:latin typeface="Consolas"/>
                <a:ea typeface="Consolas"/>
                <a:cs typeface="Consolas"/>
                <a:sym typeface="Consolas"/>
              </a:rPr>
              <a:t>getFiles</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rootDir</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r>
              <a:rPr lang="en-US" sz="800">
                <a:solidFill>
                  <a:srgbClr val="267F99"/>
                </a:solidFill>
                <a:highlight>
                  <a:srgbClr val="FFFFFF"/>
                </a:highlight>
                <a:latin typeface="Consolas"/>
                <a:ea typeface="Consolas"/>
                <a:cs typeface="Consolas"/>
                <a:sym typeface="Consolas"/>
              </a:rPr>
              <a:t>console</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log</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name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795E26"/>
                </a:solidFill>
                <a:highlight>
                  <a:srgbClr val="FFFFFF"/>
                </a:highlight>
                <a:latin typeface="Consolas"/>
                <a:ea typeface="Consolas"/>
                <a:cs typeface="Consolas"/>
                <a:sym typeface="Consolas"/>
              </a:rPr>
              <a:t>isFile</a:t>
            </a:r>
            <a:r>
              <a:rPr lang="en-US" sz="800">
                <a:solidFill>
                  <a:schemeClr val="dk1"/>
                </a:solidFill>
                <a:highlight>
                  <a:srgbClr val="FFFFFF"/>
                </a:highlight>
                <a:latin typeface="Consolas"/>
                <a:ea typeface="Consolas"/>
                <a:cs typeface="Consolas"/>
                <a:sym typeface="Consolas"/>
              </a:rPr>
              <a:t>(), </a:t>
            </a:r>
            <a:r>
              <a:rPr lang="en-US" sz="800">
                <a:solidFill>
                  <a:srgbClr val="001080"/>
                </a:solidFill>
                <a:highlight>
                  <a:srgbClr val="FFFFFF"/>
                </a:highlight>
                <a:latin typeface="Consolas"/>
                <a:ea typeface="Consolas"/>
                <a:cs typeface="Consolas"/>
                <a:sym typeface="Consolas"/>
              </a:rPr>
              <a:t>stat</a:t>
            </a:r>
            <a:r>
              <a:rPr lang="en-US" sz="800">
                <a:solidFill>
                  <a:schemeClr val="dk1"/>
                </a:solidFill>
                <a:highlight>
                  <a:srgbClr val="FFFFFF"/>
                </a:highlight>
                <a:latin typeface="Consolas"/>
                <a:ea typeface="Consolas"/>
                <a:cs typeface="Consolas"/>
                <a:sym typeface="Consolas"/>
              </a:rPr>
              <a:t>.</a:t>
            </a:r>
            <a:r>
              <a:rPr lang="en-US" sz="800">
                <a:solidFill>
                  <a:srgbClr val="001080"/>
                </a:solidFill>
                <a:highlight>
                  <a:srgbClr val="FFFFFF"/>
                </a:highlight>
                <a:latin typeface="Consolas"/>
                <a:ea typeface="Consolas"/>
                <a:cs typeface="Consolas"/>
                <a:sym typeface="Consolas"/>
              </a:rPr>
              <a:t>size</a:t>
            </a: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   }</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800">
                <a:solidFill>
                  <a:srgbClr val="795E26"/>
                </a:solidFill>
                <a:highlight>
                  <a:srgbClr val="FFFFFF"/>
                </a:highlight>
                <a:latin typeface="Consolas"/>
                <a:ea typeface="Consolas"/>
                <a:cs typeface="Consolas"/>
                <a:sym typeface="Consolas"/>
              </a:rPr>
              <a:t>main</a:t>
            </a:r>
            <a:r>
              <a:rPr lang="en-US" sz="800">
                <a:solidFill>
                  <a:schemeClr val="dk1"/>
                </a:solidFill>
                <a:highlight>
                  <a:srgbClr val="FFFFFF"/>
                </a:highlight>
                <a:latin typeface="Consolas"/>
                <a:ea typeface="Consolas"/>
                <a:cs typeface="Consolas"/>
                <a:sym typeface="Consolas"/>
              </a:rPr>
              <a:t>(</a:t>
            </a:r>
            <a:r>
              <a:rPr lang="en-US" sz="800">
                <a:solidFill>
                  <a:srgbClr val="A31515"/>
                </a:solidFill>
                <a:highlight>
                  <a:srgbClr val="FFFFFF"/>
                </a:highlight>
                <a:latin typeface="Consolas"/>
                <a:ea typeface="Consolas"/>
                <a:cs typeface="Consolas"/>
                <a:sym typeface="Consolas"/>
              </a:rPr>
              <a:t>"/home/iwk/Music"</a:t>
            </a:r>
            <a:r>
              <a:rPr lang="en-US" sz="800">
                <a:solidFill>
                  <a:schemeClr val="dk1"/>
                </a:solidFill>
                <a:highlight>
                  <a:srgbClr val="FFFFFF"/>
                </a:highlight>
                <a:latin typeface="Consolas"/>
                <a:ea typeface="Consolas"/>
                <a:cs typeface="Consolas"/>
                <a:sym typeface="Consolas"/>
              </a:rPr>
              <a:t>)</a:t>
            </a:r>
            <a:endParaRPr sz="8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p:txBody>
      </p:sp>
      <p:pic>
        <p:nvPicPr>
          <p:cNvPr id="1565" name="Google Shape;1565;p112"/>
          <p:cNvPicPr preferRelativeResize="0"/>
          <p:nvPr/>
        </p:nvPicPr>
        <p:blipFill>
          <a:blip r:embed="rId4">
            <a:alphaModFix/>
          </a:blip>
          <a:stretch>
            <a:fillRect/>
          </a:stretch>
        </p:blipFill>
        <p:spPr>
          <a:xfrm>
            <a:off x="838200" y="1134850"/>
            <a:ext cx="369848" cy="348699"/>
          </a:xfrm>
          <a:prstGeom prst="rect">
            <a:avLst/>
          </a:prstGeom>
          <a:noFill/>
          <a:ln>
            <a:noFill/>
          </a:ln>
        </p:spPr>
      </p:pic>
      <p:sp>
        <p:nvSpPr>
          <p:cNvPr id="1566" name="Google Shape;1566;p112"/>
          <p:cNvSpPr txBox="1"/>
          <p:nvPr/>
        </p:nvSpPr>
        <p:spPr>
          <a:xfrm>
            <a:off x="8180000" y="370575"/>
            <a:ext cx="2740800" cy="4995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alibri"/>
                <a:ea typeface="Calibri"/>
                <a:cs typeface="Calibri"/>
                <a:sym typeface="Calibri"/>
              </a:rPr>
              <a:t>see files:</a:t>
            </a:r>
            <a:endParaRPr sz="1000">
              <a:latin typeface="Calibri"/>
              <a:ea typeface="Calibri"/>
              <a:cs typeface="Calibri"/>
              <a:sym typeface="Calibri"/>
            </a:endParaRPr>
          </a:p>
          <a:p>
            <a:pPr indent="0" lvl="0" marL="0" rtl="0" algn="l">
              <a:spcBef>
                <a:spcPts val="0"/>
              </a:spcBef>
              <a:spcAft>
                <a:spcPts val="0"/>
              </a:spcAft>
              <a:buNone/>
            </a:pPr>
            <a:r>
              <a:rPr lang="en-US" sz="1000">
                <a:latin typeface="Consolas"/>
                <a:ea typeface="Consolas"/>
                <a:cs typeface="Consolas"/>
                <a:sym typeface="Consolas"/>
              </a:rPr>
              <a:t>async-streams.ts</a:t>
            </a:r>
            <a:r>
              <a:rPr lang="en-US" sz="1000">
                <a:latin typeface="Calibri"/>
                <a:ea typeface="Calibri"/>
                <a:cs typeface="Calibri"/>
                <a:sym typeface="Calibri"/>
              </a:rPr>
              <a:t> &amp;</a:t>
            </a:r>
            <a:r>
              <a:rPr lang="en-US" sz="1000">
                <a:latin typeface="Consolas"/>
                <a:ea typeface="Consolas"/>
                <a:cs typeface="Consolas"/>
                <a:sym typeface="Consolas"/>
              </a:rPr>
              <a:t> demo-streams.ts</a:t>
            </a:r>
            <a:endParaRPr sz="1000">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p41"/>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“JavaScript” - it's </a:t>
            </a:r>
            <a:r>
              <a:rPr b="0" lang="en-US"/>
              <a:t>not</a:t>
            </a:r>
            <a:r>
              <a:rPr lang="en-US"/>
              <a:t> Java</a:t>
            </a:r>
            <a:endParaRPr/>
          </a:p>
        </p:txBody>
      </p:sp>
      <p:pic>
        <p:nvPicPr>
          <p:cNvPr id="873" name="Google Shape;873;p41"/>
          <p:cNvPicPr preferRelativeResize="0"/>
          <p:nvPr/>
        </p:nvPicPr>
        <p:blipFill rotWithShape="1">
          <a:blip r:embed="rId3">
            <a:alphaModFix/>
          </a:blip>
          <a:srcRect b="5898" l="22794" r="21717" t="11715"/>
          <a:stretch/>
        </p:blipFill>
        <p:spPr>
          <a:xfrm>
            <a:off x="3577950" y="1357725"/>
            <a:ext cx="5036100" cy="4984500"/>
          </a:xfrm>
          <a:prstGeom prst="rect">
            <a:avLst/>
          </a:prstGeom>
          <a:noFill/>
          <a:ln>
            <a:noFill/>
          </a:ln>
        </p:spPr>
      </p:pic>
      <p:pic>
        <p:nvPicPr>
          <p:cNvPr id="874" name="Google Shape;874;p41">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1" name="Shape 1571"/>
        <p:cNvGrpSpPr/>
        <p:nvPr/>
      </p:nvGrpSpPr>
      <p:grpSpPr>
        <a:xfrm>
          <a:off x="0" y="0"/>
          <a:ext cx="0" cy="0"/>
          <a:chOff x="0" y="0"/>
          <a:chExt cx="0" cy="0"/>
        </a:xfrm>
      </p:grpSpPr>
      <p:sp>
        <p:nvSpPr>
          <p:cNvPr id="1572" name="Google Shape;1572;p113"/>
          <p:cNvSpPr txBox="1"/>
          <p:nvPr>
            <p:ph type="title"/>
          </p:nvPr>
        </p:nvSpPr>
        <p:spPr>
          <a:xfrm>
            <a:off x="858597" y="370575"/>
            <a:ext cx="72420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Chainable </a:t>
            </a:r>
            <a:r>
              <a:rPr lang="en-US"/>
              <a:t>stream operators</a:t>
            </a:r>
            <a:endParaRPr/>
          </a:p>
        </p:txBody>
      </p:sp>
      <p:sp>
        <p:nvSpPr>
          <p:cNvPr id="1573" name="Google Shape;1573;p113"/>
          <p:cNvSpPr txBox="1"/>
          <p:nvPr/>
        </p:nvSpPr>
        <p:spPr>
          <a:xfrm>
            <a:off x="6846450" y="1134850"/>
            <a:ext cx="5154000" cy="5318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US" sz="1200">
                <a:solidFill>
                  <a:schemeClr val="dk1"/>
                </a:solidFill>
                <a:highlight>
                  <a:srgbClr val="FFFFFF"/>
                </a:highlight>
                <a:latin typeface="Calibri"/>
                <a:ea typeface="Calibri"/>
                <a:cs typeface="Calibri"/>
                <a:sym typeface="Calibri"/>
              </a:rPr>
              <a:t>The AsyncStream object allows for encapsulating of the original stream </a:t>
            </a:r>
            <a:r>
              <a:rPr lang="en-US" sz="1200">
                <a:solidFill>
                  <a:schemeClr val="dk1"/>
                </a:solidFill>
                <a:highlight>
                  <a:srgbClr val="FFFFFF"/>
                </a:highlight>
                <a:latin typeface="Calibri"/>
                <a:ea typeface="Calibri"/>
                <a:cs typeface="Calibri"/>
                <a:sym typeface="Calibri"/>
              </a:rPr>
              <a:t>postponing</a:t>
            </a:r>
            <a:r>
              <a:rPr lang="en-US" sz="1200">
                <a:solidFill>
                  <a:schemeClr val="dk1"/>
                </a:solidFill>
                <a:highlight>
                  <a:srgbClr val="FFFFFF"/>
                </a:highlight>
                <a:latin typeface="Calibri"/>
                <a:ea typeface="Calibri"/>
                <a:cs typeface="Calibri"/>
                <a:sym typeface="Calibri"/>
              </a:rPr>
              <a:t> </a:t>
            </a:r>
            <a:r>
              <a:rPr lang="en-US" sz="1200">
                <a:solidFill>
                  <a:schemeClr val="dk1"/>
                </a:solidFill>
                <a:highlight>
                  <a:srgbClr val="FFFFFF"/>
                </a:highlight>
                <a:latin typeface="Calibri"/>
                <a:ea typeface="Calibri"/>
                <a:cs typeface="Calibri"/>
                <a:sym typeface="Calibri"/>
              </a:rPr>
              <a:t>execution</a:t>
            </a:r>
            <a:r>
              <a:rPr lang="en-US" sz="1200">
                <a:solidFill>
                  <a:schemeClr val="dk1"/>
                </a:solidFill>
                <a:highlight>
                  <a:srgbClr val="FFFFFF"/>
                </a:highlight>
                <a:latin typeface="Calibri"/>
                <a:ea typeface="Calibri"/>
                <a:cs typeface="Calibri"/>
                <a:sym typeface="Calibri"/>
              </a:rPr>
              <a:t> of the </a:t>
            </a:r>
            <a:r>
              <a:rPr lang="en-US" sz="1200">
                <a:solidFill>
                  <a:schemeClr val="dk1"/>
                </a:solidFill>
                <a:highlight>
                  <a:srgbClr val="FFFFFF"/>
                </a:highlight>
                <a:latin typeface="Calibri"/>
                <a:ea typeface="Calibri"/>
                <a:cs typeface="Calibri"/>
                <a:sym typeface="Calibri"/>
              </a:rPr>
              <a:t>iterator</a:t>
            </a:r>
            <a:r>
              <a:rPr lang="en-US" sz="1200">
                <a:solidFill>
                  <a:schemeClr val="dk1"/>
                </a:solidFill>
                <a:highlight>
                  <a:srgbClr val="FFFFFF"/>
                </a:highlight>
                <a:latin typeface="Calibri"/>
                <a:ea typeface="Calibri"/>
                <a:cs typeface="Calibri"/>
                <a:sym typeface="Calibri"/>
              </a:rPr>
              <a:t>. Evaluation of the stream is done by calling the </a:t>
            </a:r>
            <a:r>
              <a:rPr lang="en-US" sz="1200">
                <a:solidFill>
                  <a:schemeClr val="dk1"/>
                </a:solidFill>
                <a:highlight>
                  <a:srgbClr val="FFFFFF"/>
                </a:highlight>
                <a:latin typeface="Consolas"/>
                <a:ea typeface="Consolas"/>
                <a:cs typeface="Consolas"/>
                <a:sym typeface="Consolas"/>
              </a:rPr>
              <a:t>all</a:t>
            </a:r>
            <a:r>
              <a:rPr lang="en-US" sz="1200">
                <a:solidFill>
                  <a:schemeClr val="dk1"/>
                </a:solidFill>
                <a:highlight>
                  <a:srgbClr val="FFFFFF"/>
                </a:highlight>
                <a:latin typeface="Calibri"/>
                <a:ea typeface="Calibri"/>
                <a:cs typeface="Calibri"/>
                <a:sym typeface="Calibri"/>
              </a:rPr>
              <a:t> or </a:t>
            </a:r>
            <a:r>
              <a:rPr lang="en-US" sz="1200">
                <a:solidFill>
                  <a:schemeClr val="dk1"/>
                </a:solidFill>
                <a:highlight>
                  <a:srgbClr val="FFFFFF"/>
                </a:highlight>
                <a:latin typeface="Consolas"/>
                <a:ea typeface="Consolas"/>
                <a:cs typeface="Consolas"/>
                <a:sym typeface="Consolas"/>
              </a:rPr>
              <a:t>take</a:t>
            </a:r>
            <a:r>
              <a:rPr lang="en-US" sz="1200">
                <a:solidFill>
                  <a:schemeClr val="dk1"/>
                </a:solidFill>
                <a:highlight>
                  <a:srgbClr val="FFFFFF"/>
                </a:highlight>
                <a:latin typeface="Calibri"/>
                <a:ea typeface="Calibri"/>
                <a:cs typeface="Calibri"/>
                <a:sym typeface="Calibri"/>
              </a:rPr>
              <a:t> methods:</a:t>
            </a:r>
            <a:endParaRPr sz="1200">
              <a:solidFill>
                <a:schemeClr val="dk1"/>
              </a:solidFill>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rPr lang="en-US" sz="1000">
                <a:solidFill>
                  <a:srgbClr val="AF00DB"/>
                </a:solidFill>
                <a:highlight>
                  <a:srgbClr val="FFFFFF"/>
                </a:highlight>
                <a:latin typeface="Consolas"/>
                <a:ea typeface="Consolas"/>
                <a:cs typeface="Consolas"/>
                <a:sym typeface="Consolas"/>
              </a:rPr>
              <a:t>export</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async_stream</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a:t>
            </a:r>
            <a:r>
              <a:rPr lang="en-US" sz="1000">
                <a:solidFill>
                  <a:srgbClr val="001080"/>
                </a:solidFill>
                <a:highlight>
                  <a:srgbClr val="FFFFFF"/>
                </a:highlight>
                <a:latin typeface="Consolas"/>
                <a:ea typeface="Consolas"/>
                <a:cs typeface="Consolas"/>
                <a:sym typeface="Consolas"/>
              </a:rPr>
              <a:t>source</a:t>
            </a: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AsyncIterable</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r>
              <a:rPr lang="en-US" sz="1000">
                <a:solidFill>
                  <a:srgbClr val="267F99"/>
                </a:solidFill>
                <a:highlight>
                  <a:srgbClr val="FFFFFF"/>
                </a:highlight>
                <a:latin typeface="Consolas"/>
                <a:ea typeface="Consolas"/>
                <a:cs typeface="Consolas"/>
                <a:sym typeface="Consolas"/>
              </a:rPr>
              <a:t>AsyncStream</a:t>
            </a:r>
            <a:r>
              <a:rPr lang="en-US" sz="1000">
                <a:solidFill>
                  <a:schemeClr val="dk1"/>
                </a:solidFill>
                <a:highlight>
                  <a:srgbClr val="FFFFFF"/>
                </a:highlight>
                <a:latin typeface="Consolas"/>
                <a:ea typeface="Consolas"/>
                <a:cs typeface="Consolas"/>
                <a:sym typeface="Consolas"/>
              </a:rPr>
              <a:t>&lt;</a:t>
            </a:r>
            <a:r>
              <a:rPr lang="en-US" sz="1000">
                <a:solidFill>
                  <a:srgbClr val="267F99"/>
                </a:solidFill>
                <a:highlight>
                  <a:srgbClr val="FFFFFF"/>
                </a:highlight>
                <a:latin typeface="Consolas"/>
                <a:ea typeface="Consolas"/>
                <a:cs typeface="Consolas"/>
                <a:sym typeface="Consolas"/>
              </a:rPr>
              <a:t>T</a:t>
            </a:r>
            <a:r>
              <a:rPr lang="en-US" sz="1000">
                <a:solidFill>
                  <a:schemeClr val="dk1"/>
                </a:solidFill>
                <a:highlight>
                  <a:srgbClr val="FFFFFF"/>
                </a:highlight>
                <a:latin typeface="Consolas"/>
                <a:ea typeface="Consolas"/>
                <a:cs typeface="Consolas"/>
                <a:sym typeface="Consolas"/>
              </a:rPr>
              <a:t>&gt;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 </a:t>
            </a:r>
            <a:r>
              <a:rPr lang="en-US" sz="1000">
                <a:solidFill>
                  <a:srgbClr val="001080"/>
                </a:solidFill>
                <a:highlight>
                  <a:srgbClr val="FFFFFF"/>
                </a:highlight>
                <a:latin typeface="Consolas"/>
                <a:ea typeface="Consolas"/>
                <a:cs typeface="Consolas"/>
                <a:sym typeface="Consolas"/>
              </a:rPr>
              <a:t>source</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filter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condition</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filter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condition</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mapper</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map</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mapper</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this</a:t>
            </a:r>
            <a:endParaRPr sz="1000">
              <a:solidFill>
                <a:srgbClr val="0000FF"/>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all</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 </a:t>
            </a:r>
            <a:r>
              <a:rPr lang="en-US" sz="1000">
                <a:solidFill>
                  <a:srgbClr val="795E26"/>
                </a:solidFill>
                <a:highlight>
                  <a:srgbClr val="FFFFFF"/>
                </a:highlight>
                <a:latin typeface="Consolas"/>
                <a:ea typeface="Consolas"/>
                <a:cs typeface="Consolas"/>
                <a:sym typeface="Consolas"/>
              </a:rPr>
              <a:t>take</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_source_</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num</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return</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_source_</a:t>
            </a:r>
            <a:endParaRPr sz="1000">
              <a:solidFill>
                <a:srgbClr val="00108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p:txBody>
      </p:sp>
      <p:pic>
        <p:nvPicPr>
          <p:cNvPr id="1574" name="Google Shape;1574;p113"/>
          <p:cNvPicPr preferRelativeResize="0"/>
          <p:nvPr/>
        </p:nvPicPr>
        <p:blipFill>
          <a:blip r:embed="rId3">
            <a:alphaModFix/>
          </a:blip>
          <a:stretch>
            <a:fillRect/>
          </a:stretch>
        </p:blipFill>
        <p:spPr>
          <a:xfrm>
            <a:off x="6477000" y="1134850"/>
            <a:ext cx="369848" cy="348699"/>
          </a:xfrm>
          <a:prstGeom prst="rect">
            <a:avLst/>
          </a:prstGeom>
          <a:noFill/>
          <a:ln>
            <a:noFill/>
          </a:ln>
        </p:spPr>
      </p:pic>
      <p:sp>
        <p:nvSpPr>
          <p:cNvPr id="1575" name="Google Shape;1575;p113"/>
          <p:cNvSpPr txBox="1"/>
          <p:nvPr/>
        </p:nvSpPr>
        <p:spPr>
          <a:xfrm>
            <a:off x="1207650" y="1134850"/>
            <a:ext cx="5154000" cy="5318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33333"/>
              </a:lnSpc>
              <a:spcBef>
                <a:spcPts val="0"/>
              </a:spcBef>
              <a:spcAft>
                <a:spcPts val="0"/>
              </a:spcAft>
              <a:buNone/>
            </a:pPr>
            <a:r>
              <a:rPr lang="en-US" sz="1200">
                <a:highlight>
                  <a:srgbClr val="FFFFFF"/>
                </a:highlight>
                <a:latin typeface="Calibri"/>
                <a:ea typeface="Calibri"/>
                <a:cs typeface="Calibri"/>
                <a:sym typeface="Calibri"/>
              </a:rPr>
              <a:t>Now consider a async_stream factory function taking an existing </a:t>
            </a:r>
            <a:r>
              <a:rPr lang="en-US" sz="1200">
                <a:solidFill>
                  <a:schemeClr val="dk1"/>
                </a:solidFill>
                <a:highlight>
                  <a:srgbClr val="FFFFFF"/>
                </a:highlight>
                <a:latin typeface="Calibri"/>
                <a:ea typeface="Calibri"/>
                <a:cs typeface="Calibri"/>
                <a:sym typeface="Calibri"/>
              </a:rPr>
              <a:t>asynchronous</a:t>
            </a:r>
            <a:r>
              <a:rPr lang="en-US" sz="1200">
                <a:highlight>
                  <a:srgbClr val="FFFFFF"/>
                </a:highlight>
                <a:latin typeface="Calibri"/>
                <a:ea typeface="Calibri"/>
                <a:cs typeface="Calibri"/>
                <a:sym typeface="Calibri"/>
              </a:rPr>
              <a:t> stream and </a:t>
            </a:r>
            <a:r>
              <a:rPr lang="en-US" sz="1200">
                <a:highlight>
                  <a:srgbClr val="FFFFFF"/>
                </a:highlight>
                <a:latin typeface="Calibri"/>
                <a:ea typeface="Calibri"/>
                <a:cs typeface="Calibri"/>
                <a:sym typeface="Calibri"/>
              </a:rPr>
              <a:t>encapsulating</a:t>
            </a:r>
            <a:r>
              <a:rPr lang="en-US" sz="1200">
                <a:highlight>
                  <a:srgbClr val="FFFFFF"/>
                </a:highlight>
                <a:latin typeface="Calibri"/>
                <a:ea typeface="Calibri"/>
                <a:cs typeface="Calibri"/>
                <a:sym typeface="Calibri"/>
              </a:rPr>
              <a:t> it in an object which allows chaining functions like map, filter, take etc:</a:t>
            </a:r>
            <a:endParaRPr sz="1200">
              <a:highlight>
                <a:srgbClr val="FFFFFF"/>
              </a:highlight>
              <a:latin typeface="Calibri"/>
              <a:ea typeface="Calibri"/>
              <a:cs typeface="Calibri"/>
              <a:sym typeface="Calibri"/>
            </a:endParaRPr>
          </a:p>
          <a:p>
            <a:pPr indent="0" lvl="0" marL="0" marR="0" rtl="0" algn="l">
              <a:lnSpc>
                <a:spcPct val="133333"/>
              </a:lnSpc>
              <a:spcBef>
                <a:spcPts val="0"/>
              </a:spcBef>
              <a:spcAft>
                <a:spcPts val="0"/>
              </a:spcAft>
              <a:buNone/>
            </a:pPr>
            <a:r>
              <a:t/>
            </a:r>
            <a:endParaRPr sz="1200">
              <a:highlight>
                <a:srgbClr val="FFFFFF"/>
              </a:highlight>
              <a:latin typeface="Calibri"/>
              <a:ea typeface="Calibri"/>
              <a:cs typeface="Calibri"/>
              <a:sym typeface="Calibri"/>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await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const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of</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async_stream</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getFiles</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rootDir</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filter</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isDir</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upper</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take</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5</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name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isFile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stat</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size</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The interface of AsyncStream is at follows: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rgbClr val="AF00DB"/>
                </a:solidFill>
                <a:highlight>
                  <a:srgbClr val="FFFFFF"/>
                </a:highlight>
                <a:latin typeface="Consolas"/>
                <a:ea typeface="Consolas"/>
                <a:cs typeface="Consolas"/>
                <a:sym typeface="Consolas"/>
              </a:rPr>
              <a:t>export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interface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AsyncStream</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filter</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predicate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boolean</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AsyncStream</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mapper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value</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AsyncStream</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all</a:t>
            </a:r>
            <a:r>
              <a:rPr lang="en-US" sz="1200">
                <a:solidFill>
                  <a:schemeClr val="dk1"/>
                </a:solidFill>
                <a:highlight>
                  <a:srgbClr val="FFFFFF"/>
                </a:highlight>
                <a:latin typeface="Consolas"/>
                <a:ea typeface="Consolas"/>
                <a:cs typeface="Consolas"/>
                <a:sym typeface="Consolas"/>
              </a:rPr>
              <a:t>: ()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AsyncIterable</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take</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n</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number</a:t>
            </a:r>
            <a:r>
              <a:rPr lang="en-US" sz="1200">
                <a:solidFill>
                  <a:schemeClr val="dk1"/>
                </a:solidFill>
                <a:highlight>
                  <a:srgbClr val="FFFFFF"/>
                </a:highlight>
                <a:latin typeface="Consolas"/>
                <a:ea typeface="Consolas"/>
                <a:cs typeface="Consolas"/>
                <a:sym typeface="Consolas"/>
              </a:rPr>
              <a:t> | </a:t>
            </a:r>
            <a:r>
              <a:rPr lang="en-US" sz="1200">
                <a:solidFill>
                  <a:srgbClr val="267F99"/>
                </a:solidFill>
                <a:highlight>
                  <a:srgbClr val="FFFFFF"/>
                </a:highlight>
                <a:latin typeface="Consolas"/>
                <a:ea typeface="Consolas"/>
                <a:cs typeface="Consolas"/>
                <a:sym typeface="Consolas"/>
              </a:rPr>
              <a:t>bigint</a:t>
            </a:r>
            <a:r>
              <a:rPr lang="en-US" sz="1200">
                <a:solidFill>
                  <a:schemeClr val="dk1"/>
                </a:solidFill>
                <a:highlight>
                  <a:srgbClr val="FFFFFF"/>
                </a:highlight>
                <a:latin typeface="Consolas"/>
                <a:ea typeface="Consolas"/>
                <a:cs typeface="Consolas"/>
                <a:sym typeface="Consolas"/>
              </a:rPr>
              <a:t>) </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AsyncIterable</a:t>
            </a:r>
            <a:r>
              <a:rPr lang="en-US" sz="1200">
                <a:solidFill>
                  <a:schemeClr val="dk1"/>
                </a:solidFill>
                <a:highlight>
                  <a:srgbClr val="FFFFFF"/>
                </a:highlight>
                <a:latin typeface="Consolas"/>
                <a:ea typeface="Consolas"/>
                <a:cs typeface="Consolas"/>
                <a:sym typeface="Consolas"/>
              </a:rPr>
              <a:t>&lt;</a:t>
            </a:r>
            <a:r>
              <a:rPr lang="en-US" sz="1200">
                <a:solidFill>
                  <a:srgbClr val="267F99"/>
                </a:solidFill>
                <a:highlight>
                  <a:srgbClr val="FFFFFF"/>
                </a:highlight>
                <a:latin typeface="Consolas"/>
                <a:ea typeface="Consolas"/>
                <a:cs typeface="Consolas"/>
                <a:sym typeface="Consolas"/>
              </a:rPr>
              <a:t>T</a:t>
            </a:r>
            <a:r>
              <a:rPr lang="en-US" sz="1200">
                <a:solidFill>
                  <a:schemeClr val="dk1"/>
                </a:solidFill>
                <a:highlight>
                  <a:srgbClr val="FFFFFF"/>
                </a:highlight>
                <a:latin typeface="Consolas"/>
                <a:ea typeface="Consolas"/>
                <a:cs typeface="Consolas"/>
                <a:sym typeface="Consolas"/>
              </a:rPr>
              <a:t>&gt;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000">
              <a:solidFill>
                <a:schemeClr val="dk1"/>
              </a:solidFill>
              <a:highlight>
                <a:srgbClr val="FFFFFF"/>
              </a:highlight>
              <a:latin typeface="Consolas"/>
              <a:ea typeface="Consolas"/>
              <a:cs typeface="Consolas"/>
              <a:sym typeface="Consolas"/>
            </a:endParaRPr>
          </a:p>
        </p:txBody>
      </p:sp>
      <p:pic>
        <p:nvPicPr>
          <p:cNvPr id="1576" name="Google Shape;1576;p113"/>
          <p:cNvPicPr preferRelativeResize="0"/>
          <p:nvPr/>
        </p:nvPicPr>
        <p:blipFill>
          <a:blip r:embed="rId3">
            <a:alphaModFix/>
          </a:blip>
          <a:stretch>
            <a:fillRect/>
          </a:stretch>
        </p:blipFill>
        <p:spPr>
          <a:xfrm>
            <a:off x="838200" y="1134850"/>
            <a:ext cx="369848" cy="348699"/>
          </a:xfrm>
          <a:prstGeom prst="rect">
            <a:avLst/>
          </a:prstGeom>
          <a:noFill/>
          <a:ln>
            <a:noFill/>
          </a:ln>
        </p:spPr>
      </p:pic>
      <p:sp>
        <p:nvSpPr>
          <p:cNvPr id="1577" name="Google Shape;1577;p113"/>
          <p:cNvSpPr txBox="1"/>
          <p:nvPr/>
        </p:nvSpPr>
        <p:spPr>
          <a:xfrm>
            <a:off x="8180000" y="370575"/>
            <a:ext cx="2740800" cy="4995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alibri"/>
                <a:ea typeface="Calibri"/>
                <a:cs typeface="Calibri"/>
                <a:sym typeface="Calibri"/>
              </a:rPr>
              <a:t>see files:</a:t>
            </a:r>
            <a:endParaRPr sz="1000">
              <a:latin typeface="Calibri"/>
              <a:ea typeface="Calibri"/>
              <a:cs typeface="Calibri"/>
              <a:sym typeface="Calibri"/>
            </a:endParaRPr>
          </a:p>
          <a:p>
            <a:pPr indent="0" lvl="0" marL="0" rtl="0" algn="l">
              <a:spcBef>
                <a:spcPts val="0"/>
              </a:spcBef>
              <a:spcAft>
                <a:spcPts val="0"/>
              </a:spcAft>
              <a:buNone/>
            </a:pPr>
            <a:r>
              <a:rPr lang="en-US" sz="1000">
                <a:latin typeface="Consolas"/>
                <a:ea typeface="Consolas"/>
                <a:cs typeface="Consolas"/>
                <a:sym typeface="Consolas"/>
              </a:rPr>
              <a:t>async-streams.ts</a:t>
            </a:r>
            <a:r>
              <a:rPr lang="en-US" sz="1000">
                <a:latin typeface="Calibri"/>
                <a:ea typeface="Calibri"/>
                <a:cs typeface="Calibri"/>
                <a:sym typeface="Calibri"/>
              </a:rPr>
              <a:t> &amp;</a:t>
            </a:r>
            <a:r>
              <a:rPr lang="en-US" sz="1000">
                <a:latin typeface="Consolas"/>
                <a:ea typeface="Consolas"/>
                <a:cs typeface="Consolas"/>
                <a:sym typeface="Consolas"/>
              </a:rPr>
              <a:t> demo-streams.ts</a:t>
            </a:r>
            <a:endParaRPr sz="1000">
              <a:latin typeface="Consolas"/>
              <a:ea typeface="Consolas"/>
              <a:cs typeface="Consolas"/>
              <a:sym typeface="Consola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82" name="Shape 1582"/>
        <p:cNvGrpSpPr/>
        <p:nvPr/>
      </p:nvGrpSpPr>
      <p:grpSpPr>
        <a:xfrm>
          <a:off x="0" y="0"/>
          <a:ext cx="0" cy="0"/>
          <a:chOff x="0" y="0"/>
          <a:chExt cx="0" cy="0"/>
        </a:xfrm>
      </p:grpSpPr>
      <p:sp>
        <p:nvSpPr>
          <p:cNvPr id="1583" name="Google Shape;1583;p114"/>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The last stretch</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7" name="Shape 1587"/>
        <p:cNvGrpSpPr/>
        <p:nvPr/>
      </p:nvGrpSpPr>
      <p:grpSpPr>
        <a:xfrm>
          <a:off x="0" y="0"/>
          <a:ext cx="0" cy="0"/>
          <a:chOff x="0" y="0"/>
          <a:chExt cx="0" cy="0"/>
        </a:xfrm>
      </p:grpSpPr>
      <p:sp>
        <p:nvSpPr>
          <p:cNvPr id="1588" name="Google Shape;1588;p115"/>
          <p:cNvSpPr txBox="1"/>
          <p:nvPr>
            <p:ph type="title"/>
          </p:nvPr>
        </p:nvSpPr>
        <p:spPr>
          <a:xfrm>
            <a:off x="858599" y="370575"/>
            <a:ext cx="56901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0" lang="en-US"/>
              <a:t>let</a:t>
            </a:r>
            <a:r>
              <a:rPr lang="en-US"/>
              <a:t> and </a:t>
            </a:r>
            <a:r>
              <a:rPr b="0" lang="en-US"/>
              <a:t>const</a:t>
            </a:r>
            <a:r>
              <a:rPr lang="en-US"/>
              <a:t> are the new var</a:t>
            </a:r>
            <a:endParaRPr b="0" i="0" sz="4800" u="none" cap="none" strike="noStrike">
              <a:solidFill>
                <a:schemeClr val="dk1"/>
              </a:solidFill>
              <a:latin typeface="Calibri"/>
              <a:ea typeface="Calibri"/>
              <a:cs typeface="Calibri"/>
              <a:sym typeface="Calibri"/>
            </a:endParaRPr>
          </a:p>
        </p:txBody>
      </p:sp>
      <p:sp>
        <p:nvSpPr>
          <p:cNvPr id="1589" name="Google Shape;1589;p115"/>
          <p:cNvSpPr txBox="1"/>
          <p:nvPr>
            <p:ph idx="1" type="body"/>
          </p:nvPr>
        </p:nvSpPr>
        <p:spPr>
          <a:xfrm>
            <a:off x="858600" y="1240950"/>
            <a:ext cx="4572300" cy="437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800">
                <a:solidFill>
                  <a:schemeClr val="dk1"/>
                </a:solidFill>
              </a:rPr>
              <a:t>In earlier versions of JavaScript , a variable can be declared with the </a:t>
            </a:r>
            <a:r>
              <a:rPr b="1" lang="en-US" sz="1800">
                <a:solidFill>
                  <a:schemeClr val="dk1"/>
                </a:solidFill>
              </a:rPr>
              <a:t>var</a:t>
            </a:r>
            <a:r>
              <a:rPr lang="en-US" sz="1800">
                <a:solidFill>
                  <a:schemeClr val="dk1"/>
                </a:solidFill>
              </a:rPr>
              <a:t> keyword after it has been used. In other words; a variable can be used before it has been declared. This behaviour is called </a:t>
            </a:r>
            <a:r>
              <a:rPr lang="en-US" sz="1800">
                <a:solidFill>
                  <a:schemeClr val="dk1"/>
                </a:solidFill>
              </a:rPr>
              <a:t> “</a:t>
            </a:r>
            <a:r>
              <a:rPr i="1" lang="en-US" sz="1800">
                <a:solidFill>
                  <a:schemeClr val="dk1"/>
                </a:solidFill>
              </a:rPr>
              <a:t>hoisting</a:t>
            </a:r>
            <a:r>
              <a:rPr lang="en-US" sz="1800">
                <a:solidFill>
                  <a:schemeClr val="dk1"/>
                </a:solidFill>
              </a:rPr>
              <a:t>” and is as if all variables are as if defined at the beginning of the function. </a:t>
            </a:r>
            <a:r>
              <a:rPr lang="en-US" sz="1800">
                <a:solidFill>
                  <a:schemeClr val="dk1"/>
                </a:solidFill>
              </a:rPr>
              <a:t>It is said that these variables have </a:t>
            </a:r>
            <a:r>
              <a:rPr b="1" lang="en-US" sz="1800">
                <a:solidFill>
                  <a:schemeClr val="dk1"/>
                </a:solidFill>
              </a:rPr>
              <a:t>function scope</a:t>
            </a:r>
            <a:r>
              <a:rPr lang="en-US" sz="1800">
                <a:solidFill>
                  <a:schemeClr val="dk1"/>
                </a:solidFill>
              </a:rPr>
              <a:t>.</a:t>
            </a:r>
            <a:endParaRPr sz="1800">
              <a:solidFill>
                <a:schemeClr val="dk1"/>
              </a:solidFill>
            </a:endParaRPr>
          </a:p>
          <a:p>
            <a:pPr indent="0" lvl="0" marL="0" marR="0" rtl="0" algn="l">
              <a:spcBef>
                <a:spcPts val="1200"/>
              </a:spcBef>
              <a:spcAft>
                <a:spcPts val="0"/>
              </a:spcAft>
              <a:buClr>
                <a:schemeClr val="dk1"/>
              </a:buClr>
              <a:buFont typeface="Arial"/>
              <a:buNone/>
            </a:pPr>
            <a:r>
              <a:rPr lang="en-US" sz="1800">
                <a:solidFill>
                  <a:schemeClr val="dk1"/>
                </a:solidFill>
              </a:rPr>
              <a:t>This causes all kinds of subtle errors and </a:t>
            </a:r>
            <a:r>
              <a:rPr lang="en-US" sz="1800">
                <a:solidFill>
                  <a:schemeClr val="dk1"/>
                </a:solidFill>
              </a:rPr>
              <a:t>counterintuitive</a:t>
            </a:r>
            <a:r>
              <a:rPr lang="en-US" sz="1800">
                <a:solidFill>
                  <a:schemeClr val="dk1"/>
                </a:solidFill>
              </a:rPr>
              <a:t> behaviours. WIth </a:t>
            </a:r>
            <a:r>
              <a:rPr b="1" lang="en-US" sz="1800">
                <a:solidFill>
                  <a:schemeClr val="dk1"/>
                </a:solidFill>
              </a:rPr>
              <a:t>let</a:t>
            </a:r>
            <a:r>
              <a:rPr lang="en-US" sz="1800">
                <a:solidFill>
                  <a:schemeClr val="dk1"/>
                </a:solidFill>
              </a:rPr>
              <a:t> and </a:t>
            </a:r>
            <a:r>
              <a:rPr b="1" lang="en-US" sz="1800">
                <a:solidFill>
                  <a:schemeClr val="dk1"/>
                </a:solidFill>
              </a:rPr>
              <a:t>const</a:t>
            </a:r>
            <a:r>
              <a:rPr lang="en-US" sz="1800">
                <a:solidFill>
                  <a:schemeClr val="dk1"/>
                </a:solidFill>
              </a:rPr>
              <a:t> a more conventional block scope is used for variables (n</a:t>
            </a:r>
            <a:r>
              <a:rPr i="0" lang="en-US" sz="1800" u="none" cap="none" strike="noStrike">
                <a:solidFill>
                  <a:schemeClr val="dk1"/>
                </a:solidFill>
              </a:rPr>
              <a:t>o more “</a:t>
            </a:r>
            <a:r>
              <a:rPr i="1" lang="en-US" sz="1800" u="none" cap="none" strike="noStrike">
                <a:solidFill>
                  <a:schemeClr val="dk1"/>
                </a:solidFill>
              </a:rPr>
              <a:t>hoisting</a:t>
            </a:r>
            <a:r>
              <a:rPr i="0" lang="en-US" sz="1800" u="none" cap="none" strike="noStrike">
                <a:solidFill>
                  <a:schemeClr val="dk1"/>
                </a:solidFill>
              </a:rPr>
              <a:t>”) whi</a:t>
            </a:r>
            <a:r>
              <a:rPr lang="en-US" sz="1800">
                <a:solidFill>
                  <a:schemeClr val="dk1"/>
                </a:solidFill>
              </a:rPr>
              <a:t>ch allows for more predictable and more advanced behaviour. </a:t>
            </a:r>
            <a:r>
              <a:rPr i="0" lang="en-US" sz="1800" u="none" cap="none" strike="noStrike">
                <a:solidFill>
                  <a:schemeClr val="dk1"/>
                </a:solidFill>
              </a:rPr>
              <a:t> </a:t>
            </a:r>
            <a:endParaRPr sz="1800"/>
          </a:p>
          <a:p>
            <a:pPr indent="0" lvl="0" marL="0" marR="0" rtl="0" algn="l">
              <a:spcBef>
                <a:spcPts val="0"/>
              </a:spcBef>
              <a:spcAft>
                <a:spcPts val="600"/>
              </a:spcAft>
              <a:buClr>
                <a:schemeClr val="dk1"/>
              </a:buClr>
              <a:buFont typeface="Arial"/>
              <a:buNone/>
            </a:pPr>
            <a:r>
              <a:t/>
            </a:r>
            <a:endParaRPr i="0" sz="1800" u="none" cap="none" strike="noStrike">
              <a:solidFill>
                <a:schemeClr val="dk1"/>
              </a:solidFill>
            </a:endParaRPr>
          </a:p>
        </p:txBody>
      </p:sp>
      <p:sp>
        <p:nvSpPr>
          <p:cNvPr id="1590" name="Google Shape;1590;p115"/>
          <p:cNvSpPr txBox="1"/>
          <p:nvPr/>
        </p:nvSpPr>
        <p:spPr>
          <a:xfrm>
            <a:off x="6465850" y="1127700"/>
            <a:ext cx="5347800" cy="5286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000">
                <a:solidFill>
                  <a:srgbClr val="008000"/>
                </a:solidFill>
                <a:highlight>
                  <a:srgbClr val="FFFFFF"/>
                </a:highlight>
                <a:latin typeface="Consolas"/>
                <a:ea typeface="Consolas"/>
                <a:cs typeface="Consolas"/>
                <a:sym typeface="Consolas"/>
              </a:rPr>
              <a:t>//compiles fine</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functionscope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var</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10000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//gives error TS2304: Cannot find name 'i'.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function</a:t>
            </a: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blockscope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8000"/>
                </a:solidFill>
                <a:highlight>
                  <a:srgbClr val="FFFFFF"/>
                </a:highlight>
                <a:latin typeface="Consolas"/>
                <a:ea typeface="Consolas"/>
                <a:cs typeface="Consolas"/>
                <a:sym typeface="Consolas"/>
              </a:rPr>
              <a:t>//let i;</a:t>
            </a:r>
            <a:endParaRPr sz="10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for</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r>
              <a:rPr lang="en-US" sz="1000">
                <a:solidFill>
                  <a:srgbClr val="098658"/>
                </a:solidFill>
                <a:highlight>
                  <a:srgbClr val="FFFFFF"/>
                </a:highlight>
                <a:latin typeface="Consolas"/>
                <a:ea typeface="Consolas"/>
                <a:cs typeface="Consolas"/>
                <a:sym typeface="Consolas"/>
              </a:rPr>
              <a:t>0</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&lt; </a:t>
            </a:r>
            <a:r>
              <a:rPr lang="en-US" sz="1000">
                <a:solidFill>
                  <a:srgbClr val="098658"/>
                </a:solidFill>
                <a:highlight>
                  <a:srgbClr val="FFFFFF"/>
                </a:highlight>
                <a:latin typeface="Consolas"/>
                <a:ea typeface="Consolas"/>
                <a:cs typeface="Consolas"/>
                <a:sym typeface="Consolas"/>
              </a:rPr>
              <a:t>10</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AF00DB"/>
                </a:solidFill>
                <a:highlight>
                  <a:srgbClr val="FFFFFF"/>
                </a:highlight>
                <a:latin typeface="Consolas"/>
                <a:ea typeface="Consolas"/>
                <a:cs typeface="Consolas"/>
                <a:sym typeface="Consolas"/>
              </a:rPr>
              <a:t>if</a:t>
            </a: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true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0000FF"/>
                </a:solidFill>
                <a:highlight>
                  <a:srgbClr val="FFFFFF"/>
                </a:highlight>
                <a:latin typeface="Consolas"/>
                <a:ea typeface="Consolas"/>
                <a:cs typeface="Consolas"/>
                <a:sym typeface="Consolas"/>
              </a:rPr>
              <a:t>let</a:t>
            </a:r>
            <a:r>
              <a:rPr lang="en-US" sz="1000">
                <a:solidFill>
                  <a:schemeClr val="dk1"/>
                </a:solidFill>
                <a:highlight>
                  <a:srgbClr val="FFFFFF"/>
                </a:highlight>
                <a:latin typeface="Consolas"/>
                <a:ea typeface="Consolas"/>
                <a:cs typeface="Consolas"/>
                <a:sym typeface="Consolas"/>
              </a:rPr>
              <a:t> </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 = </a:t>
            </a:r>
            <a:r>
              <a:rPr lang="en-US" sz="1000">
                <a:solidFill>
                  <a:srgbClr val="098658"/>
                </a:solidFill>
                <a:highlight>
                  <a:srgbClr val="FFFFFF"/>
                </a:highlight>
                <a:latin typeface="Consolas"/>
                <a:ea typeface="Consolas"/>
                <a:cs typeface="Consolas"/>
                <a:sym typeface="Consolas"/>
              </a:rPr>
              <a:t>100000</a:t>
            </a:r>
            <a:endParaRPr sz="100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267F99"/>
                </a:solidFill>
                <a:highlight>
                  <a:srgbClr val="FFFFFF"/>
                </a:highlight>
                <a:latin typeface="Consolas"/>
                <a:ea typeface="Consolas"/>
                <a:cs typeface="Consolas"/>
                <a:sym typeface="Consolas"/>
              </a:rPr>
              <a:t>console</a:t>
            </a:r>
            <a:r>
              <a:rPr lang="en-US" sz="1000">
                <a:solidFill>
                  <a:schemeClr val="dk1"/>
                </a:solidFill>
                <a:highlight>
                  <a:srgbClr val="FFFFFF"/>
                </a:highlight>
                <a:latin typeface="Consolas"/>
                <a:ea typeface="Consolas"/>
                <a:cs typeface="Consolas"/>
                <a:sym typeface="Consolas"/>
              </a:rPr>
              <a:t>.</a:t>
            </a:r>
            <a:r>
              <a:rPr lang="en-US" sz="1000">
                <a:solidFill>
                  <a:srgbClr val="795E26"/>
                </a:solidFill>
                <a:highlight>
                  <a:srgbClr val="FFFFFF"/>
                </a:highlight>
                <a:latin typeface="Consolas"/>
                <a:ea typeface="Consolas"/>
                <a:cs typeface="Consolas"/>
                <a:sym typeface="Consolas"/>
              </a:rPr>
              <a:t>log</a:t>
            </a:r>
            <a:r>
              <a:rPr lang="en-US" sz="1000">
                <a:solidFill>
                  <a:schemeClr val="dk1"/>
                </a:solidFill>
                <a:highlight>
                  <a:srgbClr val="FFFFFF"/>
                </a:highlight>
                <a:latin typeface="Consolas"/>
                <a:ea typeface="Consolas"/>
                <a:cs typeface="Consolas"/>
                <a:sym typeface="Consolas"/>
              </a:rPr>
              <a:t>(</a:t>
            </a:r>
            <a:r>
              <a:rPr lang="en-US" sz="1000">
                <a:solidFill>
                  <a:srgbClr val="001080"/>
                </a:solidFill>
                <a:highlight>
                  <a:srgbClr val="FFFFFF"/>
                </a:highlight>
                <a:latin typeface="Consolas"/>
                <a:ea typeface="Consolas"/>
                <a:cs typeface="Consolas"/>
                <a:sym typeface="Consolas"/>
              </a:rPr>
              <a:t>i</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functionscope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000">
                <a:solidFill>
                  <a:schemeClr val="dk1"/>
                </a:solidFill>
                <a:highlight>
                  <a:srgbClr val="FFFFFF"/>
                </a:highlight>
                <a:latin typeface="Consolas"/>
                <a:ea typeface="Consolas"/>
                <a:cs typeface="Consolas"/>
                <a:sym typeface="Consolas"/>
              </a:rPr>
              <a:t> </a:t>
            </a:r>
            <a:r>
              <a:rPr lang="en-US" sz="1000">
                <a:solidFill>
                  <a:srgbClr val="795E26"/>
                </a:solidFill>
                <a:highlight>
                  <a:srgbClr val="FFFFFF"/>
                </a:highlight>
                <a:latin typeface="Consolas"/>
                <a:ea typeface="Consolas"/>
                <a:cs typeface="Consolas"/>
                <a:sym typeface="Consolas"/>
              </a:rPr>
              <a:t>blockscope</a:t>
            </a:r>
            <a:r>
              <a:rPr lang="en-US" sz="1000">
                <a:solidFill>
                  <a:schemeClr val="dk1"/>
                </a:solidFill>
                <a:highlight>
                  <a:srgbClr val="FFFFFF"/>
                </a:highlight>
                <a:latin typeface="Consolas"/>
                <a:ea typeface="Consolas"/>
                <a:cs typeface="Consolas"/>
                <a:sym typeface="Consolas"/>
              </a:rPr>
              <a:t>()</a:t>
            </a:r>
            <a:endParaRPr sz="10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pic>
        <p:nvPicPr>
          <p:cNvPr id="1591" name="Google Shape;1591;p115"/>
          <p:cNvPicPr preferRelativeResize="0"/>
          <p:nvPr/>
        </p:nvPicPr>
        <p:blipFill>
          <a:blip r:embed="rId3">
            <a:alphaModFix/>
          </a:blip>
          <a:stretch>
            <a:fillRect/>
          </a:stretch>
        </p:blipFill>
        <p:spPr>
          <a:xfrm>
            <a:off x="6096000" y="1127700"/>
            <a:ext cx="369848" cy="348699"/>
          </a:xfrm>
          <a:prstGeom prst="rect">
            <a:avLst/>
          </a:prstGeom>
          <a:noFill/>
          <a:ln>
            <a:noFill/>
          </a:ln>
        </p:spPr>
      </p:pic>
      <p:pic>
        <p:nvPicPr>
          <p:cNvPr id="1592" name="Google Shape;1592;p115">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6" name="Shape 1596"/>
        <p:cNvGrpSpPr/>
        <p:nvPr/>
      </p:nvGrpSpPr>
      <p:grpSpPr>
        <a:xfrm>
          <a:off x="0" y="0"/>
          <a:ext cx="0" cy="0"/>
          <a:chOff x="0" y="0"/>
          <a:chExt cx="0" cy="0"/>
        </a:xfrm>
      </p:grpSpPr>
      <p:sp>
        <p:nvSpPr>
          <p:cNvPr id="1597" name="Google Shape;1597;p116"/>
          <p:cNvSpPr txBox="1"/>
          <p:nvPr>
            <p:ph type="title"/>
          </p:nvPr>
        </p:nvSpPr>
        <p:spPr>
          <a:xfrm>
            <a:off x="858595" y="370575"/>
            <a:ext cx="96246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0" lang="en-US"/>
              <a:t>let</a:t>
            </a:r>
            <a:r>
              <a:rPr lang="en-US"/>
              <a:t> is the new </a:t>
            </a:r>
            <a:r>
              <a:rPr b="0" lang="en-US"/>
              <a:t>var</a:t>
            </a:r>
            <a:r>
              <a:rPr lang="en-US"/>
              <a:t>; fixes problem with closures</a:t>
            </a:r>
            <a:endParaRPr/>
          </a:p>
        </p:txBody>
      </p:sp>
      <p:sp>
        <p:nvSpPr>
          <p:cNvPr id="1598" name="Google Shape;1598;p116"/>
          <p:cNvSpPr txBox="1"/>
          <p:nvPr>
            <p:ph idx="1" type="body"/>
          </p:nvPr>
        </p:nvSpPr>
        <p:spPr>
          <a:xfrm>
            <a:off x="858600" y="2297250"/>
            <a:ext cx="4387500" cy="36648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Using </a:t>
            </a:r>
            <a:r>
              <a:rPr b="1" i="0" lang="en-US" sz="1800" u="none" cap="none" strike="noStrike">
                <a:solidFill>
                  <a:schemeClr val="dk1"/>
                </a:solidFill>
              </a:rPr>
              <a:t>let</a:t>
            </a:r>
            <a:r>
              <a:rPr i="0" lang="en-US" sz="1800" u="none" cap="none" strike="noStrike">
                <a:solidFill>
                  <a:schemeClr val="dk1"/>
                </a:solidFill>
              </a:rPr>
              <a:t> fixes a longstanding problem with </a:t>
            </a:r>
            <a:r>
              <a:rPr b="1" i="0" lang="en-US" sz="1800" u="none" cap="none" strike="noStrike">
                <a:solidFill>
                  <a:schemeClr val="dk1"/>
                </a:solidFill>
              </a:rPr>
              <a:t>closures</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block scoped references captured in a closure will maintain the value at the moment of capture</a:t>
            </a:r>
            <a:endParaRPr sz="1800"/>
          </a:p>
          <a:p>
            <a:pPr indent="0" lvl="0" marL="0" marR="0" rtl="0" algn="l">
              <a:lnSpc>
                <a:spcPct val="80000"/>
              </a:lnSpc>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lnSpc>
                <a:spcPct val="80000"/>
              </a:lnSpc>
              <a:spcBef>
                <a:spcPts val="0"/>
              </a:spcBef>
              <a:spcAft>
                <a:spcPts val="0"/>
              </a:spcAft>
              <a:buClr>
                <a:schemeClr val="dk1"/>
              </a:buClr>
              <a:buFont typeface="Arial"/>
              <a:buNone/>
            </a:pPr>
            <a:r>
              <a:rPr i="0" lang="en-US" sz="1800" u="none" cap="none" strike="noStrike">
                <a:solidFill>
                  <a:schemeClr val="dk1"/>
                </a:solidFill>
              </a:rPr>
              <a:t>That is </a:t>
            </a:r>
            <a:r>
              <a:rPr b="1" i="0" lang="en-US" sz="1800" u="none" cap="none" strike="noStrike">
                <a:solidFill>
                  <a:schemeClr val="dk1"/>
                </a:solidFill>
              </a:rPr>
              <a:t>NOT</a:t>
            </a:r>
            <a:r>
              <a:rPr i="0" lang="en-US" sz="1800" u="none" cap="none" strike="noStrike">
                <a:solidFill>
                  <a:schemeClr val="dk1"/>
                </a:solidFill>
              </a:rPr>
              <a:t> the case with </a:t>
            </a:r>
            <a:r>
              <a:rPr b="1" i="0" lang="en-US" sz="1800" u="none" cap="none" strike="noStrike">
                <a:solidFill>
                  <a:schemeClr val="dk1"/>
                </a:solidFill>
              </a:rPr>
              <a:t>var</a:t>
            </a:r>
            <a:r>
              <a:rPr i="0" lang="en-US" sz="1800" u="none" cap="none" strike="noStrike">
                <a:solidFill>
                  <a:schemeClr val="dk1"/>
                </a:solidFill>
              </a:rPr>
              <a:t> (the reference will point to the last value it was set to)</a:t>
            </a:r>
            <a:endParaRPr sz="1800"/>
          </a:p>
          <a:p>
            <a:pPr indent="0" lvl="0" marL="0" marR="0" rtl="0" algn="l">
              <a:lnSpc>
                <a:spcPct val="80000"/>
              </a:lnSpc>
              <a:spcBef>
                <a:spcPts val="0"/>
              </a:spcBef>
              <a:spcAft>
                <a:spcPts val="600"/>
              </a:spcAft>
              <a:buClr>
                <a:schemeClr val="dk1"/>
              </a:buClr>
              <a:buFont typeface="Arial"/>
              <a:buNone/>
            </a:pPr>
            <a:r>
              <a:t/>
            </a:r>
            <a:endParaRPr i="0" sz="1800" u="none" cap="none" strike="noStrike">
              <a:solidFill>
                <a:schemeClr val="dk1"/>
              </a:solidFill>
            </a:endParaRPr>
          </a:p>
        </p:txBody>
      </p:sp>
      <p:sp>
        <p:nvSpPr>
          <p:cNvPr id="1599" name="Google Shape;1599;p116"/>
          <p:cNvSpPr txBox="1"/>
          <p:nvPr/>
        </p:nvSpPr>
        <p:spPr>
          <a:xfrm>
            <a:off x="5615700" y="2119750"/>
            <a:ext cx="6160500" cy="32511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var</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j</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setTimeout</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`setTimeout with var: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j</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writes 10 times -&gt; setTimeout with var: 10</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AF00DB"/>
                </a:solidFill>
                <a:highlight>
                  <a:srgbClr val="FFFFFF"/>
                </a:highlight>
                <a:latin typeface="Consolas"/>
                <a:ea typeface="Consolas"/>
                <a:cs typeface="Consolas"/>
                <a:sym typeface="Consolas"/>
              </a:rPr>
              <a:t>for</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a:t>
            </a:r>
            <a:r>
              <a:rPr lang="en-US" sz="1200">
                <a:solidFill>
                  <a:srgbClr val="098658"/>
                </a:solidFill>
                <a:highlight>
                  <a:srgbClr val="FFFFFF"/>
                </a:highlight>
                <a:latin typeface="Consolas"/>
                <a:ea typeface="Consolas"/>
                <a:cs typeface="Consolas"/>
                <a:sym typeface="Consolas"/>
              </a:rPr>
              <a:t>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 &lt; </a:t>
            </a:r>
            <a:r>
              <a:rPr lang="en-US" sz="1200">
                <a:solidFill>
                  <a:srgbClr val="098658"/>
                </a:solidFill>
                <a:highlight>
                  <a:srgbClr val="FFFFFF"/>
                </a:highlight>
                <a:latin typeface="Consolas"/>
                <a:ea typeface="Consolas"/>
                <a:cs typeface="Consolas"/>
                <a:sym typeface="Consolas"/>
              </a:rPr>
              <a:t>10</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k</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setTimeout</a:t>
            </a:r>
            <a:r>
              <a:rPr lang="en-US" sz="1200">
                <a:solidFill>
                  <a:schemeClr val="dk1"/>
                </a:solidFill>
                <a:highlight>
                  <a:srgbClr val="FFFFFF"/>
                </a:highlight>
                <a:latin typeface="Consolas"/>
                <a:ea typeface="Consolas"/>
                <a:cs typeface="Consolas"/>
                <a:sym typeface="Consolas"/>
              </a:rPr>
              <a:t>(()</a:t>
            </a:r>
            <a:r>
              <a:rPr lang="en-US" sz="1200">
                <a:solidFill>
                  <a:srgbClr val="0000FF"/>
                </a:solidFill>
                <a:highlight>
                  <a:srgbClr val="FFFFFF"/>
                </a:highlight>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console</a:t>
            </a:r>
            <a:r>
              <a:rPr lang="en-US" sz="1200">
                <a:solidFill>
                  <a:schemeClr val="dk1"/>
                </a:solidFill>
                <a:highlight>
                  <a:srgbClr val="FFFFFF"/>
                </a:highlight>
                <a:latin typeface="Consolas"/>
                <a:ea typeface="Consolas"/>
                <a:cs typeface="Consolas"/>
                <a:sym typeface="Consolas"/>
              </a:rPr>
              <a:t>.</a:t>
            </a:r>
            <a:r>
              <a:rPr lang="en-US" sz="1200">
                <a:solidFill>
                  <a:srgbClr val="795E26"/>
                </a:solidFill>
                <a:highlight>
                  <a:srgbClr val="FFFFFF"/>
                </a:highlight>
                <a:latin typeface="Consolas"/>
                <a:ea typeface="Consolas"/>
                <a:cs typeface="Consolas"/>
                <a:sym typeface="Consolas"/>
              </a:rPr>
              <a:t>log</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`setTimeout with let: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k</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r>
              <a:rPr lang="en-US" sz="1200">
                <a:solidFill>
                  <a:schemeClr val="dk1"/>
                </a:solidFill>
                <a:highlight>
                  <a:srgbClr val="FFFFFF"/>
                </a:highlight>
                <a:latin typeface="Consolas"/>
                <a:ea typeface="Consolas"/>
                <a:cs typeface="Consolas"/>
                <a:sym typeface="Consolas"/>
              </a:rPr>
              <a:t>),</a:t>
            </a:r>
            <a:r>
              <a:rPr lang="en-US" sz="1200">
                <a:solidFill>
                  <a:srgbClr val="098658"/>
                </a:solidFill>
                <a:highlight>
                  <a:srgbClr val="FFFFFF"/>
                </a:highlight>
                <a:latin typeface="Consolas"/>
                <a:ea typeface="Consolas"/>
                <a:cs typeface="Consolas"/>
                <a:sym typeface="Consolas"/>
              </a:rPr>
              <a:t>100</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 writes  setTimeout with let: 2, setTimeout with let: 1, setTimeout with let: 2 etc</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a:p>
        </p:txBody>
      </p:sp>
      <p:pic>
        <p:nvPicPr>
          <p:cNvPr id="1600" name="Google Shape;1600;p116">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4" name="Shape 1604"/>
        <p:cNvGrpSpPr/>
        <p:nvPr/>
      </p:nvGrpSpPr>
      <p:grpSpPr>
        <a:xfrm>
          <a:off x="0" y="0"/>
          <a:ext cx="0" cy="0"/>
          <a:chOff x="0" y="0"/>
          <a:chExt cx="0" cy="0"/>
        </a:xfrm>
      </p:grpSpPr>
      <p:sp>
        <p:nvSpPr>
          <p:cNvPr id="1605" name="Google Shape;1605;p117"/>
          <p:cNvSpPr txBox="1"/>
          <p:nvPr>
            <p:ph type="title"/>
          </p:nvPr>
        </p:nvSpPr>
        <p:spPr>
          <a:xfrm>
            <a:off x="858595" y="370575"/>
            <a:ext cx="9227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569CD6"/>
              </a:buClr>
              <a:buFont typeface="Inconsolata"/>
              <a:buNone/>
            </a:pPr>
            <a:r>
              <a:rPr b="1" lang="en-US" sz="3000">
                <a:solidFill>
                  <a:srgbClr val="60C5E5"/>
                </a:solidFill>
                <a:latin typeface="Maven Pro"/>
                <a:ea typeface="Maven Pro"/>
                <a:cs typeface="Maven Pro"/>
                <a:sym typeface="Maven Pro"/>
              </a:rPr>
              <a:t>How </a:t>
            </a:r>
            <a:r>
              <a:rPr lang="en-US"/>
              <a:t>constant is </a:t>
            </a:r>
            <a:r>
              <a:rPr b="0" lang="en-US"/>
              <a:t>const</a:t>
            </a:r>
            <a:endParaRPr b="0" sz="3000">
              <a:solidFill>
                <a:srgbClr val="60C5E5"/>
              </a:solidFill>
            </a:endParaRPr>
          </a:p>
        </p:txBody>
      </p:sp>
      <p:sp>
        <p:nvSpPr>
          <p:cNvPr id="1606" name="Google Shape;1606;p117"/>
          <p:cNvSpPr txBox="1"/>
          <p:nvPr>
            <p:ph idx="1" type="body"/>
          </p:nvPr>
        </p:nvSpPr>
        <p:spPr>
          <a:xfrm>
            <a:off x="744950" y="1569900"/>
            <a:ext cx="4757100" cy="4703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i="0" lang="en-US" sz="1800" u="none" cap="none" strike="noStrike">
                <a:solidFill>
                  <a:schemeClr val="dk1"/>
                </a:solidFill>
              </a:rPr>
              <a:t>Use const when you want to denote immutability of a reference (the “variable”)</a:t>
            </a:r>
            <a:endParaRPr sz="1800"/>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rPr i="0" lang="en-US" sz="1800" u="none" cap="none" strike="noStrike">
                <a:solidFill>
                  <a:schemeClr val="dk1"/>
                </a:solidFill>
              </a:rPr>
              <a:t>Notice that objects and arrays are not const. Only their references.</a:t>
            </a:r>
            <a:endParaRPr sz="1800"/>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rPr i="0" lang="en-US" sz="1800" u="none" cap="none" strike="noStrike">
                <a:solidFill>
                  <a:schemeClr val="dk1"/>
                </a:solidFill>
              </a:rPr>
              <a:t>Use </a:t>
            </a:r>
            <a:r>
              <a:rPr i="1" lang="en-US" sz="1800" u="none" cap="none" strike="noStrike">
                <a:solidFill>
                  <a:schemeClr val="dk1"/>
                </a:solidFill>
              </a:rPr>
              <a:t>Object.freeze</a:t>
            </a:r>
            <a:r>
              <a:rPr i="0" lang="en-US" sz="1800" u="none" cap="none" strike="noStrike">
                <a:solidFill>
                  <a:schemeClr val="dk1"/>
                </a:solidFill>
              </a:rPr>
              <a:t> or</a:t>
            </a:r>
            <a:r>
              <a:rPr b="1" i="0" lang="en-US" sz="1800" u="none" cap="none" strike="noStrike">
                <a:solidFill>
                  <a:schemeClr val="dk1"/>
                </a:solidFill>
              </a:rPr>
              <a:t> </a:t>
            </a:r>
            <a:r>
              <a:rPr i="0" lang="en-US" sz="1800" u="none" cap="none" strike="noStrike">
                <a:solidFill>
                  <a:schemeClr val="dk1"/>
                </a:solidFill>
              </a:rPr>
              <a:t>Immutable.js (a library) for this.</a:t>
            </a:r>
            <a:endParaRPr i="0" sz="1800" u="none" cap="none" strike="noStrike">
              <a:solidFill>
                <a:schemeClr val="dk1"/>
              </a:solidFill>
            </a:endParaRPr>
          </a:p>
          <a:p>
            <a:pPr indent="0" lvl="0" marL="0" marR="0" rtl="0" algn="l">
              <a:spcBef>
                <a:spcPts val="0"/>
              </a:spcBef>
              <a:spcAft>
                <a:spcPts val="0"/>
              </a:spcAft>
              <a:buClr>
                <a:schemeClr val="dk1"/>
              </a:buClr>
              <a:buFont typeface="Arial"/>
              <a:buNone/>
            </a:pPr>
            <a:r>
              <a:t/>
            </a:r>
            <a:endParaRPr i="0" sz="1800" u="none" cap="none" strike="noStrike">
              <a:solidFill>
                <a:schemeClr val="dk1"/>
              </a:solidFill>
            </a:endParaRPr>
          </a:p>
          <a:p>
            <a:pPr indent="0" lvl="0" marL="0" marR="0" rtl="0" algn="l">
              <a:spcBef>
                <a:spcPts val="0"/>
              </a:spcBef>
              <a:spcAft>
                <a:spcPts val="600"/>
              </a:spcAft>
              <a:buClr>
                <a:schemeClr val="dk1"/>
              </a:buClr>
              <a:buFont typeface="Arial"/>
              <a:buNone/>
            </a:pPr>
            <a:r>
              <a:rPr i="0" lang="en-US" sz="1800" u="none" cap="none" strike="noStrike">
                <a:solidFill>
                  <a:schemeClr val="dk1"/>
                </a:solidFill>
              </a:rPr>
              <a:t>No compile time, type level, support </a:t>
            </a:r>
            <a:endParaRPr i="0" sz="1800" u="none" cap="none" strike="noStrike">
              <a:solidFill>
                <a:schemeClr val="dk1"/>
              </a:solidFill>
            </a:endParaRPr>
          </a:p>
        </p:txBody>
      </p:sp>
      <p:sp>
        <p:nvSpPr>
          <p:cNvPr id="1607" name="Google Shape;1607;p117"/>
          <p:cNvSpPr txBox="1"/>
          <p:nvPr/>
        </p:nvSpPr>
        <p:spPr>
          <a:xfrm>
            <a:off x="6126825" y="1569900"/>
            <a:ext cx="5320200" cy="4433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const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co</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100</a:t>
            </a:r>
            <a:endParaRPr sz="135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//ES6 gives error: Assignment to constant variable</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//TS  gives error TS2540: Cannot assign to 'co' because it is a constant or a read-only property.</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//co = 1000</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const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 = {</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a:t>
            </a:r>
            <a:r>
              <a:rPr lang="en-US" sz="1350">
                <a:solidFill>
                  <a:srgbClr val="098658"/>
                </a:solidFill>
                <a:highlight>
                  <a:srgbClr val="FFFFFF"/>
                </a:highlight>
                <a:latin typeface="Consolas"/>
                <a:ea typeface="Consolas"/>
                <a:cs typeface="Consolas"/>
                <a:sym typeface="Consolas"/>
              </a:rPr>
              <a:t>100</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100000</a:t>
            </a:r>
            <a:endParaRPr sz="1350">
              <a:solidFill>
                <a:srgbClr val="098658"/>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Object</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freeze</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8000"/>
                </a:solidFill>
                <a:highlight>
                  <a:srgbClr val="FFFFFF"/>
                </a:highlight>
                <a:latin typeface="Consolas"/>
                <a:ea typeface="Consolas"/>
                <a:cs typeface="Consolas"/>
                <a:sym typeface="Consolas"/>
              </a:rPr>
              <a:t>//RUN-TIME ERROR: TypeError: Cannot assign to read only property 'a' of object '#&lt;Object&gt;'</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co2</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a</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0</a:t>
            </a:r>
            <a:endParaRPr sz="1350">
              <a:solidFill>
                <a:srgbClr val="098658"/>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p>
        </p:txBody>
      </p:sp>
      <p:pic>
        <p:nvPicPr>
          <p:cNvPr id="1608" name="Google Shape;1608;p117"/>
          <p:cNvPicPr preferRelativeResize="0"/>
          <p:nvPr/>
        </p:nvPicPr>
        <p:blipFill>
          <a:blip r:embed="rId3">
            <a:alphaModFix/>
          </a:blip>
          <a:stretch>
            <a:fillRect/>
          </a:stretch>
        </p:blipFill>
        <p:spPr>
          <a:xfrm>
            <a:off x="5756975" y="1569900"/>
            <a:ext cx="369848" cy="348699"/>
          </a:xfrm>
          <a:prstGeom prst="rect">
            <a:avLst/>
          </a:prstGeom>
          <a:noFill/>
          <a:ln>
            <a:noFill/>
          </a:ln>
        </p:spPr>
      </p:pic>
      <p:pic>
        <p:nvPicPr>
          <p:cNvPr id="1609" name="Google Shape;1609;p117">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3" name="Shape 1613"/>
        <p:cNvGrpSpPr/>
        <p:nvPr/>
      </p:nvGrpSpPr>
      <p:grpSpPr>
        <a:xfrm>
          <a:off x="0" y="0"/>
          <a:ext cx="0" cy="0"/>
          <a:chOff x="0" y="0"/>
          <a:chExt cx="0" cy="0"/>
        </a:xfrm>
      </p:grpSpPr>
      <p:sp>
        <p:nvSpPr>
          <p:cNvPr id="1614" name="Google Shape;1614;p118"/>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TypeScript´s Type System</a:t>
            </a:r>
            <a:endParaRPr/>
          </a:p>
        </p:txBody>
      </p:sp>
      <p:sp>
        <p:nvSpPr>
          <p:cNvPr id="1615" name="Google Shape;1615;p118"/>
          <p:cNvSpPr txBox="1"/>
          <p:nvPr>
            <p:ph idx="1" type="body"/>
          </p:nvPr>
        </p:nvSpPr>
        <p:spPr>
          <a:xfrm>
            <a:off x="804600" y="1935975"/>
            <a:ext cx="4969500" cy="3577200"/>
          </a:xfrm>
          <a:prstGeom prst="rect">
            <a:avLst/>
          </a:prstGeom>
          <a:noFill/>
          <a:ln>
            <a:noFill/>
          </a:ln>
        </p:spPr>
        <p:txBody>
          <a:bodyPr anchorCtr="0" anchor="t" bIns="91425" lIns="91425" spcFirstLastPara="1" rIns="91425" wrap="square" tIns="91425">
            <a:noAutofit/>
          </a:bodyPr>
          <a:lstStyle/>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The type system in TypeScript is designed to be </a:t>
            </a:r>
            <a:r>
              <a:rPr b="1" i="0" lang="en-US" sz="1800" u="none" cap="none" strike="noStrike">
                <a:solidFill>
                  <a:schemeClr val="dk1"/>
                </a:solidFill>
                <a:latin typeface="Calibri"/>
                <a:ea typeface="Calibri"/>
                <a:cs typeface="Calibri"/>
                <a:sym typeface="Calibri"/>
              </a:rPr>
              <a:t>optional</a:t>
            </a:r>
            <a:r>
              <a:rPr b="0" i="0" lang="en-US" sz="1800" u="none" cap="none" strike="noStrike">
                <a:solidFill>
                  <a:schemeClr val="dk1"/>
                </a:solidFill>
                <a:latin typeface="Calibri"/>
                <a:ea typeface="Calibri"/>
                <a:cs typeface="Calibri"/>
                <a:sym typeface="Calibri"/>
              </a:rPr>
              <a:t> so that your JavaScript is</a:t>
            </a:r>
            <a:r>
              <a:rPr lang="en-US" sz="1800"/>
              <a:t> </a:t>
            </a:r>
            <a:r>
              <a:rPr b="0" i="0" lang="en-US" sz="1800" u="none" cap="none" strike="noStrike">
                <a:solidFill>
                  <a:schemeClr val="dk1"/>
                </a:solidFill>
                <a:latin typeface="Calibri"/>
                <a:ea typeface="Calibri"/>
                <a:cs typeface="Calibri"/>
                <a:sym typeface="Calibri"/>
              </a:rPr>
              <a:t>TypeScript.</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TypeScript does not stop generating JavaScript code in the presence of type errors, allowing you</a:t>
            </a:r>
            <a:r>
              <a:rPr lang="en-US" sz="1800"/>
              <a:t> </a:t>
            </a:r>
            <a:r>
              <a:rPr b="0" i="0" lang="en-US" sz="1800" u="none" cap="none" strike="noStrike">
                <a:solidFill>
                  <a:schemeClr val="dk1"/>
                </a:solidFill>
                <a:latin typeface="Calibri"/>
                <a:ea typeface="Calibri"/>
                <a:cs typeface="Calibri"/>
                <a:sym typeface="Calibri"/>
              </a:rPr>
              <a:t>to progressively update your JS to TS.</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But that does mean that TypeScript is not “safe”</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But </a:t>
            </a:r>
            <a:r>
              <a:rPr b="0" i="0" lang="en-US" sz="1800" u="none" cap="none" strike="noStrike">
                <a:solidFill>
                  <a:schemeClr val="dk1"/>
                </a:solidFill>
                <a:latin typeface="Consolas"/>
                <a:ea typeface="Consolas"/>
                <a:cs typeface="Consolas"/>
                <a:sym typeface="Consolas"/>
              </a:rPr>
              <a:t>--</a:t>
            </a:r>
            <a:r>
              <a:rPr b="0" i="0" lang="en-US" sz="1800" u="none" cap="none" strike="noStrike">
                <a:solidFill>
                  <a:srgbClr val="595959"/>
                </a:solidFill>
                <a:latin typeface="Consolas"/>
                <a:ea typeface="Consolas"/>
                <a:cs typeface="Consolas"/>
                <a:sym typeface="Consolas"/>
              </a:rPr>
              <a:t>noEmitOnError</a:t>
            </a:r>
            <a:r>
              <a:rPr b="0" i="0" lang="en-US" sz="1800" u="none" cap="none" strike="noStrike">
                <a:solidFill>
                  <a:srgbClr val="595959"/>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flag prevents generating JavaScript code when there are Type errors</a:t>
            </a:r>
            <a:endParaRPr sz="1800"/>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Therefore: </a:t>
            </a:r>
            <a:r>
              <a:rPr b="1" i="0" lang="en-US" sz="1800" u="none" cap="none" strike="noStrike">
                <a:solidFill>
                  <a:schemeClr val="dk1"/>
                </a:solidFill>
                <a:latin typeface="Calibri"/>
                <a:ea typeface="Calibri"/>
                <a:cs typeface="Calibri"/>
                <a:sym typeface="Calibri"/>
              </a:rPr>
              <a:t>Types are annotations</a:t>
            </a:r>
            <a:r>
              <a:rPr b="0" i="0" lang="en-US" sz="1800" u="none" cap="none" strike="noStrike">
                <a:solidFill>
                  <a:schemeClr val="dk1"/>
                </a:solidFill>
                <a:latin typeface="Calibri"/>
                <a:ea typeface="Calibri"/>
                <a:cs typeface="Calibri"/>
                <a:sym typeface="Calibri"/>
              </a:rPr>
              <a:t>; they </a:t>
            </a:r>
            <a:r>
              <a:rPr lang="en-US" sz="1800">
                <a:solidFill>
                  <a:schemeClr val="dk1"/>
                </a:solidFill>
              </a:rPr>
              <a:t>don't</a:t>
            </a:r>
            <a:r>
              <a:rPr b="0" i="0" lang="en-US" sz="1800" u="none" cap="none" strike="noStrike">
                <a:solidFill>
                  <a:schemeClr val="dk1"/>
                </a:solidFill>
                <a:latin typeface="Calibri"/>
                <a:ea typeface="Calibri"/>
                <a:cs typeface="Calibri"/>
                <a:sym typeface="Calibri"/>
              </a:rPr>
              <a:t> “exist” run-time (</a:t>
            </a:r>
            <a:r>
              <a:rPr b="1" i="0" lang="en-US" sz="1800" u="none" cap="none" strike="noStrike">
                <a:solidFill>
                  <a:schemeClr val="dk1"/>
                </a:solidFill>
                <a:latin typeface="Calibri"/>
                <a:ea typeface="Calibri"/>
                <a:cs typeface="Calibri"/>
                <a:sym typeface="Calibri"/>
              </a:rPr>
              <a:t>type erasure</a:t>
            </a:r>
            <a:r>
              <a:rPr b="0" i="0" lang="en-US"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0"/>
              </a:spcBef>
              <a:spcAft>
                <a:spcPts val="600"/>
              </a:spcAft>
              <a:buClr>
                <a:schemeClr val="dk1"/>
              </a:buClr>
              <a:buFont typeface="Arial"/>
              <a:buNone/>
            </a:pPr>
            <a:r>
              <a:t/>
            </a:r>
            <a:endParaRPr b="0" i="0" sz="1800" u="none" cap="none" strike="noStrike">
              <a:solidFill>
                <a:schemeClr val="dk1"/>
              </a:solidFill>
              <a:latin typeface="Calibri"/>
              <a:ea typeface="Calibri"/>
              <a:cs typeface="Calibri"/>
              <a:sym typeface="Calibri"/>
            </a:endParaRPr>
          </a:p>
        </p:txBody>
      </p:sp>
      <p:sp>
        <p:nvSpPr>
          <p:cNvPr id="1616" name="Google Shape;1616;p118"/>
          <p:cNvSpPr txBox="1"/>
          <p:nvPr/>
        </p:nvSpPr>
        <p:spPr>
          <a:xfrm>
            <a:off x="6817850" y="1935975"/>
            <a:ext cx="4858500" cy="2904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sz="1350">
                <a:solidFill>
                  <a:srgbClr val="0000FF"/>
                </a:solidFill>
                <a:highlight>
                  <a:srgbClr val="FFFFFF"/>
                </a:highlight>
                <a:latin typeface="Consolas"/>
                <a:ea typeface="Consolas"/>
                <a:cs typeface="Consolas"/>
                <a:sym typeface="Consolas"/>
              </a:rPr>
              <a:t>let</a:t>
            </a:r>
            <a:r>
              <a:rPr lang="en-US" sz="1350">
                <a:solidFill>
                  <a:schemeClr val="dk1"/>
                </a:solidFill>
                <a:highlight>
                  <a:srgbClr val="FFFFFF"/>
                </a:highlight>
                <a:latin typeface="Consolas"/>
                <a:ea typeface="Consolas"/>
                <a:cs typeface="Consolas"/>
                <a:sym typeface="Consolas"/>
              </a:rPr>
              <a:t> </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 =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bar</a:t>
            </a:r>
            <a:r>
              <a:rPr lang="en-US" sz="1350">
                <a:solidFill>
                  <a:schemeClr val="dk1"/>
                </a:solidFill>
                <a:highlight>
                  <a:srgbClr val="FFFFFF"/>
                </a:highlight>
                <a:latin typeface="Consolas"/>
                <a:ea typeface="Consolas"/>
                <a:cs typeface="Consolas"/>
                <a:sym typeface="Consolas"/>
              </a:rPr>
              <a:t> = </a:t>
            </a:r>
            <a:r>
              <a:rPr lang="en-US" sz="1350">
                <a:solidFill>
                  <a:srgbClr val="098658"/>
                </a:solidFill>
                <a:highlight>
                  <a:srgbClr val="FFFFFF"/>
                </a:highlight>
                <a:latin typeface="Consolas"/>
                <a:ea typeface="Consolas"/>
                <a:cs typeface="Consolas"/>
                <a:sym typeface="Consolas"/>
              </a:rPr>
              <a:t>123</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Error: property 'bar' does not exist on `{}`</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bar</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baz</a:t>
            </a:r>
            <a:r>
              <a:rPr lang="en-US" sz="1350">
                <a:solidFill>
                  <a:schemeClr val="dk1"/>
                </a:solidFill>
                <a:highlight>
                  <a:srgbClr val="FFFFFF"/>
                </a:highlight>
                <a:latin typeface="Consolas"/>
                <a:ea typeface="Consolas"/>
                <a:cs typeface="Consolas"/>
                <a:sym typeface="Consolas"/>
              </a:rPr>
              <a:t> = </a:t>
            </a:r>
            <a:r>
              <a:rPr lang="en-US" sz="1350">
                <a:solidFill>
                  <a:srgbClr val="A31515"/>
                </a:solidFill>
                <a:highlight>
                  <a:srgbClr val="FFFFFF"/>
                </a:highlight>
                <a:latin typeface="Consolas"/>
                <a:ea typeface="Consolas"/>
                <a:cs typeface="Consolas"/>
                <a:sym typeface="Consolas"/>
              </a:rPr>
              <a:t>"ABC"</a:t>
            </a:r>
            <a:r>
              <a:rPr lang="en-US" sz="1350">
                <a:solidFill>
                  <a:schemeClr val="dk1"/>
                </a:solidFill>
                <a:highlight>
                  <a:srgbClr val="FFFFFF"/>
                </a:highlight>
                <a:latin typeface="Consolas"/>
                <a:ea typeface="Consolas"/>
                <a:cs typeface="Consolas"/>
                <a:sym typeface="Consolas"/>
              </a:rPr>
              <a:t> </a:t>
            </a:r>
            <a:r>
              <a:rPr lang="en-US" sz="1350">
                <a:solidFill>
                  <a:srgbClr val="008000"/>
                </a:solidFill>
                <a:highlight>
                  <a:srgbClr val="FFFFFF"/>
                </a:highlight>
                <a:latin typeface="Consolas"/>
                <a:ea typeface="Consolas"/>
                <a:cs typeface="Consolas"/>
                <a:sym typeface="Consolas"/>
              </a:rPr>
              <a:t>// Error: property 'baz' does not exist on `{}`</a:t>
            </a:r>
            <a:endParaRPr sz="135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350">
                <a:solidFill>
                  <a:srgbClr val="267F99"/>
                </a:solidFill>
                <a:highlight>
                  <a:srgbClr val="FFFFFF"/>
                </a:highlight>
                <a:latin typeface="Consolas"/>
                <a:ea typeface="Consolas"/>
                <a:cs typeface="Consolas"/>
                <a:sym typeface="Consolas"/>
              </a:rPr>
              <a:t>console</a:t>
            </a:r>
            <a:r>
              <a:rPr lang="en-US" sz="1350">
                <a:solidFill>
                  <a:schemeClr val="dk1"/>
                </a:solidFill>
                <a:highlight>
                  <a:srgbClr val="FFFFFF"/>
                </a:highlight>
                <a:latin typeface="Consolas"/>
                <a:ea typeface="Consolas"/>
                <a:cs typeface="Consolas"/>
                <a:sym typeface="Consolas"/>
              </a:rPr>
              <a:t>.</a:t>
            </a:r>
            <a:r>
              <a:rPr lang="en-US" sz="1350">
                <a:solidFill>
                  <a:srgbClr val="795E26"/>
                </a:solidFill>
                <a:highlight>
                  <a:srgbClr val="FFFFFF"/>
                </a:highlight>
                <a:latin typeface="Consolas"/>
                <a:ea typeface="Consolas"/>
                <a:cs typeface="Consolas"/>
                <a:sym typeface="Consolas"/>
              </a:rPr>
              <a:t>log</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foo</a:t>
            </a:r>
            <a:r>
              <a:rPr lang="en-US" sz="1350">
                <a:solidFill>
                  <a:schemeClr val="dk1"/>
                </a:solidFill>
                <a:highlight>
                  <a:srgbClr val="FFFFFF"/>
                </a:highlight>
                <a:latin typeface="Consolas"/>
                <a:ea typeface="Consolas"/>
                <a:cs typeface="Consolas"/>
                <a:sym typeface="Consolas"/>
              </a:rPr>
              <a:t>.</a:t>
            </a:r>
            <a:r>
              <a:rPr lang="en-US" sz="1350">
                <a:solidFill>
                  <a:srgbClr val="001080"/>
                </a:solidFill>
                <a:highlight>
                  <a:srgbClr val="FFFFFF"/>
                </a:highlight>
                <a:latin typeface="Consolas"/>
                <a:ea typeface="Consolas"/>
                <a:cs typeface="Consolas"/>
                <a:sym typeface="Consolas"/>
              </a:rPr>
              <a:t>baz</a:t>
            </a:r>
            <a:r>
              <a:rPr lang="en-US"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lnSpc>
                <a:spcPct val="133333"/>
              </a:lnSpc>
              <a:spcBef>
                <a:spcPts val="0"/>
              </a:spcBef>
              <a:spcAft>
                <a:spcPts val="0"/>
              </a:spcAft>
              <a:buClr>
                <a:schemeClr val="dk1"/>
              </a:buClr>
              <a:buSzPts val="1100"/>
              <a:buFont typeface="Arial"/>
              <a:buNone/>
            </a:pPr>
            <a:r>
              <a:t/>
            </a:r>
            <a:endParaRPr sz="1350">
              <a:solidFill>
                <a:schemeClr val="dk1"/>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t/>
            </a:r>
            <a:endParaRPr/>
          </a:p>
        </p:txBody>
      </p:sp>
      <p:pic>
        <p:nvPicPr>
          <p:cNvPr id="1617" name="Google Shape;1617;p118"/>
          <p:cNvPicPr preferRelativeResize="0"/>
          <p:nvPr/>
        </p:nvPicPr>
        <p:blipFill>
          <a:blip r:embed="rId3">
            <a:alphaModFix/>
          </a:blip>
          <a:stretch>
            <a:fillRect/>
          </a:stretch>
        </p:blipFill>
        <p:spPr>
          <a:xfrm>
            <a:off x="6448000" y="1935975"/>
            <a:ext cx="369848" cy="348699"/>
          </a:xfrm>
          <a:prstGeom prst="rect">
            <a:avLst/>
          </a:prstGeom>
          <a:noFill/>
          <a:ln>
            <a:noFill/>
          </a:ln>
        </p:spPr>
      </p:pic>
      <p:pic>
        <p:nvPicPr>
          <p:cNvPr id="1618" name="Google Shape;1618;p118">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2" name="Shape 1622"/>
        <p:cNvGrpSpPr/>
        <p:nvPr/>
      </p:nvGrpSpPr>
      <p:grpSpPr>
        <a:xfrm>
          <a:off x="0" y="0"/>
          <a:ext cx="0" cy="0"/>
          <a:chOff x="0" y="0"/>
          <a:chExt cx="0" cy="0"/>
        </a:xfrm>
      </p:grpSpPr>
      <p:sp>
        <p:nvSpPr>
          <p:cNvPr id="1623" name="Google Shape;1623;p119"/>
          <p:cNvSpPr txBox="1"/>
          <p:nvPr>
            <p:ph type="title"/>
          </p:nvPr>
        </p:nvSpPr>
        <p:spPr>
          <a:xfrm>
            <a:off x="858598" y="370575"/>
            <a:ext cx="7229400" cy="499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b="0" i="0" lang="en-US" sz="3959" u="none" cap="none" strike="noStrike">
                <a:solidFill>
                  <a:schemeClr val="accent1"/>
                </a:solidFill>
                <a:latin typeface="Calibri"/>
                <a:ea typeface="Calibri"/>
                <a:cs typeface="Calibri"/>
                <a:sym typeface="Calibri"/>
              </a:rPr>
              <a:t>--strict (since TypeScript 2.3)</a:t>
            </a:r>
            <a:endParaRPr b="0" i="0" sz="3959" u="none" cap="none" strike="noStrike">
              <a:solidFill>
                <a:schemeClr val="accent1"/>
              </a:solidFill>
              <a:latin typeface="Calibri"/>
              <a:ea typeface="Calibri"/>
              <a:cs typeface="Calibri"/>
              <a:sym typeface="Calibri"/>
            </a:endParaRPr>
          </a:p>
        </p:txBody>
      </p:sp>
      <p:graphicFrame>
        <p:nvGraphicFramePr>
          <p:cNvPr id="1624" name="Google Shape;1624;p119"/>
          <p:cNvGraphicFramePr/>
          <p:nvPr/>
        </p:nvGraphicFramePr>
        <p:xfrm>
          <a:off x="396338" y="1742994"/>
          <a:ext cx="3000000" cy="3000000"/>
        </p:xfrm>
        <a:graphic>
          <a:graphicData uri="http://schemas.openxmlformats.org/drawingml/2006/table">
            <a:tbl>
              <a:tblPr bandRow="1" firstRow="1">
                <a:noFill/>
                <a:tableStyleId>{9E4A9681-E2B6-44AA-BE23-03FD48015CC2}</a:tableStyleId>
              </a:tblPr>
              <a:tblGrid>
                <a:gridCol w="3102550"/>
                <a:gridCol w="8296775"/>
              </a:tblGrid>
              <a:tr h="370850">
                <a:tc>
                  <a:txBody>
                    <a:bodyPr/>
                    <a:lstStyle/>
                    <a:p>
                      <a:pPr indent="0" lvl="0" marL="0" marR="0" rtl="0" algn="l">
                        <a:spcBef>
                          <a:spcPts val="0"/>
                        </a:spcBef>
                        <a:spcAft>
                          <a:spcPts val="0"/>
                        </a:spcAft>
                        <a:buNone/>
                      </a:pPr>
                      <a:r>
                        <a:rPr lang="en-US" sz="1800" u="none" cap="none" strike="noStrike"/>
                        <a:t>flag</a:t>
                      </a:r>
                      <a:endParaRPr sz="1800"/>
                    </a:p>
                  </a:txBody>
                  <a:tcPr marT="45725" marB="45725" marR="91450" marL="91450"/>
                </a:tc>
                <a:tc>
                  <a:txBody>
                    <a:bodyPr/>
                    <a:lstStyle/>
                    <a:p>
                      <a:pPr indent="0" lvl="0" marL="0" marR="0" rtl="0" algn="l">
                        <a:spcBef>
                          <a:spcPts val="0"/>
                        </a:spcBef>
                        <a:spcAft>
                          <a:spcPts val="0"/>
                        </a:spcAft>
                        <a:buNone/>
                      </a:pPr>
                      <a:r>
                        <a:rPr lang="en-US" sz="1800"/>
                        <a:t>Meaning</a:t>
                      </a:r>
                      <a:endParaRPr sz="1800"/>
                    </a:p>
                  </a:txBody>
                  <a:tcPr marT="45725" marB="45725" marR="91450" marL="91450"/>
                </a:tc>
              </a:tr>
              <a:tr h="370850">
                <a:tc>
                  <a:txBody>
                    <a:bodyPr/>
                    <a:lstStyle/>
                    <a:p>
                      <a:pPr indent="0" lvl="0" marL="0" marR="0" rtl="0" algn="l">
                        <a:spcBef>
                          <a:spcPts val="0"/>
                        </a:spcBef>
                        <a:spcAft>
                          <a:spcPts val="0"/>
                        </a:spcAft>
                        <a:buNone/>
                      </a:pPr>
                      <a:r>
                        <a:rPr lang="en-US" sz="1800"/>
                        <a:t>--</a:t>
                      </a:r>
                      <a:r>
                        <a:rPr b="0" i="0" lang="en-US" sz="1800" u="none" cap="none" strike="noStrike">
                          <a:solidFill>
                            <a:srgbClr val="454545"/>
                          </a:solidFill>
                          <a:latin typeface="Arial"/>
                          <a:ea typeface="Arial"/>
                          <a:cs typeface="Arial"/>
                          <a:sym typeface="Arial"/>
                        </a:rPr>
                        <a:t>alwaysStrict</a:t>
                      </a:r>
                      <a:r>
                        <a:rPr lang="en-US" sz="1800"/>
                        <a:t> </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Parse in strict mode and emit </a:t>
                      </a:r>
                      <a:r>
                        <a:rPr lang="en-US" sz="1800"/>
                        <a:t>"use strict"</a:t>
                      </a:r>
                      <a:r>
                        <a:rPr b="0" i="0" lang="en-US" sz="1800">
                          <a:solidFill>
                            <a:schemeClr val="dk1"/>
                          </a:solidFill>
                          <a:latin typeface="Calibri"/>
                          <a:ea typeface="Calibri"/>
                          <a:cs typeface="Calibri"/>
                          <a:sym typeface="Calibri"/>
                        </a:rPr>
                        <a:t> for each source file</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--noImplicitThis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Raise error on </a:t>
                      </a:r>
                      <a:r>
                        <a:rPr lang="en-US" sz="1800"/>
                        <a:t>this</a:t>
                      </a:r>
                      <a:r>
                        <a:rPr b="0" i="0" lang="en-US" sz="1800">
                          <a:solidFill>
                            <a:schemeClr val="dk1"/>
                          </a:solidFill>
                          <a:latin typeface="Calibri"/>
                          <a:ea typeface="Calibri"/>
                          <a:cs typeface="Calibri"/>
                          <a:sym typeface="Calibri"/>
                        </a:rPr>
                        <a:t> expressions with an implied </a:t>
                      </a:r>
                      <a:r>
                        <a:rPr lang="en-US" sz="1800"/>
                        <a:t>any</a:t>
                      </a:r>
                      <a:r>
                        <a:rPr b="0" i="0" lang="en-US" sz="1800">
                          <a:solidFill>
                            <a:schemeClr val="dk1"/>
                          </a:solidFill>
                          <a:latin typeface="Calibri"/>
                          <a:ea typeface="Calibri"/>
                          <a:cs typeface="Calibri"/>
                          <a:sym typeface="Calibri"/>
                        </a:rPr>
                        <a:t> type.</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--strictNullChecks</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Strict null checking mode, the </a:t>
                      </a:r>
                      <a:r>
                        <a:rPr lang="en-US" sz="1800"/>
                        <a:t>null </a:t>
                      </a:r>
                      <a:r>
                        <a:rPr b="0" i="0" lang="en-US" sz="1800">
                          <a:solidFill>
                            <a:schemeClr val="dk1"/>
                          </a:solidFill>
                          <a:latin typeface="Calibri"/>
                          <a:ea typeface="Calibri"/>
                          <a:cs typeface="Calibri"/>
                          <a:sym typeface="Calibri"/>
                        </a:rPr>
                        <a:t>and </a:t>
                      </a:r>
                      <a:r>
                        <a:rPr lang="en-US" sz="1800"/>
                        <a:t>undefined</a:t>
                      </a:r>
                      <a:r>
                        <a:rPr b="0" i="0" lang="en-US" sz="1800">
                          <a:solidFill>
                            <a:schemeClr val="dk1"/>
                          </a:solidFill>
                          <a:latin typeface="Calibri"/>
                          <a:ea typeface="Calibri"/>
                          <a:cs typeface="Calibri"/>
                          <a:sym typeface="Calibri"/>
                        </a:rPr>
                        <a:t> values are not in the domain of every type and are only assignable to themselves and </a:t>
                      </a:r>
                      <a:r>
                        <a:rPr lang="en-US" sz="1800"/>
                        <a:t>any</a:t>
                      </a:r>
                      <a:r>
                        <a:rPr b="0" i="0" lang="en-US" sz="1800">
                          <a:solidFill>
                            <a:schemeClr val="dk1"/>
                          </a:solidFill>
                          <a:latin typeface="Calibri"/>
                          <a:ea typeface="Calibri"/>
                          <a:cs typeface="Calibri"/>
                          <a:sym typeface="Calibri"/>
                        </a:rPr>
                        <a:t> (the one exception being that </a:t>
                      </a:r>
                      <a:r>
                        <a:rPr lang="en-US" sz="1800"/>
                        <a:t>undefined </a:t>
                      </a:r>
                      <a:r>
                        <a:rPr b="0" i="0" lang="en-US" sz="1800">
                          <a:solidFill>
                            <a:schemeClr val="dk1"/>
                          </a:solidFill>
                          <a:latin typeface="Calibri"/>
                          <a:ea typeface="Calibri"/>
                          <a:cs typeface="Calibri"/>
                          <a:sym typeface="Calibri"/>
                        </a:rPr>
                        <a:t>is also assignable to </a:t>
                      </a:r>
                      <a:r>
                        <a:rPr lang="en-US" sz="1800"/>
                        <a:t>void</a:t>
                      </a:r>
                      <a:r>
                        <a:rPr b="0" i="0" lang="en-US" sz="1800">
                          <a:solidFill>
                            <a:schemeClr val="dk1"/>
                          </a:solidFill>
                          <a:latin typeface="Calibri"/>
                          <a:ea typeface="Calibri"/>
                          <a:cs typeface="Calibri"/>
                          <a:sym typeface="Calibri"/>
                        </a:rPr>
                        <a:t>).</a:t>
                      </a:r>
                      <a:endParaRPr sz="1800"/>
                    </a:p>
                  </a:txBody>
                  <a:tcPr marT="45725" marB="45725" marR="91450" marL="91450"/>
                </a:tc>
              </a:tr>
              <a:tr h="370850">
                <a:tc>
                  <a:txBody>
                    <a:bodyPr/>
                    <a:lstStyle/>
                    <a:p>
                      <a:pPr indent="0" lvl="0" marL="0" marR="0" rtl="0" algn="l">
                        <a:spcBef>
                          <a:spcPts val="0"/>
                        </a:spcBef>
                        <a:spcAft>
                          <a:spcPts val="0"/>
                        </a:spcAft>
                        <a:buNone/>
                      </a:pPr>
                      <a:r>
                        <a:rPr b="0" i="0" lang="en-US" sz="1800" u="none" cap="none" strike="noStrike">
                          <a:solidFill>
                            <a:srgbClr val="454545"/>
                          </a:solidFill>
                          <a:latin typeface="Arial"/>
                          <a:ea typeface="Arial"/>
                          <a:cs typeface="Arial"/>
                          <a:sym typeface="Arial"/>
                        </a:rPr>
                        <a:t>--noImplicitAny</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Raise error on expressions and declarations with an implied </a:t>
                      </a:r>
                      <a:r>
                        <a:rPr lang="en-US" sz="1800"/>
                        <a:t>any</a:t>
                      </a:r>
                      <a:r>
                        <a:rPr b="0" i="0" lang="en-US" sz="1800">
                          <a:solidFill>
                            <a:schemeClr val="dk1"/>
                          </a:solidFill>
                          <a:latin typeface="Calibri"/>
                          <a:ea typeface="Calibri"/>
                          <a:cs typeface="Calibri"/>
                          <a:sym typeface="Calibri"/>
                        </a:rPr>
                        <a:t> type.</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Font typeface="Calibri"/>
                        <a:buNone/>
                      </a:pPr>
                      <a:r>
                        <a:rPr b="0" lang="en-US" sz="1800">
                          <a:solidFill>
                            <a:schemeClr val="dk1"/>
                          </a:solidFill>
                          <a:latin typeface="Calibri"/>
                          <a:ea typeface="Calibri"/>
                          <a:cs typeface="Calibri"/>
                          <a:sym typeface="Calibri"/>
                        </a:rPr>
                        <a:t>--noImplicitReturns</a:t>
                      </a:r>
                      <a:endParaRPr/>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Report error when not all code paths in function return a value.</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Font typeface="Calibri"/>
                        <a:buNone/>
                      </a:pPr>
                      <a:r>
                        <a:t/>
                      </a:r>
                      <a:endParaRPr b="0" sz="1800">
                        <a:solidFill>
                          <a:schemeClr val="dk1"/>
                        </a:solidFill>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0"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 and more</a:t>
                      </a:r>
                      <a:r>
                        <a:rPr b="1" lang="en-US" sz="1800">
                          <a:solidFill>
                            <a:schemeClr val="dk1"/>
                          </a:solidFill>
                          <a:latin typeface="Calibri"/>
                          <a:ea typeface="Calibri"/>
                          <a:cs typeface="Calibri"/>
                          <a:sym typeface="Calibri"/>
                        </a:rPr>
                        <a:t> …</a:t>
                      </a:r>
                      <a:endParaRPr b="1" sz="1800"/>
                    </a:p>
                  </a:txBody>
                  <a:tcPr marT="45725" marB="45725" marR="91450" marL="91450"/>
                </a:tc>
              </a:tr>
            </a:tbl>
          </a:graphicData>
        </a:graphic>
      </p:graphicFrame>
      <p:sp>
        <p:nvSpPr>
          <p:cNvPr id="1625" name="Google Shape;1625;p119"/>
          <p:cNvSpPr txBox="1"/>
          <p:nvPr>
            <p:ph idx="1" type="body"/>
          </p:nvPr>
        </p:nvSpPr>
        <p:spPr>
          <a:xfrm>
            <a:off x="620250" y="5262374"/>
            <a:ext cx="10662600" cy="1119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600"/>
              </a:spcAft>
              <a:buClr>
                <a:schemeClr val="dk1"/>
              </a:buClr>
              <a:buFont typeface="Arial"/>
              <a:buNone/>
            </a:pPr>
            <a:r>
              <a:rPr b="0" i="0" lang="en-US" sz="1800" u="none" cap="none" strike="noStrike">
                <a:solidFill>
                  <a:schemeClr val="dk1"/>
                </a:solidFill>
                <a:latin typeface="Calibri"/>
                <a:ea typeface="Calibri"/>
                <a:cs typeface="Calibri"/>
                <a:sym typeface="Calibri"/>
              </a:rPr>
              <a:t>TypeScript supports a whole series of “compiler flags” which can be set in tsconfig.json. </a:t>
            </a:r>
            <a:r>
              <a:rPr b="1" i="0" lang="en-US" sz="1800" u="none" cap="none" strike="noStrike">
                <a:solidFill>
                  <a:schemeClr val="dk1"/>
                </a:solidFill>
              </a:rPr>
              <a:t>From version 2.3 on, all flags related with “strict” compilation can be set in with the –strict flag.</a:t>
            </a:r>
            <a:r>
              <a:rPr b="0" i="0" lang="en-US" sz="1800" u="none" cap="none" strike="noStrike">
                <a:solidFill>
                  <a:schemeClr val="dk1"/>
                </a:solidFill>
                <a:latin typeface="Calibri"/>
                <a:ea typeface="Calibri"/>
                <a:cs typeface="Calibri"/>
                <a:sym typeface="Calibri"/>
              </a:rPr>
              <a:t> In 2.2 and below the flags need to be set individually. </a:t>
            </a:r>
            <a:r>
              <a:rPr b="1" i="0" lang="en-US" sz="1800" u="none" cap="none" strike="noStrike">
                <a:solidFill>
                  <a:schemeClr val="dk1"/>
                </a:solidFill>
              </a:rPr>
              <a:t>S</a:t>
            </a:r>
            <a:r>
              <a:rPr b="1" lang="en-US" sz="1800">
                <a:solidFill>
                  <a:schemeClr val="dk1"/>
                </a:solidFill>
              </a:rPr>
              <a:t>etting –strict is considered best practice and highly recommended</a:t>
            </a:r>
            <a:endParaRPr b="1" i="1" sz="1800" u="none" cap="none" strike="noStrike">
              <a:solidFill>
                <a:schemeClr val="dk1"/>
              </a:solidFill>
            </a:endParaRPr>
          </a:p>
        </p:txBody>
      </p:sp>
      <p:pic>
        <p:nvPicPr>
          <p:cNvPr id="1626" name="Google Shape;1626;p119">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0" name="Shape 1630"/>
        <p:cNvGrpSpPr/>
        <p:nvPr/>
      </p:nvGrpSpPr>
      <p:grpSpPr>
        <a:xfrm>
          <a:off x="0" y="0"/>
          <a:ext cx="0" cy="0"/>
          <a:chOff x="0" y="0"/>
          <a:chExt cx="0" cy="0"/>
        </a:xfrm>
      </p:grpSpPr>
      <p:sp>
        <p:nvSpPr>
          <p:cNvPr id="1631" name="Google Shape;1631;p120"/>
          <p:cNvSpPr txBox="1"/>
          <p:nvPr>
            <p:ph type="title"/>
          </p:nvPr>
        </p:nvSpPr>
        <p:spPr>
          <a:xfrm>
            <a:off x="858606" y="370578"/>
            <a:ext cx="50934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Contextual inference</a:t>
            </a:r>
            <a:endParaRPr b="0" i="0" sz="3959" u="none" cap="none" strike="noStrike">
              <a:solidFill>
                <a:schemeClr val="dk1"/>
              </a:solidFill>
              <a:latin typeface="Calibri"/>
              <a:ea typeface="Calibri"/>
              <a:cs typeface="Calibri"/>
              <a:sym typeface="Calibri"/>
            </a:endParaRPr>
          </a:p>
        </p:txBody>
      </p:sp>
      <p:sp>
        <p:nvSpPr>
          <p:cNvPr id="1632" name="Google Shape;1632;p120"/>
          <p:cNvSpPr txBox="1"/>
          <p:nvPr>
            <p:ph idx="1" type="body"/>
          </p:nvPr>
        </p:nvSpPr>
        <p:spPr>
          <a:xfrm>
            <a:off x="932500" y="1707450"/>
            <a:ext cx="3916500" cy="344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Type inference also works in "the other direction" in some cases in TypeScript. Meaning: not from right</a:t>
            </a:r>
            <a:r>
              <a:rPr lang="en-US" sz="1800">
                <a:solidFill>
                  <a:schemeClr val="dk1"/>
                </a:solidFill>
              </a:rPr>
              <a:t>-to left, impacting the variable declarations on the left-hand side. </a:t>
            </a:r>
            <a:endParaRPr sz="1800">
              <a:solidFill>
                <a:schemeClr val="dk1"/>
              </a:solidFill>
            </a:endParaRPr>
          </a:p>
          <a:p>
            <a:pPr indent="0" lvl="0" marL="0" marR="0" rtl="0" algn="l">
              <a:lnSpc>
                <a:spcPct val="90000"/>
              </a:lnSpc>
              <a:spcBef>
                <a:spcPts val="0"/>
              </a:spcBef>
              <a:spcAft>
                <a:spcPts val="0"/>
              </a:spcAft>
              <a:buClr>
                <a:schemeClr val="dk1"/>
              </a:buClr>
              <a:buFont typeface="Arial"/>
              <a:buNone/>
            </a:pPr>
            <a:r>
              <a:t/>
            </a:r>
            <a:endParaRPr sz="1800">
              <a:solidFill>
                <a:schemeClr val="dk1"/>
              </a:solidFill>
            </a:endParaRPr>
          </a:p>
          <a:p>
            <a:pPr indent="0" lvl="0" marL="0" marR="0" rtl="0" algn="l">
              <a:lnSpc>
                <a:spcPct val="90000"/>
              </a:lnSpc>
              <a:spcBef>
                <a:spcPts val="0"/>
              </a:spcBef>
              <a:spcAft>
                <a:spcPts val="0"/>
              </a:spcAft>
              <a:buClr>
                <a:schemeClr val="dk1"/>
              </a:buClr>
              <a:buFont typeface="Arial"/>
              <a:buNone/>
            </a:pPr>
            <a:r>
              <a:rPr lang="en-US" sz="1800">
                <a:solidFill>
                  <a:schemeClr val="dk1"/>
                </a:solidFill>
              </a:rPr>
              <a:t>It also work in callbacks. </a:t>
            </a:r>
            <a:r>
              <a:rPr b="0" i="0" lang="en-US" sz="1800" u="none" cap="none" strike="noStrike">
                <a:solidFill>
                  <a:schemeClr val="dk1"/>
                </a:solidFill>
                <a:latin typeface="Calibri"/>
                <a:ea typeface="Calibri"/>
                <a:cs typeface="Calibri"/>
                <a:sym typeface="Calibri"/>
              </a:rPr>
              <a:t>This is known as "contextual typing".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Arial"/>
              <a:buNone/>
            </a:pPr>
            <a:r>
              <a:rPr b="0" i="0" lang="en-US" sz="1800" u="none" cap="none" strike="noStrike">
                <a:solidFill>
                  <a:schemeClr val="dk1"/>
                </a:solidFill>
                <a:latin typeface="Calibri"/>
                <a:ea typeface="Calibri"/>
                <a:cs typeface="Calibri"/>
                <a:sym typeface="Calibri"/>
              </a:rPr>
              <a:t>Contextual typing occurs when the type of an expression is implied by</a:t>
            </a:r>
            <a:endParaRPr sz="1800"/>
          </a:p>
          <a:p>
            <a:pPr indent="0" lvl="0" marL="0" marR="0" rtl="0" algn="l">
              <a:lnSpc>
                <a:spcPct val="90000"/>
              </a:lnSpc>
              <a:spcBef>
                <a:spcPts val="0"/>
              </a:spcBef>
              <a:spcAft>
                <a:spcPts val="600"/>
              </a:spcAft>
              <a:buClr>
                <a:schemeClr val="dk1"/>
              </a:buClr>
              <a:buFont typeface="Arial"/>
              <a:buNone/>
            </a:pPr>
            <a:r>
              <a:rPr b="0" i="0" lang="en-US" sz="1800" u="none" cap="none" strike="noStrike">
                <a:solidFill>
                  <a:schemeClr val="dk1"/>
                </a:solidFill>
                <a:latin typeface="Calibri"/>
                <a:ea typeface="Calibri"/>
                <a:cs typeface="Calibri"/>
                <a:sym typeface="Calibri"/>
              </a:rPr>
              <a:t>its location.</a:t>
            </a:r>
            <a:endParaRPr sz="1800"/>
          </a:p>
        </p:txBody>
      </p:sp>
      <p:sp>
        <p:nvSpPr>
          <p:cNvPr id="1633" name="Google Shape;1633;p120"/>
          <p:cNvSpPr txBox="1"/>
          <p:nvPr/>
        </p:nvSpPr>
        <p:spPr>
          <a:xfrm>
            <a:off x="5666824" y="828126"/>
            <a:ext cx="6324000" cy="2566800"/>
          </a:xfrm>
          <a:prstGeom prst="rect">
            <a:avLst/>
          </a:prstGeom>
          <a:gradFill>
            <a:gsLst>
              <a:gs pos="0">
                <a:srgbClr val="474747"/>
              </a:gs>
              <a:gs pos="50000">
                <a:schemeClr val="dk1"/>
              </a:gs>
              <a:gs pos="100000">
                <a:schemeClr val="dk1"/>
              </a:gs>
            </a:gsLst>
            <a:lin ang="5400012" scaled="0"/>
          </a:gradFill>
          <a:ln>
            <a:noFill/>
          </a:ln>
          <a:effectLst>
            <a:outerShdw blurRad="57150" rotWithShape="0" algn="ctr" dir="5400000" dist="19050">
              <a:srgbClr val="000000">
                <a:alpha val="62750"/>
              </a:srgbClr>
            </a:outerShdw>
          </a:effectLst>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586C0"/>
              </a:buClr>
              <a:buFont typeface="Arial"/>
              <a:buNone/>
            </a:pPr>
            <a:r>
              <a:rPr lang="en-US" sz="1600">
                <a:solidFill>
                  <a:srgbClr val="C586C0"/>
                </a:solidFill>
                <a:latin typeface="Consolas"/>
                <a:ea typeface="Consolas"/>
                <a:cs typeface="Consolas"/>
                <a:sym typeface="Consolas"/>
              </a:rPr>
              <a:t>import</a:t>
            </a:r>
            <a:r>
              <a:rPr lang="en-US" sz="1600">
                <a:solidFill>
                  <a:srgbClr val="D4D4D4"/>
                </a:solidFill>
                <a:latin typeface="Consolas"/>
                <a:ea typeface="Consolas"/>
                <a:cs typeface="Consolas"/>
                <a:sym typeface="Consolas"/>
              </a:rPr>
              <a:t> { </a:t>
            </a:r>
            <a:r>
              <a:rPr lang="en-US" sz="1600">
                <a:solidFill>
                  <a:srgbClr val="9CDCFE"/>
                </a:solidFill>
                <a:latin typeface="Consolas"/>
                <a:ea typeface="Consolas"/>
                <a:cs typeface="Consolas"/>
                <a:sym typeface="Consolas"/>
              </a:rPr>
              <a:t>readFile</a:t>
            </a:r>
            <a:r>
              <a:rPr lang="en-US" sz="1600">
                <a:solidFill>
                  <a:srgbClr val="D4D4D4"/>
                </a:solidFill>
                <a:latin typeface="Consolas"/>
                <a:ea typeface="Consolas"/>
                <a:cs typeface="Consolas"/>
                <a:sym typeface="Consolas"/>
              </a:rPr>
              <a:t> } </a:t>
            </a:r>
            <a:r>
              <a:rPr lang="en-US" sz="1600">
                <a:solidFill>
                  <a:srgbClr val="C586C0"/>
                </a:solidFill>
                <a:latin typeface="Consolas"/>
                <a:ea typeface="Consolas"/>
                <a:cs typeface="Consolas"/>
                <a:sym typeface="Consolas"/>
              </a:rPr>
              <a:t>from</a:t>
            </a:r>
            <a:r>
              <a:rPr lang="en-US" sz="1600">
                <a:solidFill>
                  <a:srgbClr val="D4D4D4"/>
                </a:solidFill>
                <a:latin typeface="Consolas"/>
                <a:ea typeface="Consolas"/>
                <a:cs typeface="Consolas"/>
                <a:sym typeface="Consolas"/>
              </a:rPr>
              <a:t> </a:t>
            </a:r>
            <a:r>
              <a:rPr lang="en-US" sz="1600">
                <a:solidFill>
                  <a:srgbClr val="CE9178"/>
                </a:solidFill>
                <a:latin typeface="Consolas"/>
                <a:ea typeface="Consolas"/>
                <a:cs typeface="Consolas"/>
                <a:sym typeface="Consolas"/>
              </a:rPr>
              <a:t>"fs"</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chemeClr val="lt1"/>
              </a:buClr>
              <a:buFont typeface="Arial"/>
              <a:buNone/>
            </a:pPr>
            <a:r>
              <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chemeClr val="lt1"/>
              </a:buClr>
              <a:buFont typeface="Arial"/>
              <a:buNone/>
            </a:pPr>
            <a:r>
              <a:t/>
            </a:r>
            <a:endParaRPr sz="1600">
              <a:solidFill>
                <a:srgbClr val="D4D4D4"/>
              </a:solidFill>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br>
              <a:rPr lang="en-US" sz="1600">
                <a:solidFill>
                  <a:srgbClr val="D4D4D4"/>
                </a:solidFill>
                <a:latin typeface="Consolas"/>
                <a:ea typeface="Consolas"/>
                <a:cs typeface="Consolas"/>
                <a:sym typeface="Consolas"/>
              </a:rPr>
            </a:br>
            <a:r>
              <a:rPr lang="en-US" sz="1600">
                <a:solidFill>
                  <a:srgbClr val="DCDCAA"/>
                </a:solidFill>
                <a:latin typeface="Consolas"/>
                <a:ea typeface="Consolas"/>
                <a:cs typeface="Consolas"/>
                <a:sym typeface="Consolas"/>
              </a:rPr>
              <a:t>readFile</a:t>
            </a:r>
            <a:r>
              <a:rPr lang="en-US" sz="1600">
                <a:solidFill>
                  <a:srgbClr val="D4D4D4"/>
                </a:solidFill>
                <a:latin typeface="Consolas"/>
                <a:ea typeface="Consolas"/>
                <a:cs typeface="Consolas"/>
                <a:sym typeface="Consolas"/>
              </a:rPr>
              <a:t>(</a:t>
            </a:r>
            <a:r>
              <a:rPr lang="en-US" sz="1600">
                <a:solidFill>
                  <a:srgbClr val="CE9178"/>
                </a:solidFill>
                <a:latin typeface="Consolas"/>
                <a:ea typeface="Consolas"/>
                <a:cs typeface="Consolas"/>
                <a:sym typeface="Consolas"/>
              </a:rPr>
              <a:t>"d:/tmp/data.txt"</a:t>
            </a:r>
            <a:r>
              <a:rPr lang="en-US" sz="1600">
                <a:solidFill>
                  <a:srgbClr val="D4D4D4"/>
                </a:solidFill>
                <a:latin typeface="Consolas"/>
                <a:ea typeface="Consolas"/>
                <a:cs typeface="Consolas"/>
                <a:sym typeface="Consolas"/>
              </a:rPr>
              <a:t>, </a:t>
            </a:r>
            <a:r>
              <a:rPr lang="en-US" sz="1600">
                <a:solidFill>
                  <a:srgbClr val="569CD6"/>
                </a:solidFill>
                <a:latin typeface="Consolas"/>
                <a:ea typeface="Consolas"/>
                <a:cs typeface="Consolas"/>
                <a:sym typeface="Consolas"/>
              </a:rPr>
              <a:t>function</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err</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buf</a:t>
            </a:r>
            <a:r>
              <a:rPr lang="en-US" sz="1600">
                <a:solidFill>
                  <a:srgbClr val="D4D4D4"/>
                </a:solidFill>
                <a:latin typeface="Consolas"/>
                <a:ea typeface="Consolas"/>
                <a:cs typeface="Consolas"/>
                <a:sym typeface="Consolas"/>
              </a:rPr>
              <a:t>){</a:t>
            </a:r>
            <a:endParaRPr sz="1600">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br>
              <a:rPr lang="en-US" sz="1600">
                <a:solidFill>
                  <a:srgbClr val="D4D4D4"/>
                </a:solidFill>
                <a:latin typeface="Consolas"/>
                <a:ea typeface="Consolas"/>
                <a:cs typeface="Consolas"/>
                <a:sym typeface="Consolas"/>
              </a:rPr>
            </a:br>
            <a:r>
              <a:rPr lang="en-US" sz="1600">
                <a:solidFill>
                  <a:srgbClr val="D4D4D4"/>
                </a:solidFill>
                <a:latin typeface="Consolas"/>
                <a:ea typeface="Consolas"/>
                <a:cs typeface="Consolas"/>
                <a:sym typeface="Consolas"/>
              </a:rPr>
              <a:t>   </a:t>
            </a:r>
            <a:r>
              <a:rPr lang="en-US" sz="1600">
                <a:solidFill>
                  <a:srgbClr val="4EC9B0"/>
                </a:solidFill>
                <a:latin typeface="Consolas"/>
                <a:ea typeface="Consolas"/>
                <a:cs typeface="Consolas"/>
                <a:sym typeface="Consolas"/>
              </a:rPr>
              <a:t>console</a:t>
            </a: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log</a:t>
            </a:r>
            <a:r>
              <a:rPr lang="en-US" sz="1600">
                <a:solidFill>
                  <a:srgbClr val="D4D4D4"/>
                </a:solidFill>
                <a:latin typeface="Consolas"/>
                <a:ea typeface="Consolas"/>
                <a:cs typeface="Consolas"/>
                <a:sym typeface="Consolas"/>
              </a:rPr>
              <a:t>(</a:t>
            </a:r>
            <a:r>
              <a:rPr lang="en-US" sz="1600">
                <a:solidFill>
                  <a:srgbClr val="9CDCFE"/>
                </a:solidFill>
                <a:latin typeface="Consolas"/>
                <a:ea typeface="Consolas"/>
                <a:cs typeface="Consolas"/>
                <a:sym typeface="Consolas"/>
              </a:rPr>
              <a:t>buf</a:t>
            </a:r>
            <a:r>
              <a:rPr lang="en-US" sz="1600">
                <a:solidFill>
                  <a:srgbClr val="D4D4D4"/>
                </a:solidFill>
                <a:latin typeface="Consolas"/>
                <a:ea typeface="Consolas"/>
                <a:cs typeface="Consolas"/>
                <a:sym typeface="Consolas"/>
              </a:rPr>
              <a:t>.</a:t>
            </a:r>
            <a:r>
              <a:rPr lang="en-US" sz="1600">
                <a:solidFill>
                  <a:srgbClr val="DCDCAA"/>
                </a:solidFill>
                <a:latin typeface="Consolas"/>
                <a:ea typeface="Consolas"/>
                <a:cs typeface="Consolas"/>
                <a:sym typeface="Consolas"/>
              </a:rPr>
              <a:t>toString</a:t>
            </a:r>
            <a:r>
              <a:rPr lang="en-US" sz="1600">
                <a:solidFill>
                  <a:srgbClr val="D4D4D4"/>
                </a:solidFill>
                <a:latin typeface="Consolas"/>
                <a:ea typeface="Consolas"/>
                <a:cs typeface="Consolas"/>
                <a:sym typeface="Consolas"/>
              </a:rPr>
              <a:t>())</a:t>
            </a:r>
            <a:endParaRPr sz="1600">
              <a:latin typeface="Consolas"/>
              <a:ea typeface="Consolas"/>
              <a:cs typeface="Consolas"/>
              <a:sym typeface="Consolas"/>
            </a:endParaRPr>
          </a:p>
          <a:p>
            <a:pPr indent="0" lvl="0" marL="0" marR="0" rtl="0" algn="l">
              <a:lnSpc>
                <a:spcPct val="90000"/>
              </a:lnSpc>
              <a:spcBef>
                <a:spcPts val="0"/>
              </a:spcBef>
              <a:spcAft>
                <a:spcPts val="0"/>
              </a:spcAft>
              <a:buClr>
                <a:srgbClr val="D4D4D4"/>
              </a:buClr>
              <a:buFont typeface="Arial"/>
              <a:buNone/>
            </a:pPr>
            <a:r>
              <a:rPr lang="en-US"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p:txBody>
      </p:sp>
      <p:pic>
        <p:nvPicPr>
          <p:cNvPr id="1634" name="Google Shape;1634;p120"/>
          <p:cNvPicPr preferRelativeResize="0"/>
          <p:nvPr/>
        </p:nvPicPr>
        <p:blipFill rotWithShape="1">
          <a:blip r:embed="rId3">
            <a:alphaModFix/>
          </a:blip>
          <a:srcRect b="0" l="0" r="0" t="0"/>
          <a:stretch/>
        </p:blipFill>
        <p:spPr>
          <a:xfrm>
            <a:off x="5666776" y="3604850"/>
            <a:ext cx="6324000" cy="2766900"/>
          </a:xfrm>
          <a:prstGeom prst="rect">
            <a:avLst/>
          </a:prstGeom>
          <a:noFill/>
          <a:ln>
            <a:noFill/>
          </a:ln>
        </p:spPr>
      </p:pic>
      <p:pic>
        <p:nvPicPr>
          <p:cNvPr id="1635" name="Google Shape;1635;p120">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sp>
        <p:nvSpPr>
          <p:cNvPr id="1640" name="Google Shape;1640;p121"/>
          <p:cNvSpPr txBox="1"/>
          <p:nvPr>
            <p:ph type="title"/>
          </p:nvPr>
        </p:nvSpPr>
        <p:spPr>
          <a:xfrm>
            <a:off x="858606" y="370578"/>
            <a:ext cx="5093400" cy="499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b="0" lang="en-US" sz="3959">
                <a:solidFill>
                  <a:schemeClr val="accent1"/>
                </a:solidFill>
                <a:latin typeface="Calibri"/>
                <a:ea typeface="Calibri"/>
                <a:cs typeface="Calibri"/>
                <a:sym typeface="Calibri"/>
              </a:rPr>
              <a:t>Best practice</a:t>
            </a:r>
            <a:endParaRPr b="0" i="0" sz="3959" u="none" cap="none" strike="noStrike">
              <a:solidFill>
                <a:schemeClr val="dk1"/>
              </a:solidFill>
              <a:latin typeface="Calibri"/>
              <a:ea typeface="Calibri"/>
              <a:cs typeface="Calibri"/>
              <a:sym typeface="Calibri"/>
            </a:endParaRPr>
          </a:p>
        </p:txBody>
      </p:sp>
      <p:sp>
        <p:nvSpPr>
          <p:cNvPr id="1641" name="Google Shape;1641;p121"/>
          <p:cNvSpPr txBox="1"/>
          <p:nvPr>
            <p:ph idx="1" type="body"/>
          </p:nvPr>
        </p:nvSpPr>
        <p:spPr>
          <a:xfrm>
            <a:off x="858600" y="1487106"/>
            <a:ext cx="10662600" cy="49662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DRY and </a:t>
            </a:r>
            <a:r>
              <a:rPr b="1" lang="en-US" sz="1400"/>
              <a:t>don't</a:t>
            </a:r>
            <a:r>
              <a:rPr b="1" i="0" lang="en-US" sz="1400" u="none" cap="none" strike="noStrike">
                <a:solidFill>
                  <a:schemeClr val="dk1"/>
                </a:solidFill>
                <a:latin typeface="Calibri"/>
                <a:ea typeface="Calibri"/>
                <a:cs typeface="Calibri"/>
                <a:sym typeface="Calibri"/>
              </a:rPr>
              <a:t> be verbose: use type inference</a:t>
            </a:r>
            <a:endParaRPr sz="1400"/>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s1</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"lala"</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8000"/>
                </a:solidFill>
                <a:highlight>
                  <a:srgbClr val="FFFFFF"/>
                </a:highlight>
                <a:latin typeface="Consolas"/>
                <a:ea typeface="Consolas"/>
                <a:cs typeface="Consolas"/>
                <a:sym typeface="Consolas"/>
              </a:rPr>
              <a:t>/*NOT*/</a:t>
            </a:r>
            <a:endParaRPr sz="1200">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s2</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 </a:t>
            </a:r>
            <a:r>
              <a:rPr lang="en-US" sz="1200">
                <a:solidFill>
                  <a:srgbClr val="A31515"/>
                </a:solidFill>
                <a:highlight>
                  <a:srgbClr val="FFFFFF"/>
                </a:highlight>
                <a:latin typeface="Consolas"/>
                <a:ea typeface="Consolas"/>
                <a:cs typeface="Consolas"/>
                <a:sym typeface="Consolas"/>
              </a:rPr>
              <a:t>"lala"</a:t>
            </a:r>
            <a:endParaRPr sz="1200">
              <a:solidFill>
                <a:srgbClr val="A31515"/>
              </a:solidFill>
              <a:highlight>
                <a:srgbClr val="FFFFFF"/>
              </a:highlight>
              <a:latin typeface="Consolas"/>
              <a:ea typeface="Consolas"/>
              <a:cs typeface="Consolas"/>
              <a:sym typeface="Consolas"/>
            </a:endParaRPr>
          </a:p>
          <a:p>
            <a:pPr indent="0" lvl="0" marL="0" marR="0" rtl="0" algn="l">
              <a:lnSpc>
                <a:spcPct val="80000"/>
              </a:lnSpc>
              <a:spcBef>
                <a:spcPts val="0"/>
              </a:spcBef>
              <a:spcAft>
                <a:spcPts val="0"/>
              </a:spcAft>
              <a:buClr>
                <a:srgbClr val="569CD6"/>
              </a:buClr>
              <a:buFont typeface="Arial"/>
              <a:buNone/>
            </a:pPr>
            <a:r>
              <a:t/>
            </a:r>
            <a:endParaRPr sz="1400">
              <a:solidFill>
                <a:srgbClr val="569CD6"/>
              </a:solidFill>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Avoid the </a:t>
            </a:r>
            <a:r>
              <a:rPr b="1" i="1" lang="en-US" sz="1400" u="none" cap="none" strike="noStrike">
                <a:solidFill>
                  <a:schemeClr val="dk1"/>
                </a:solidFill>
                <a:latin typeface="Calibri"/>
                <a:ea typeface="Calibri"/>
                <a:cs typeface="Calibri"/>
                <a:sym typeface="Calibri"/>
              </a:rPr>
              <a:t>implicit</a:t>
            </a:r>
            <a:r>
              <a:rPr b="1" i="0" lang="en-US" sz="1400" u="none" cap="none" strike="noStrike">
                <a:solidFill>
                  <a:schemeClr val="dk1"/>
                </a:solidFill>
                <a:latin typeface="Calibri"/>
                <a:ea typeface="Calibri"/>
                <a:cs typeface="Calibri"/>
                <a:sym typeface="Calibri"/>
              </a:rPr>
              <a:t> usage of </a:t>
            </a:r>
            <a:r>
              <a:rPr b="1" i="1" lang="en-US" sz="1400" u="none" cap="none" strike="noStrike">
                <a:solidFill>
                  <a:schemeClr val="dk1"/>
                </a:solidFill>
                <a:latin typeface="Calibri"/>
                <a:ea typeface="Calibri"/>
                <a:cs typeface="Calibri"/>
                <a:sym typeface="Calibri"/>
              </a:rPr>
              <a:t>any </a:t>
            </a:r>
            <a:endParaRPr sz="1400"/>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rgbClr val="454545"/>
              </a:solidFill>
              <a:latin typeface="Arial"/>
              <a:ea typeface="Arial"/>
              <a:cs typeface="Arial"/>
              <a:sym typeface="Arial"/>
            </a:endParaRPr>
          </a:p>
          <a:p>
            <a:pPr indent="0" lvl="0" marL="0" marR="0" rtl="0" algn="l">
              <a:lnSpc>
                <a:spcPct val="80000"/>
              </a:lnSpc>
              <a:spcBef>
                <a:spcPts val="0"/>
              </a:spcBef>
              <a:spcAft>
                <a:spcPts val="0"/>
              </a:spcAft>
              <a:buClr>
                <a:srgbClr val="569CD6"/>
              </a:buClr>
              <a:buFont typeface="Arial"/>
              <a:buNone/>
            </a:pPr>
            <a:r>
              <a:rPr b="0" i="0" lang="en-US" sz="1400" u="none" cap="none" strike="noStrike">
                <a:solidFill>
                  <a:srgbClr val="569CD6"/>
                </a:solidFill>
                <a:latin typeface="Consolas"/>
                <a:ea typeface="Consolas"/>
                <a:cs typeface="Consolas"/>
                <a:sym typeface="Consolas"/>
              </a:rPr>
              <a:t>--noImplicitAny</a:t>
            </a:r>
            <a:endParaRPr b="0" i="0" sz="1400" u="none" cap="none" strike="noStrike">
              <a:solidFill>
                <a:srgbClr val="569CD6"/>
              </a:solidFill>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rPr b="1" i="0" lang="en-US" sz="1400" u="none" cap="none" strike="noStrike">
                <a:solidFill>
                  <a:schemeClr val="dk1"/>
                </a:solidFill>
                <a:latin typeface="Calibri"/>
                <a:ea typeface="Calibri"/>
                <a:cs typeface="Calibri"/>
                <a:sym typeface="Calibri"/>
              </a:rPr>
              <a:t>Type the parameters of your own non call-back functions.</a:t>
            </a:r>
            <a:endParaRPr sz="1400"/>
          </a:p>
          <a:p>
            <a:pPr indent="0" lvl="0" marL="0" marR="0" rtl="0" algn="l">
              <a:lnSpc>
                <a:spcPct val="80000"/>
              </a:lnSpc>
              <a:spcBef>
                <a:spcPts val="0"/>
              </a:spcBef>
              <a:spcAft>
                <a:spcPts val="0"/>
              </a:spcAft>
              <a:buClr>
                <a:schemeClr val="dk1"/>
              </a:buClr>
              <a:buFont typeface="Arial"/>
              <a:buNone/>
            </a:pPr>
            <a:r>
              <a:rPr b="0" i="0" lang="en-US" sz="1400" u="sng" cap="none" strike="noStrike">
                <a:solidFill>
                  <a:schemeClr val="dk1"/>
                </a:solidFill>
                <a:latin typeface="Calibri"/>
                <a:ea typeface="Calibri"/>
                <a:cs typeface="Calibri"/>
                <a:sym typeface="Calibri"/>
              </a:rPr>
              <a:t>Optionally</a:t>
            </a:r>
            <a:r>
              <a:rPr b="0" i="0" lang="en-US" sz="1400" u="none" cap="none" strike="noStrike">
                <a:solidFill>
                  <a:schemeClr val="dk1"/>
                </a:solidFill>
                <a:latin typeface="Calibri"/>
                <a:ea typeface="Calibri"/>
                <a:cs typeface="Calibri"/>
                <a:sym typeface="Calibri"/>
              </a:rPr>
              <a:t> </a:t>
            </a:r>
            <a:r>
              <a:rPr b="1" i="0" lang="en-US" sz="1400" u="none" cap="none" strike="noStrike">
                <a:solidFill>
                  <a:schemeClr val="dk1"/>
                </a:solidFill>
                <a:latin typeface="Calibri"/>
                <a:ea typeface="Calibri"/>
                <a:cs typeface="Calibri"/>
                <a:sym typeface="Calibri"/>
              </a:rPr>
              <a:t>type the return value of the function</a:t>
            </a:r>
            <a:endParaRPr b="1" i="0" sz="14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Font typeface="Arial"/>
              <a:buNone/>
            </a:pPr>
            <a:r>
              <a:t/>
            </a:r>
            <a:endParaRPr b="1" sz="1800">
              <a:solidFill>
                <a:schemeClr val="dk1"/>
              </a:solidFill>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translate</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`¿Eh? ¿Que signifique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function</a:t>
            </a:r>
            <a:r>
              <a:rPr lang="en-US" sz="1200">
                <a:solidFill>
                  <a:schemeClr val="dk1"/>
                </a:solidFill>
                <a:highlight>
                  <a:srgbClr val="FFFFFF"/>
                </a:highlight>
                <a:latin typeface="Consolas"/>
                <a:ea typeface="Consolas"/>
                <a:cs typeface="Consolas"/>
                <a:sym typeface="Consolas"/>
              </a:rPr>
              <a:t> </a:t>
            </a:r>
            <a:r>
              <a:rPr lang="en-US" sz="1200">
                <a:solidFill>
                  <a:srgbClr val="795E26"/>
                </a:solidFill>
                <a:highlight>
                  <a:srgbClr val="FFFFFF"/>
                </a:highlight>
                <a:latin typeface="Consolas"/>
                <a:ea typeface="Consolas"/>
                <a:cs typeface="Consolas"/>
                <a:sym typeface="Consolas"/>
              </a:rPr>
              <a:t>translate2</a:t>
            </a:r>
            <a:r>
              <a:rPr lang="en-US" sz="1200">
                <a:solidFill>
                  <a:schemeClr val="dk1"/>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chemeClr val="dk1"/>
                </a:solidFill>
                <a:highlight>
                  <a:srgbClr val="FFFFFF"/>
                </a:highlight>
                <a:latin typeface="Consolas"/>
                <a:ea typeface="Consolas"/>
                <a:cs typeface="Consolas"/>
                <a:sym typeface="Consolas"/>
              </a:rPr>
              <a:t>:</a:t>
            </a:r>
            <a:r>
              <a:rPr lang="en-US" sz="1200">
                <a:solidFill>
                  <a:srgbClr val="267F99"/>
                </a:solidFill>
                <a:highlight>
                  <a:srgbClr val="FFFFFF"/>
                </a:highlight>
                <a:latin typeface="Consolas"/>
                <a:ea typeface="Consolas"/>
                <a:cs typeface="Consolas"/>
                <a:sym typeface="Consolas"/>
              </a:rPr>
              <a:t>string</a:t>
            </a:r>
            <a:r>
              <a:rPr lang="en-US" sz="1200">
                <a:solidFill>
                  <a:schemeClr val="dk1"/>
                </a:solidFill>
                <a:highlight>
                  <a:srgbClr val="FFFFFF"/>
                </a:highlight>
                <a:latin typeface="Consolas"/>
                <a:ea typeface="Consolas"/>
                <a:cs typeface="Consolas"/>
                <a:sym typeface="Consolas"/>
              </a:rPr>
              <a:t>)  {</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AF00DB"/>
                </a:solidFill>
                <a:highlight>
                  <a:srgbClr val="FFFFFF"/>
                </a:highlight>
                <a:latin typeface="Consolas"/>
                <a:ea typeface="Consolas"/>
                <a:cs typeface="Consolas"/>
                <a:sym typeface="Consolas"/>
              </a:rPr>
              <a:t>return</a:t>
            </a:r>
            <a:r>
              <a:rPr lang="en-US" sz="1200">
                <a:solidFill>
                  <a:schemeClr val="dk1"/>
                </a:solidFill>
                <a:highlight>
                  <a:srgbClr val="FFFFFF"/>
                </a:highlight>
                <a:latin typeface="Consolas"/>
                <a:ea typeface="Consolas"/>
                <a:cs typeface="Consolas"/>
                <a:sym typeface="Consolas"/>
              </a:rPr>
              <a:t> </a:t>
            </a:r>
            <a:r>
              <a:rPr lang="en-US" sz="1200">
                <a:solidFill>
                  <a:srgbClr val="A31515"/>
                </a:solidFill>
                <a:highlight>
                  <a:srgbClr val="FFFFFF"/>
                </a:highlight>
                <a:latin typeface="Consolas"/>
                <a:ea typeface="Consolas"/>
                <a:cs typeface="Consolas"/>
                <a:sym typeface="Consolas"/>
              </a:rPr>
              <a:t>`¿Eh? ¿Que signifique '</a:t>
            </a:r>
            <a:r>
              <a:rPr lang="en-US" sz="1200">
                <a:solidFill>
                  <a:srgbClr val="0000FF"/>
                </a:solidFill>
                <a:highlight>
                  <a:srgbClr val="FFFFFF"/>
                </a:highlight>
                <a:latin typeface="Consolas"/>
                <a:ea typeface="Consolas"/>
                <a:cs typeface="Consolas"/>
                <a:sym typeface="Consolas"/>
              </a:rPr>
              <a:t>${</a:t>
            </a:r>
            <a:r>
              <a:rPr lang="en-US" sz="1200">
                <a:solidFill>
                  <a:srgbClr val="001080"/>
                </a:solidFill>
                <a:highlight>
                  <a:srgbClr val="FFFFFF"/>
                </a:highlight>
                <a:latin typeface="Consolas"/>
                <a:ea typeface="Consolas"/>
                <a:cs typeface="Consolas"/>
                <a:sym typeface="Consolas"/>
              </a:rPr>
              <a:t>text</a:t>
            </a:r>
            <a:r>
              <a:rPr lang="en-US" sz="1200">
                <a:solidFill>
                  <a:srgbClr val="0000FF"/>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a:t>
            </a:r>
            <a:endParaRPr sz="1200">
              <a:solidFill>
                <a:srgbClr val="A31515"/>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translate</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"Blah"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sz="1200">
                <a:solidFill>
                  <a:srgbClr val="0000FF"/>
                </a:solidFill>
                <a:highlight>
                  <a:srgbClr val="FFFFFF"/>
                </a:highlight>
                <a:latin typeface="Consolas"/>
                <a:ea typeface="Consolas"/>
                <a:cs typeface="Consolas"/>
                <a:sym typeface="Consolas"/>
              </a:rPr>
              <a:t>let</a:t>
            </a:r>
            <a:r>
              <a:rPr lang="en-US" sz="1200">
                <a:solidFill>
                  <a:schemeClr val="dk1"/>
                </a:solidFill>
                <a:highlight>
                  <a:srgbClr val="FFFFFF"/>
                </a:highlight>
                <a:latin typeface="Consolas"/>
                <a:ea typeface="Consolas"/>
                <a:cs typeface="Consolas"/>
                <a:sym typeface="Consolas"/>
              </a:rPr>
              <a:t> </a:t>
            </a:r>
            <a:r>
              <a:rPr lang="en-US" sz="1200">
                <a:solidFill>
                  <a:srgbClr val="001080"/>
                </a:solidFill>
                <a:highlight>
                  <a:srgbClr val="FFFFFF"/>
                </a:highlight>
                <a:latin typeface="Consolas"/>
                <a:ea typeface="Consolas"/>
                <a:cs typeface="Consolas"/>
                <a:sym typeface="Consolas"/>
              </a:rPr>
              <a:t>s2</a:t>
            </a:r>
            <a:r>
              <a:rPr lang="en-US" sz="1200">
                <a:solidFill>
                  <a:schemeClr val="dk1"/>
                </a:solidFill>
                <a:highlight>
                  <a:srgbClr val="FFFFFF"/>
                </a:highlight>
                <a:latin typeface="Consolas"/>
                <a:ea typeface="Consolas"/>
                <a:cs typeface="Consolas"/>
                <a:sym typeface="Consolas"/>
              </a:rPr>
              <a:t> = </a:t>
            </a:r>
            <a:r>
              <a:rPr lang="en-US" sz="1200">
                <a:solidFill>
                  <a:srgbClr val="795E26"/>
                </a:solidFill>
                <a:highlight>
                  <a:srgbClr val="FFFFFF"/>
                </a:highlight>
                <a:latin typeface="Consolas"/>
                <a:ea typeface="Consolas"/>
                <a:cs typeface="Consolas"/>
                <a:sym typeface="Consolas"/>
              </a:rPr>
              <a:t>translate2</a:t>
            </a:r>
            <a:r>
              <a:rPr lang="en-US" sz="1200">
                <a:solidFill>
                  <a:schemeClr val="dk1"/>
                </a:solidFill>
                <a:highlight>
                  <a:srgbClr val="FFFFFF"/>
                </a:highlight>
                <a:latin typeface="Consolas"/>
                <a:ea typeface="Consolas"/>
                <a:cs typeface="Consolas"/>
                <a:sym typeface="Consolas"/>
              </a:rPr>
              <a:t>(</a:t>
            </a:r>
            <a:r>
              <a:rPr lang="en-US" sz="1200">
                <a:solidFill>
                  <a:srgbClr val="A31515"/>
                </a:solidFill>
                <a:highlight>
                  <a:srgbClr val="FFFFFF"/>
                </a:highlight>
                <a:latin typeface="Consolas"/>
                <a:ea typeface="Consolas"/>
                <a:cs typeface="Consolas"/>
                <a:sym typeface="Consolas"/>
              </a:rPr>
              <a:t>"Blah"</a:t>
            </a:r>
            <a:r>
              <a:rPr lang="en-US" sz="1200">
                <a:solidFill>
                  <a:schemeClr val="dk1"/>
                </a:solidFill>
                <a:highlight>
                  <a:srgbClr val="FFFFFF"/>
                </a:highlight>
                <a:latin typeface="Consolas"/>
                <a:ea typeface="Consolas"/>
                <a:cs typeface="Consolas"/>
                <a:sym typeface="Consolas"/>
              </a:rPr>
              <a:t>)</a:t>
            </a:r>
            <a:endParaRPr sz="1200">
              <a:solidFill>
                <a:schemeClr val="dk1"/>
              </a:solidFill>
              <a:highlight>
                <a:srgbClr val="FFFFFF"/>
              </a:highlight>
              <a:latin typeface="Consolas"/>
              <a:ea typeface="Consolas"/>
              <a:cs typeface="Consolas"/>
              <a:sym typeface="Consolas"/>
            </a:endParaRPr>
          </a:p>
          <a:p>
            <a:pPr indent="0" lvl="0" marL="0" marR="0" rtl="0" algn="l">
              <a:lnSpc>
                <a:spcPct val="80000"/>
              </a:lnSpc>
              <a:spcBef>
                <a:spcPts val="0"/>
              </a:spcBef>
              <a:spcAft>
                <a:spcPts val="0"/>
              </a:spcAft>
              <a:buClr>
                <a:schemeClr val="dk1"/>
              </a:buClr>
              <a:buFont typeface="Arial"/>
              <a:buNone/>
            </a:pPr>
            <a:r>
              <a:t/>
            </a:r>
            <a:endParaRPr b="1" sz="1800">
              <a:solidFill>
                <a:schemeClr val="dk1"/>
              </a:solidFill>
            </a:endParaRPr>
          </a:p>
          <a:p>
            <a:pPr indent="0" lvl="0" marL="0" marR="0" rtl="0" algn="l">
              <a:lnSpc>
                <a:spcPct val="80000"/>
              </a:lnSpc>
              <a:spcBef>
                <a:spcPts val="0"/>
              </a:spcBef>
              <a:spcAft>
                <a:spcPts val="0"/>
              </a:spcAft>
              <a:buClr>
                <a:schemeClr val="dk1"/>
              </a:buClr>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600"/>
              </a:spcAft>
              <a:buClr>
                <a:srgbClr val="D4D4D4"/>
              </a:buClr>
              <a:buFont typeface="Arial"/>
              <a:buNone/>
            </a:pPr>
            <a:r>
              <a:t/>
            </a:r>
            <a:endParaRPr b="0" i="0" sz="1800" u="none" cap="none" strike="noStrike">
              <a:solidFill>
                <a:srgbClr val="D4D4D4"/>
              </a:solidFill>
              <a:latin typeface="Inconsolata"/>
              <a:ea typeface="Inconsolata"/>
              <a:cs typeface="Inconsolata"/>
              <a:sym typeface="Inconsolata"/>
            </a:endParaRPr>
          </a:p>
        </p:txBody>
      </p:sp>
      <p:pic>
        <p:nvPicPr>
          <p:cNvPr id="1642" name="Google Shape;1642;p121">
            <a:hlinkClick r:id="rId3"/>
          </p:cNvPr>
          <p:cNvPicPr preferRelativeResize="0"/>
          <p:nvPr/>
        </p:nvPicPr>
        <p:blipFill rotWithShape="1">
          <a:blip r:embed="rId4">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6" name="Shape 1646"/>
        <p:cNvGrpSpPr/>
        <p:nvPr/>
      </p:nvGrpSpPr>
      <p:grpSpPr>
        <a:xfrm>
          <a:off x="0" y="0"/>
          <a:ext cx="0" cy="0"/>
          <a:chOff x="0" y="0"/>
          <a:chExt cx="0" cy="0"/>
        </a:xfrm>
      </p:grpSpPr>
      <p:sp>
        <p:nvSpPr>
          <p:cNvPr id="1647" name="Google Shape;1647;p122"/>
          <p:cNvSpPr txBox="1"/>
          <p:nvPr>
            <p:ph type="title"/>
          </p:nvPr>
        </p:nvSpPr>
        <p:spPr>
          <a:xfrm>
            <a:off x="858595" y="370575"/>
            <a:ext cx="9209100" cy="4995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Calibri"/>
              <a:buNone/>
            </a:pPr>
            <a:r>
              <a:rPr lang="en-US"/>
              <a:t>Type inference with assignment &amp; declarations</a:t>
            </a:r>
            <a:endParaRPr/>
          </a:p>
        </p:txBody>
      </p:sp>
      <p:sp>
        <p:nvSpPr>
          <p:cNvPr id="1648" name="Google Shape;1648;p122"/>
          <p:cNvSpPr txBox="1"/>
          <p:nvPr>
            <p:ph idx="1" type="body"/>
          </p:nvPr>
        </p:nvSpPr>
        <p:spPr>
          <a:xfrm>
            <a:off x="858600" y="1574850"/>
            <a:ext cx="5015700" cy="4878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Font typeface="Arial"/>
              <a:buNone/>
            </a:pPr>
            <a:r>
              <a:rPr i="0" lang="en-US" sz="2400" u="none" cap="none" strike="noStrike">
                <a:solidFill>
                  <a:schemeClr val="dk1"/>
                </a:solidFill>
              </a:rPr>
              <a:t>There is a difference in the behaviour of type inference between </a:t>
            </a:r>
            <a:r>
              <a:rPr b="1" i="0" lang="en-US" sz="2400" u="none" cap="none" strike="noStrike">
                <a:solidFill>
                  <a:schemeClr val="dk1"/>
                </a:solidFill>
              </a:rPr>
              <a:t>declarations</a:t>
            </a:r>
            <a:r>
              <a:rPr i="0" lang="en-US" sz="2400" u="none" cap="none" strike="noStrike">
                <a:solidFill>
                  <a:schemeClr val="dk1"/>
                </a:solidFill>
              </a:rPr>
              <a:t> (“let”) with their corresponding </a:t>
            </a:r>
            <a:r>
              <a:rPr i="1" lang="en-US" sz="2400" u="none" cap="none" strike="noStrike">
                <a:solidFill>
                  <a:schemeClr val="dk1"/>
                </a:solidFill>
              </a:rPr>
              <a:t>initializers</a:t>
            </a:r>
            <a:r>
              <a:rPr i="0" lang="en-US" sz="2400" u="none" cap="none" strike="noStrike">
                <a:solidFill>
                  <a:schemeClr val="dk1"/>
                </a:solidFill>
              </a:rPr>
              <a:t> and </a:t>
            </a:r>
            <a:r>
              <a:rPr b="1" i="0" lang="en-US" sz="2400" u="none" cap="none" strike="noStrike">
                <a:solidFill>
                  <a:schemeClr val="dk1"/>
                </a:solidFill>
              </a:rPr>
              <a:t>assignment.</a:t>
            </a:r>
            <a:endParaRPr i="0" sz="2400" u="none" cap="none" strike="noStrike">
              <a:solidFill>
                <a:schemeClr val="dk1"/>
              </a:solidFill>
            </a:endParaRPr>
          </a:p>
          <a:p>
            <a:pPr indent="0" lvl="0" marL="0" marR="0" rtl="0" algn="l">
              <a:lnSpc>
                <a:spcPct val="90000"/>
              </a:lnSpc>
              <a:spcBef>
                <a:spcPts val="0"/>
              </a:spcBef>
              <a:spcAft>
                <a:spcPts val="0"/>
              </a:spcAft>
              <a:buClr>
                <a:schemeClr val="dk1"/>
              </a:buClr>
              <a:buFont typeface="Arial"/>
              <a:buNone/>
            </a:pPr>
            <a:r>
              <a:t/>
            </a:r>
            <a:endParaRPr i="0" sz="2400" u="none" cap="none" strike="noStrike">
              <a:solidFill>
                <a:schemeClr val="dk1"/>
              </a:solidFill>
            </a:endParaRPr>
          </a:p>
          <a:p>
            <a:pPr indent="0" lvl="0" marL="0" marR="0" rtl="0" algn="l">
              <a:lnSpc>
                <a:spcPct val="90000"/>
              </a:lnSpc>
              <a:spcBef>
                <a:spcPts val="0"/>
              </a:spcBef>
              <a:spcAft>
                <a:spcPts val="600"/>
              </a:spcAft>
              <a:buClr>
                <a:schemeClr val="dk1"/>
              </a:buClr>
              <a:buFont typeface="Arial"/>
              <a:buNone/>
            </a:pPr>
            <a:r>
              <a:rPr i="0" lang="en-US" sz="2400" u="none" cap="none" strike="noStrike">
                <a:solidFill>
                  <a:schemeClr val="dk1"/>
                </a:solidFill>
              </a:rPr>
              <a:t>In the example assignment works but the variable initializer mus</a:t>
            </a:r>
            <a:r>
              <a:rPr lang="en-US">
                <a:solidFill>
                  <a:schemeClr val="dk1"/>
                </a:solidFill>
              </a:rPr>
              <a:t>t exactly match the structure of Named, i.e. the Object literal may only specify known properties, and 'surname' does not exist in type 'Named'</a:t>
            </a:r>
            <a:endParaRPr>
              <a:solidFill>
                <a:schemeClr val="dk1"/>
              </a:solidFill>
            </a:endParaRPr>
          </a:p>
        </p:txBody>
      </p:sp>
      <p:sp>
        <p:nvSpPr>
          <p:cNvPr id="1649" name="Google Shape;1649;p122"/>
          <p:cNvSpPr txBox="1"/>
          <p:nvPr/>
        </p:nvSpPr>
        <p:spPr>
          <a:xfrm>
            <a:off x="6425400" y="1574850"/>
            <a:ext cx="5320200" cy="3708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US">
                <a:solidFill>
                  <a:srgbClr val="0000FF"/>
                </a:solidFill>
                <a:highlight>
                  <a:srgbClr val="FFFFFF"/>
                </a:highlight>
                <a:latin typeface="Consolas"/>
                <a:ea typeface="Consolas"/>
                <a:cs typeface="Consolas"/>
                <a:sym typeface="Consolas"/>
              </a:rPr>
              <a:t>interface</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Named</a:t>
            </a: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name</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string</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let</a:t>
            </a: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Named</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 also with anonymous objects</a:t>
            </a:r>
            <a:endParaRPr>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00FF"/>
                </a:solidFill>
                <a:highlight>
                  <a:srgbClr val="FFFFFF"/>
                </a:highlight>
                <a:latin typeface="Consolas"/>
                <a:ea typeface="Consolas"/>
                <a:cs typeface="Consolas"/>
                <a:sym typeface="Consolas"/>
              </a:rPr>
              <a:t>let</a:t>
            </a: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o</a:t>
            </a:r>
            <a:r>
              <a:rPr lang="en-US">
                <a:solidFill>
                  <a:schemeClr val="dk1"/>
                </a:solidFill>
                <a:highlight>
                  <a:srgbClr val="FFFFFF"/>
                </a:highlight>
                <a:latin typeface="Consolas"/>
                <a:ea typeface="Consolas"/>
                <a:cs typeface="Consolas"/>
                <a:sym typeface="Consolas"/>
              </a:rPr>
              <a:t> = { </a:t>
            </a:r>
            <a:r>
              <a:rPr lang="en-US">
                <a:solidFill>
                  <a:srgbClr val="001080"/>
                </a:solidFill>
                <a:highlight>
                  <a:srgbClr val="FFFFFF"/>
                </a:highlight>
                <a:latin typeface="Consolas"/>
                <a:ea typeface="Consolas"/>
                <a:cs typeface="Consolas"/>
                <a:sym typeface="Consolas"/>
              </a:rPr>
              <a:t>name:</a:t>
            </a:r>
            <a:r>
              <a:rPr lang="en-US">
                <a:solidFill>
                  <a:schemeClr val="dk1"/>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"Olaf"</a:t>
            </a:r>
            <a:r>
              <a:rPr lang="en-US">
                <a:solidFill>
                  <a:schemeClr val="dk1"/>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surname:</a:t>
            </a:r>
            <a:r>
              <a:rPr lang="en-US">
                <a:solidFill>
                  <a:schemeClr val="dk1"/>
                </a:solidFill>
                <a:highlight>
                  <a:srgbClr val="FFFFFF"/>
                </a:highlight>
                <a:latin typeface="Consolas"/>
                <a:ea typeface="Consolas"/>
                <a:cs typeface="Consolas"/>
                <a:sym typeface="Consolas"/>
              </a:rPr>
              <a:t> </a:t>
            </a:r>
            <a:r>
              <a:rPr lang="en-US">
                <a:solidFill>
                  <a:srgbClr val="A31515"/>
                </a:solidFill>
                <a:highlight>
                  <a:srgbClr val="FFFFFF"/>
                </a:highlight>
                <a:latin typeface="Consolas"/>
                <a:ea typeface="Consolas"/>
                <a:cs typeface="Consolas"/>
                <a:sym typeface="Consolas"/>
              </a:rPr>
              <a:t>"Leifson"</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 = </a:t>
            </a:r>
            <a:r>
              <a:rPr lang="en-US">
                <a:solidFill>
                  <a:srgbClr val="001080"/>
                </a:solidFill>
                <a:highlight>
                  <a:srgbClr val="FFFFFF"/>
                </a:highlight>
                <a:latin typeface="Consolas"/>
                <a:ea typeface="Consolas"/>
                <a:cs typeface="Consolas"/>
                <a:sym typeface="Consolas"/>
              </a:rPr>
              <a:t>o</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267F99"/>
                </a:solidFill>
                <a:highlight>
                  <a:srgbClr val="FFFFFF"/>
                </a:highlight>
                <a:latin typeface="Consolas"/>
                <a:ea typeface="Consolas"/>
                <a:cs typeface="Consolas"/>
                <a:sym typeface="Consolas"/>
              </a:rPr>
              <a:t>console</a:t>
            </a:r>
            <a:r>
              <a:rPr lang="en-US">
                <a:solidFill>
                  <a:schemeClr val="dk1"/>
                </a:solidFill>
                <a:highlight>
                  <a:srgbClr val="FFFFFF"/>
                </a:highlight>
                <a:latin typeface="Consolas"/>
                <a:ea typeface="Consolas"/>
                <a:cs typeface="Consolas"/>
                <a:sym typeface="Consolas"/>
              </a:rPr>
              <a:t>.</a:t>
            </a:r>
            <a:r>
              <a:rPr lang="en-US">
                <a:solidFill>
                  <a:srgbClr val="795E26"/>
                </a:solidFill>
                <a:highlight>
                  <a:srgbClr val="FFFFFF"/>
                </a:highlight>
                <a:latin typeface="Consolas"/>
                <a:ea typeface="Consolas"/>
                <a:cs typeface="Consolas"/>
                <a:sym typeface="Consolas"/>
              </a:rPr>
              <a:t>log</a:t>
            </a:r>
            <a:r>
              <a:rPr lang="en-US">
                <a:solidFill>
                  <a:schemeClr val="dk1"/>
                </a:solidFill>
                <a:highlight>
                  <a:srgbClr val="FFFFFF"/>
                </a:highlight>
                <a:latin typeface="Consolas"/>
                <a:ea typeface="Consolas"/>
                <a:cs typeface="Consolas"/>
                <a:sym typeface="Consolas"/>
              </a:rPr>
              <a:t>(</a:t>
            </a:r>
            <a:r>
              <a:rPr lang="en-US">
                <a:solidFill>
                  <a:srgbClr val="001080"/>
                </a:solidFill>
                <a:highlight>
                  <a:srgbClr val="FFFFFF"/>
                </a:highlight>
                <a:latin typeface="Consolas"/>
                <a:ea typeface="Consolas"/>
                <a:cs typeface="Consolas"/>
                <a:sym typeface="Consolas"/>
              </a:rPr>
              <a:t>p</a:t>
            </a:r>
            <a:r>
              <a:rPr lang="en-US">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 compile error</a:t>
            </a:r>
            <a:endParaRPr>
              <a:solidFill>
                <a:srgbClr val="008000"/>
              </a:solidFill>
              <a:highlight>
                <a:srgbClr val="FFFFFF"/>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rPr lang="en-US">
                <a:solidFill>
                  <a:schemeClr val="dk1"/>
                </a:solidFill>
                <a:highlight>
                  <a:srgbClr val="FFFFFF"/>
                </a:highlight>
                <a:latin typeface="Consolas"/>
                <a:ea typeface="Consolas"/>
                <a:cs typeface="Consolas"/>
                <a:sym typeface="Consolas"/>
              </a:rPr>
              <a:t> </a:t>
            </a:r>
            <a:r>
              <a:rPr lang="en-US">
                <a:solidFill>
                  <a:srgbClr val="008000"/>
                </a:solidFill>
                <a:highlight>
                  <a:srgbClr val="FFFFFF"/>
                </a:highlight>
                <a:latin typeface="Consolas"/>
                <a:ea typeface="Consolas"/>
                <a:cs typeface="Consolas"/>
                <a:sym typeface="Consolas"/>
              </a:rPr>
              <a:t>//let n : Named = { name: "Olaf" , surname: "Leifson"}</a:t>
            </a:r>
            <a:endParaRPr>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a:solidFill>
                  <a:schemeClr val="dk1"/>
                </a:solidFill>
                <a:highlight>
                  <a:srgbClr val="FFFFFF"/>
                </a:highlight>
                <a:latin typeface="Consolas"/>
                <a:ea typeface="Consolas"/>
                <a:cs typeface="Consolas"/>
                <a:sym typeface="Consolas"/>
              </a:rPr>
              <a:t> </a:t>
            </a:r>
            <a:endParaRPr>
              <a:latin typeface="Consolas"/>
              <a:ea typeface="Consolas"/>
              <a:cs typeface="Consolas"/>
              <a:sym typeface="Consolas"/>
            </a:endParaRPr>
          </a:p>
        </p:txBody>
      </p:sp>
      <p:pic>
        <p:nvPicPr>
          <p:cNvPr id="1650" name="Google Shape;1650;p122"/>
          <p:cNvPicPr preferRelativeResize="0"/>
          <p:nvPr/>
        </p:nvPicPr>
        <p:blipFill>
          <a:blip r:embed="rId3">
            <a:alphaModFix/>
          </a:blip>
          <a:stretch>
            <a:fillRect/>
          </a:stretch>
        </p:blipFill>
        <p:spPr>
          <a:xfrm>
            <a:off x="6055550" y="1574850"/>
            <a:ext cx="369848" cy="348699"/>
          </a:xfrm>
          <a:prstGeom prst="rect">
            <a:avLst/>
          </a:prstGeom>
          <a:noFill/>
          <a:ln>
            <a:noFill/>
          </a:ln>
        </p:spPr>
      </p:pic>
      <p:pic>
        <p:nvPicPr>
          <p:cNvPr id="1651" name="Google Shape;1651;p122">
            <a:hlinkClick r:id="rId4"/>
          </p:cNvPr>
          <p:cNvPicPr preferRelativeResize="0"/>
          <p:nvPr/>
        </p:nvPicPr>
        <p:blipFill rotWithShape="1">
          <a:blip r:embed="rId5">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42"/>
          <p:cNvSpPr txBox="1"/>
          <p:nvPr>
            <p:ph type="title"/>
          </p:nvPr>
        </p:nvSpPr>
        <p:spPr>
          <a:xfrm>
            <a:off x="858606" y="370578"/>
            <a:ext cx="5093400" cy="49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JavaScript History</a:t>
            </a:r>
            <a:endParaRPr/>
          </a:p>
        </p:txBody>
      </p:sp>
      <p:pic>
        <p:nvPicPr>
          <p:cNvPr id="881" name="Google Shape;881;p42"/>
          <p:cNvPicPr preferRelativeResize="0"/>
          <p:nvPr/>
        </p:nvPicPr>
        <p:blipFill>
          <a:blip r:embed="rId3">
            <a:alphaModFix/>
          </a:blip>
          <a:stretch>
            <a:fillRect/>
          </a:stretch>
        </p:blipFill>
        <p:spPr>
          <a:xfrm>
            <a:off x="231200" y="2465075"/>
            <a:ext cx="11334325" cy="2376375"/>
          </a:xfrm>
          <a:prstGeom prst="rect">
            <a:avLst/>
          </a:prstGeom>
          <a:noFill/>
          <a:ln>
            <a:noFill/>
          </a:ln>
        </p:spPr>
      </p:pic>
      <p:sp>
        <p:nvSpPr>
          <p:cNvPr id="882" name="Google Shape;882;p42"/>
          <p:cNvSpPr txBox="1"/>
          <p:nvPr/>
        </p:nvSpPr>
        <p:spPr>
          <a:xfrm>
            <a:off x="10280075" y="4038925"/>
            <a:ext cx="1985700" cy="936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666666"/>
                </a:solidFill>
              </a:rPr>
              <a:t>ECMAScript20XX</a:t>
            </a:r>
            <a:endParaRPr b="1" sz="1600">
              <a:solidFill>
                <a:srgbClr val="666666"/>
              </a:solidFill>
            </a:endParaRPr>
          </a:p>
        </p:txBody>
      </p:sp>
      <p:pic>
        <p:nvPicPr>
          <p:cNvPr id="883" name="Google Shape;883;p42"/>
          <p:cNvPicPr preferRelativeResize="0"/>
          <p:nvPr/>
        </p:nvPicPr>
        <p:blipFill>
          <a:blip r:embed="rId4">
            <a:alphaModFix/>
          </a:blip>
          <a:stretch>
            <a:fillRect/>
          </a:stretch>
        </p:blipFill>
        <p:spPr>
          <a:xfrm>
            <a:off x="6414650" y="5053900"/>
            <a:ext cx="1069174" cy="654175"/>
          </a:xfrm>
          <a:prstGeom prst="rect">
            <a:avLst/>
          </a:prstGeom>
          <a:noFill/>
          <a:ln>
            <a:noFill/>
          </a:ln>
        </p:spPr>
      </p:pic>
      <p:sp>
        <p:nvSpPr>
          <p:cNvPr id="884" name="Google Shape;884;p42"/>
          <p:cNvSpPr txBox="1"/>
          <p:nvPr/>
        </p:nvSpPr>
        <p:spPr>
          <a:xfrm>
            <a:off x="6414650" y="4354625"/>
            <a:ext cx="12744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666666"/>
                </a:solidFill>
              </a:rPr>
              <a:t>Node.js </a:t>
            </a:r>
            <a:endParaRPr b="1" sz="1600">
              <a:solidFill>
                <a:srgbClr val="666666"/>
              </a:solidFill>
            </a:endParaRPr>
          </a:p>
          <a:p>
            <a:pPr indent="0" lvl="0" marL="0" rtl="0" algn="l">
              <a:spcBef>
                <a:spcPts val="0"/>
              </a:spcBef>
              <a:spcAft>
                <a:spcPts val="0"/>
              </a:spcAft>
              <a:buNone/>
            </a:pPr>
            <a:r>
              <a:rPr b="1" lang="en-US" sz="1600">
                <a:solidFill>
                  <a:srgbClr val="666666"/>
                </a:solidFill>
              </a:rPr>
              <a:t>released</a:t>
            </a:r>
            <a:endParaRPr b="1" sz="1600">
              <a:solidFill>
                <a:srgbClr val="666666"/>
              </a:solidFill>
            </a:endParaRPr>
          </a:p>
        </p:txBody>
      </p:sp>
      <p:pic>
        <p:nvPicPr>
          <p:cNvPr id="885" name="Google Shape;885;p42"/>
          <p:cNvPicPr preferRelativeResize="0"/>
          <p:nvPr/>
        </p:nvPicPr>
        <p:blipFill>
          <a:blip r:embed="rId5">
            <a:alphaModFix amt="51000"/>
          </a:blip>
          <a:stretch>
            <a:fillRect/>
          </a:stretch>
        </p:blipFill>
        <p:spPr>
          <a:xfrm flipH="1">
            <a:off x="7328250" y="1902700"/>
            <a:ext cx="4706625" cy="4902725"/>
          </a:xfrm>
          <a:prstGeom prst="rect">
            <a:avLst/>
          </a:prstGeom>
          <a:noFill/>
          <a:ln>
            <a:noFill/>
          </a:ln>
        </p:spPr>
      </p:pic>
      <p:pic>
        <p:nvPicPr>
          <p:cNvPr id="886" name="Google Shape;886;p42">
            <a:hlinkClick r:id="rId6"/>
          </p:cNvPr>
          <p:cNvPicPr preferRelativeResize="0"/>
          <p:nvPr/>
        </p:nvPicPr>
        <p:blipFill rotWithShape="1">
          <a:blip r:embed="rId7">
            <a:alphaModFix/>
          </a:blip>
          <a:srcRect b="20564" l="17744" r="17634" t="20458"/>
          <a:stretch/>
        </p:blipFill>
        <p:spPr>
          <a:xfrm>
            <a:off x="1" y="6546100"/>
            <a:ext cx="341751" cy="31189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5" name="Shape 1655"/>
        <p:cNvGrpSpPr/>
        <p:nvPr/>
      </p:nvGrpSpPr>
      <p:grpSpPr>
        <a:xfrm>
          <a:off x="0" y="0"/>
          <a:ext cx="0" cy="0"/>
          <a:chOff x="0" y="0"/>
          <a:chExt cx="0" cy="0"/>
        </a:xfrm>
      </p:grpSpPr>
      <p:sp>
        <p:nvSpPr>
          <p:cNvPr id="1656" name="Google Shape;1656;p123"/>
          <p:cNvSpPr txBox="1"/>
          <p:nvPr>
            <p:ph idx="2" type="body"/>
          </p:nvPr>
        </p:nvSpPr>
        <p:spPr>
          <a:xfrm>
            <a:off x="863475" y="1330054"/>
            <a:ext cx="10662600" cy="5366400"/>
          </a:xfrm>
          <a:prstGeom prst="rect">
            <a:avLst/>
          </a:prstGeom>
          <a:noFill/>
          <a:ln>
            <a:noFill/>
          </a:ln>
        </p:spPr>
        <p:txBody>
          <a:bodyPr anchorCtr="0" anchor="t" bIns="45700" lIns="91425" spcFirstLastPara="1" rIns="91425" wrap="square" tIns="45700">
            <a:noAutofit/>
          </a:bodyPr>
          <a:lstStyle/>
          <a:p>
            <a:pPr indent="0" lvl="0" marL="0" marR="0" rtl="0" algn="l">
              <a:lnSpc>
                <a:spcPct val="122222"/>
              </a:lnSpc>
              <a:spcBef>
                <a:spcPts val="0"/>
              </a:spcBef>
              <a:spcAft>
                <a:spcPts val="0"/>
              </a:spcAft>
              <a:buClr>
                <a:schemeClr val="dk1"/>
              </a:buClr>
              <a:buSzPts val="1800"/>
              <a:buNone/>
            </a:pPr>
            <a:r>
              <a:rPr lang="en-US" sz="1800" u="sng">
                <a:solidFill>
                  <a:schemeClr val="hlink"/>
                </a:solidFill>
                <a:hlinkClick r:id="rId3"/>
              </a:rPr>
              <a:t>The Modern JavaScript Tutorial</a:t>
            </a:r>
            <a:endParaRPr sz="1800"/>
          </a:p>
          <a:p>
            <a:pPr indent="0" lvl="0" marL="0" marR="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rPr lang="en-US" sz="1800" u="sng">
                <a:solidFill>
                  <a:schemeClr val="hlink"/>
                </a:solidFill>
                <a:hlinkClick r:id="rId4"/>
              </a:rPr>
              <a:t>https://mariusschulz.com/blog</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rPr lang="en-US" sz="1800" u="sng">
                <a:solidFill>
                  <a:schemeClr val="hlink"/>
                </a:solidFill>
                <a:hlinkClick r:id="rId5"/>
              </a:rPr>
              <a:t>ES6 Tutorial - Getting Started Quickly with the New Version of</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rPr lang="en-US" sz="1800" u="sng">
                <a:solidFill>
                  <a:schemeClr val="hlink"/>
                </a:solidFill>
                <a:hlinkClick r:id="rId6"/>
              </a:rPr>
              <a:t>ECMAScript 6: New Features: Overview and Comparison</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rPr lang="en-US" sz="1800" u="sng">
                <a:solidFill>
                  <a:schemeClr val="hlink"/>
                </a:solidFill>
                <a:hlinkClick r:id="rId7"/>
              </a:rPr>
              <a:t>Online Interactive JavaScript (JS)</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t/>
            </a:r>
            <a:endParaRPr sz="1800"/>
          </a:p>
          <a:p>
            <a:pPr indent="0" lvl="0" marL="0" rtl="0" algn="l">
              <a:lnSpc>
                <a:spcPct val="122222"/>
              </a:lnSpc>
              <a:spcBef>
                <a:spcPts val="0"/>
              </a:spcBef>
              <a:spcAft>
                <a:spcPts val="0"/>
              </a:spcAft>
              <a:buClr>
                <a:schemeClr val="dk1"/>
              </a:buClr>
              <a:buSzPts val="1800"/>
              <a:buNone/>
            </a:pPr>
            <a:r>
              <a:t/>
            </a:r>
            <a:endParaRPr sz="1800"/>
          </a:p>
        </p:txBody>
      </p:sp>
      <p:sp>
        <p:nvSpPr>
          <p:cNvPr id="1657" name="Google Shape;1657;p123"/>
          <p:cNvSpPr txBox="1"/>
          <p:nvPr>
            <p:ph type="title"/>
          </p:nvPr>
        </p:nvSpPr>
        <p:spPr>
          <a:xfrm>
            <a:off x="858606" y="370578"/>
            <a:ext cx="5093400" cy="49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60C5E5"/>
              </a:buClr>
              <a:buSzPts val="3000"/>
              <a:buFont typeface="Maven Pro"/>
              <a:buNone/>
            </a:pPr>
            <a:r>
              <a:rPr lang="en-US"/>
              <a:t>Links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1" name="Shape 1661"/>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5" name="Shape 1665"/>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 Layouts">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losing">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ver ">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